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5" r:id="rId3"/>
    <p:sldId id="291" r:id="rId4"/>
    <p:sldId id="306" r:id="rId5"/>
    <p:sldId id="264" r:id="rId6"/>
    <p:sldId id="274" r:id="rId7"/>
    <p:sldId id="322" r:id="rId8"/>
    <p:sldId id="296" r:id="rId9"/>
    <p:sldId id="299" r:id="rId10"/>
    <p:sldId id="312" r:id="rId11"/>
    <p:sldId id="314" r:id="rId12"/>
    <p:sldId id="300" r:id="rId13"/>
    <p:sldId id="301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47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43456-3B95-4CBD-98EA-BC6CCA67A24B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A690E-E368-4C10-B238-713098CE5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690E-E368-4C10-B238-713098CE54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690E-E368-4C10-B238-713098CE54F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0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A690E-E368-4C10-B238-713098CE54F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4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613ACD-C189-44F8-862C-63C5325213E0}" type="datetimeFigureOut">
              <a:rPr lang="ru-RU" smtClean="0"/>
              <a:pPr/>
              <a:t>01.07.2026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816735-E201-4935-86E0-E5786C681A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1980728" y="4770863"/>
            <a:ext cx="13681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152128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«Эпоха науки: 80 лет руководителю направления и 60 лет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ИФЗ РАН»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1196753"/>
            <a:ext cx="54292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Пономарев Александр Вениаминович </a:t>
            </a:r>
            <a:r>
              <a:rPr lang="ru-RU" dirty="0">
                <a:solidFill>
                  <a:schemeClr val="bg1"/>
                </a:solidFill>
              </a:rPr>
              <a:t>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доктор физико-математических наук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Родился 29.06.1946 в Москве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Александр Вениаминович отмечает двойной юбилей— 80 </a:t>
            </a:r>
            <a:r>
              <a:rPr lang="ru-RU" dirty="0" err="1"/>
              <a:t>летие</a:t>
            </a:r>
            <a:r>
              <a:rPr lang="ru-RU" dirty="0"/>
              <a:t> со дня рождения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60-летний </a:t>
            </a:r>
            <a:r>
              <a:rPr lang="ru-RU" dirty="0"/>
              <a:t>стаж в ИФЗ РАН.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3" descr="1000027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3508381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Пономарев Александр Вениаминович </a:t>
            </a:r>
            <a:r>
              <a:rPr lang="ru-RU" sz="1800" dirty="0" smtClean="0"/>
              <a:t>и Казначеев Павел </a:t>
            </a:r>
            <a:r>
              <a:rPr lang="ru-RU" sz="1800" dirty="0" smtClean="0"/>
              <a:t>Александрович </a:t>
            </a:r>
            <a:r>
              <a:rPr lang="ru-RU" sz="1800" dirty="0" smtClean="0"/>
              <a:t>—сотрудники </a:t>
            </a:r>
            <a:r>
              <a:rPr lang="ru-RU" sz="1800" dirty="0" smtClean="0"/>
              <a:t>лаборатории «Физика сейсмического процесса и горных пород» ИФЗ РАН» на молодежной конференции </a:t>
            </a:r>
            <a:r>
              <a:rPr lang="ru-RU" sz="1800" dirty="0" smtClean="0"/>
              <a:t>2023 г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Picture 2" descr="C:\Users\operator\Desktop\IMG_8556 копи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55" y="1844824"/>
            <a:ext cx="68034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ownloads\07-02_04_Z6V_80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42938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Встречи с китайскими коллегами</a:t>
            </a:r>
            <a:endParaRPr lang="ru-RU" sz="1800" dirty="0"/>
          </a:p>
        </p:txBody>
      </p:sp>
      <p:pic>
        <p:nvPicPr>
          <p:cNvPr id="4" name="Содержимое 3" descr="10000272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288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0000272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3588" y="908720"/>
            <a:ext cx="741682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perator\Desktop\LfENz9S-VQ19QiBJwQ6Q6kKlxi8El77rhi7mXn_j86uIZ_EF5SVfIP_U54tQ8_c07dJaIXGhTQchQRQsegjHnO6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556792"/>
            <a:ext cx="6858000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27684" y="47667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Рабочие моменты в геофизической обсерватории «БОРОК»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Трудовая биография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31178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Институт физики Земли Александр Вениаминович пришел в мае </a:t>
            </a:r>
            <a:r>
              <a:rPr lang="ru-RU" sz="1600" dirty="0" smtClean="0"/>
              <a:t>1966 г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Его трудовая биография стартовала со старшего лаборанта отдела физических свойств горных пород. </a:t>
            </a:r>
            <a:r>
              <a:rPr lang="ru-RU" sz="1600" dirty="0" smtClean="0"/>
              <a:t>Его стаж — 7 </a:t>
            </a:r>
            <a:r>
              <a:rPr lang="ru-RU" sz="1600" dirty="0" smtClean="0"/>
              <a:t>лет. Затем </a:t>
            </a:r>
            <a:r>
              <a:rPr lang="ru-RU" sz="1600" dirty="0" smtClean="0"/>
              <a:t>был инженером лаборатории </a:t>
            </a:r>
            <a:r>
              <a:rPr lang="ru-RU" sz="1600" dirty="0" err="1" smtClean="0"/>
              <a:t>механо</a:t>
            </a:r>
            <a:r>
              <a:rPr lang="ru-RU" sz="1600" dirty="0" smtClean="0"/>
              <a:t>-электрических </a:t>
            </a:r>
            <a:r>
              <a:rPr lang="ru-RU" sz="1600" dirty="0"/>
              <a:t>процессов, стаж </a:t>
            </a:r>
            <a:r>
              <a:rPr lang="ru-RU" sz="1600" dirty="0" smtClean="0"/>
              <a:t>— 2,5 </a:t>
            </a:r>
            <a:r>
              <a:rPr lang="ru-RU" sz="1600" dirty="0" smtClean="0"/>
              <a:t>года, младшим </a:t>
            </a:r>
            <a:r>
              <a:rPr lang="ru-RU" sz="1600" dirty="0" smtClean="0"/>
              <a:t>научным сотрудником  отдела </a:t>
            </a:r>
            <a:r>
              <a:rPr lang="ru-RU" sz="1600" dirty="0"/>
              <a:t>сейсмологии, стаж </a:t>
            </a:r>
            <a:r>
              <a:rPr lang="ru-RU" sz="1600" dirty="0" smtClean="0"/>
              <a:t>— 13 </a:t>
            </a:r>
            <a:r>
              <a:rPr lang="ru-RU" sz="1600" dirty="0" smtClean="0"/>
              <a:t>лет, затем </a:t>
            </a:r>
            <a:r>
              <a:rPr lang="ru-RU" sz="1600" dirty="0" smtClean="0"/>
              <a:t>был научным сотрудником  отдела сейсмологии </a:t>
            </a:r>
            <a:r>
              <a:rPr lang="ru-RU" sz="1600" dirty="0" smtClean="0"/>
              <a:t>— 2,5 </a:t>
            </a:r>
            <a:r>
              <a:rPr lang="ru-RU" sz="1600" dirty="0" smtClean="0"/>
              <a:t>года.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 smtClean="0"/>
              <a:t>1987 г</a:t>
            </a:r>
            <a:r>
              <a:rPr lang="ru-RU" sz="1600" dirty="0" smtClean="0"/>
              <a:t>. защищатил </a:t>
            </a:r>
            <a:r>
              <a:rPr lang="ru-RU" sz="1600" dirty="0" smtClean="0">
                <a:solidFill>
                  <a:srgbClr val="FF0000"/>
                </a:solidFill>
              </a:rPr>
              <a:t>кандидатскую </a:t>
            </a:r>
            <a:r>
              <a:rPr lang="ru-RU" sz="1600" dirty="0" smtClean="0">
                <a:solidFill>
                  <a:srgbClr val="FF0000"/>
                </a:solidFill>
              </a:rPr>
              <a:t>диссертацию. </a:t>
            </a:r>
            <a:endParaRPr lang="ru-RU" sz="1600" dirty="0" smtClean="0"/>
          </a:p>
          <a:p>
            <a:r>
              <a:rPr lang="ru-RU" sz="1600" dirty="0"/>
              <a:t>С</a:t>
            </a:r>
            <a:r>
              <a:rPr lang="ru-RU" sz="1600" dirty="0" smtClean="0"/>
              <a:t> 27.04.1989 г</a:t>
            </a:r>
            <a:r>
              <a:rPr lang="ru-RU" sz="1600" dirty="0" smtClean="0"/>
              <a:t>. </a:t>
            </a:r>
            <a:r>
              <a:rPr lang="ru-RU" sz="1600" dirty="0" smtClean="0"/>
              <a:t>заведующий </a:t>
            </a:r>
            <a:r>
              <a:rPr lang="ru-RU" sz="1600" dirty="0" smtClean="0"/>
              <a:t>лабораторией «методики исследования предвестников землетрясений по </a:t>
            </a:r>
            <a:r>
              <a:rPr lang="ru-RU" sz="1600" dirty="0" smtClean="0"/>
              <a:t>30.04.1993 г., стаж </a:t>
            </a:r>
            <a:r>
              <a:rPr lang="ru-RU" sz="1600" dirty="0" smtClean="0"/>
              <a:t>— 4 </a:t>
            </a:r>
            <a:r>
              <a:rPr lang="ru-RU" sz="1600" dirty="0"/>
              <a:t>года.</a:t>
            </a:r>
            <a:endParaRPr lang="ru-RU" sz="1600" dirty="0" smtClean="0"/>
          </a:p>
          <a:p>
            <a:r>
              <a:rPr lang="ru-RU" sz="1600" dirty="0" smtClean="0"/>
              <a:t>С </a:t>
            </a:r>
            <a:r>
              <a:rPr lang="ru-RU" sz="1600" dirty="0" smtClean="0"/>
              <a:t>30.04.1993 г</a:t>
            </a:r>
            <a:r>
              <a:rPr lang="ru-RU" sz="1600" dirty="0" smtClean="0"/>
              <a:t>. был </a:t>
            </a:r>
            <a:r>
              <a:rPr lang="ru-RU" sz="1600" dirty="0" smtClean="0">
                <a:solidFill>
                  <a:srgbClr val="FF0000"/>
                </a:solidFill>
              </a:rPr>
              <a:t>заместителем директора по научной </a:t>
            </a:r>
            <a:r>
              <a:rPr lang="ru-RU" sz="1600" dirty="0" smtClean="0">
                <a:solidFill>
                  <a:srgbClr val="FF0000"/>
                </a:solidFill>
              </a:rPr>
              <a:t>работе, стаж </a:t>
            </a:r>
            <a:r>
              <a:rPr lang="ru-RU" sz="1600" dirty="0">
                <a:solidFill>
                  <a:srgbClr val="FF0000"/>
                </a:solidFill>
              </a:rPr>
              <a:t>—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25 </a:t>
            </a:r>
            <a:r>
              <a:rPr lang="ru-RU" sz="1600" dirty="0" smtClean="0">
                <a:solidFill>
                  <a:srgbClr val="FF0000"/>
                </a:solidFill>
              </a:rPr>
              <a:t>лет</a:t>
            </a:r>
            <a:r>
              <a:rPr lang="ru-RU" sz="1600" dirty="0" smtClean="0"/>
              <a:t>, заведующим </a:t>
            </a:r>
            <a:r>
              <a:rPr lang="ru-RU" sz="1600" dirty="0" smtClean="0"/>
              <a:t>лабораторией 306 с </a:t>
            </a:r>
            <a:r>
              <a:rPr lang="ru-RU" sz="1600" dirty="0" smtClean="0"/>
              <a:t>01.10.1998 г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</a:t>
            </a:r>
            <a:r>
              <a:rPr lang="ru-RU" sz="1600" dirty="0" smtClean="0"/>
              <a:t>2003 г</a:t>
            </a:r>
            <a:r>
              <a:rPr lang="ru-RU" sz="1600" dirty="0" smtClean="0"/>
              <a:t>. Александр Вениаминович защищатил </a:t>
            </a:r>
            <a:r>
              <a:rPr lang="ru-RU" sz="1600" dirty="0" smtClean="0">
                <a:solidFill>
                  <a:srgbClr val="FF0000"/>
                </a:solidFill>
              </a:rPr>
              <a:t>докторскую </a:t>
            </a:r>
            <a:r>
              <a:rPr lang="ru-RU" sz="1600" dirty="0" smtClean="0">
                <a:solidFill>
                  <a:srgbClr val="FF0000"/>
                </a:solidFill>
              </a:rPr>
              <a:t>диссертацию.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С </a:t>
            </a:r>
            <a:r>
              <a:rPr lang="ru-RU" sz="1600" dirty="0" smtClean="0"/>
              <a:t>01.02.2018 г. </a:t>
            </a:r>
            <a:r>
              <a:rPr lang="ru-RU" sz="1600" dirty="0" smtClean="0"/>
              <a:t>переведен на должность главного научного </a:t>
            </a:r>
            <a:r>
              <a:rPr lang="ru-RU" sz="1600" dirty="0" smtClean="0"/>
              <a:t>сотрудника. </a:t>
            </a:r>
            <a:endParaRPr lang="ru-RU" sz="1600" dirty="0" smtClean="0"/>
          </a:p>
          <a:p>
            <a:r>
              <a:rPr lang="ru-RU" sz="1600" dirty="0" smtClean="0"/>
              <a:t>А с </a:t>
            </a:r>
            <a:r>
              <a:rPr lang="ru-RU" sz="1600" dirty="0" smtClean="0"/>
              <a:t>12.11.2019 г. </a:t>
            </a:r>
            <a:r>
              <a:rPr lang="ru-RU" sz="1600" dirty="0" smtClean="0"/>
              <a:t>и  по настоящее </a:t>
            </a:r>
            <a:r>
              <a:rPr lang="ru-RU" sz="1600" dirty="0" smtClean="0"/>
              <a:t>время </a:t>
            </a:r>
            <a:r>
              <a:rPr lang="ru-RU" sz="1600" dirty="0" smtClean="0"/>
              <a:t>Александр </a:t>
            </a:r>
            <a:r>
              <a:rPr lang="ru-RU" sz="1600" dirty="0" smtClean="0"/>
              <a:t>Вениаминович является руководителем научного направления «Физика сейсмического процесса 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горных </a:t>
            </a:r>
            <a:r>
              <a:rPr lang="ru-RU" sz="1600" dirty="0" smtClean="0"/>
              <a:t>пород» ИФЗ РАН и </a:t>
            </a:r>
            <a:r>
              <a:rPr lang="ru-RU" sz="1600" dirty="0" smtClean="0"/>
              <a:t>заведующим лабораторией 301.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65918"/>
            <a:ext cx="82296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900" dirty="0" smtClean="0"/>
          </a:p>
          <a:p>
            <a:pPr>
              <a:buNone/>
            </a:pPr>
            <a:endParaRPr lang="ru-RU" sz="1900" dirty="0"/>
          </a:p>
          <a:p>
            <a:pPr>
              <a:buNone/>
            </a:pPr>
            <a:r>
              <a:rPr lang="ru-RU" sz="1900" dirty="0" smtClean="0"/>
              <a:t>В </a:t>
            </a:r>
            <a:r>
              <a:rPr lang="ru-RU" sz="1900" dirty="0" smtClean="0"/>
              <a:t>трудовой деятельности Александра Вениаминовича очень много различных  проектов, публикаций, патентов, которые известны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не </a:t>
            </a:r>
            <a:r>
              <a:rPr lang="ru-RU" sz="1900" dirty="0" smtClean="0"/>
              <a:t>одному поколению.</a:t>
            </a:r>
          </a:p>
          <a:p>
            <a:pPr>
              <a:buNone/>
            </a:pPr>
            <a:r>
              <a:rPr lang="ru-RU" sz="1900" dirty="0" smtClean="0"/>
              <a:t>   </a:t>
            </a:r>
          </a:p>
          <a:p>
            <a:pPr>
              <a:buNone/>
            </a:pPr>
            <a:r>
              <a:rPr lang="ru-RU" sz="1900" dirty="0" smtClean="0"/>
              <a:t>Результаты деятельности Александра Вениаминовича наглядно демонстрируют 60 лет работы. </a:t>
            </a:r>
          </a:p>
          <a:p>
            <a:pPr>
              <a:buNone/>
            </a:pPr>
            <a:r>
              <a:rPr lang="ru-RU" sz="1900" dirty="0" smtClean="0"/>
              <a:t>     </a:t>
            </a:r>
            <a:r>
              <a:rPr lang="ru-RU" sz="1900" dirty="0"/>
              <a:t>А</a:t>
            </a:r>
            <a:r>
              <a:rPr lang="ru-RU" sz="1900" dirty="0" smtClean="0"/>
              <a:t>втор </a:t>
            </a:r>
            <a:r>
              <a:rPr lang="ru-RU" sz="1900" dirty="0" smtClean="0"/>
              <a:t>239 статей, 64 тезисов докладов, 4 книг 1 диссертация, 8 НИР,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3 </a:t>
            </a:r>
            <a:r>
              <a:rPr lang="ru-RU" sz="1900" dirty="0" smtClean="0"/>
              <a:t>дипломные работы, 127 докладов на конференциях, 2 патента,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11 </a:t>
            </a:r>
            <a:r>
              <a:rPr lang="ru-RU" sz="1900" dirty="0" smtClean="0"/>
              <a:t>научных отчетов, 5 членств в редколлегиях журналов «Динамические процессы в геосферах», «Физика Земли», « Геофизические исследования» «</a:t>
            </a:r>
            <a:r>
              <a:rPr lang="en-US" sz="1900" dirty="0" smtClean="0"/>
              <a:t>Bulletin of the Seismological Society of America</a:t>
            </a:r>
            <a:r>
              <a:rPr lang="ru-RU" sz="1900" dirty="0" smtClean="0"/>
              <a:t>» </a:t>
            </a:r>
            <a:r>
              <a:rPr lang="ru-RU" sz="1900" dirty="0" smtClean="0"/>
              <a:t>— издательство </a:t>
            </a:r>
            <a:r>
              <a:rPr lang="en-US" sz="1900" dirty="0" smtClean="0"/>
              <a:t> </a:t>
            </a:r>
            <a:r>
              <a:rPr lang="en-US" sz="1900" dirty="0" smtClean="0"/>
              <a:t>Seismological Society of America (United States)</a:t>
            </a:r>
            <a:r>
              <a:rPr lang="ru-RU" sz="1900" dirty="0" smtClean="0"/>
              <a:t> «</a:t>
            </a:r>
            <a:r>
              <a:rPr lang="en-US" sz="1900" dirty="0" smtClean="0"/>
              <a:t> </a:t>
            </a:r>
            <a:r>
              <a:rPr lang="en-US" sz="1900" dirty="0" err="1" smtClean="0"/>
              <a:t>Acta</a:t>
            </a:r>
            <a:r>
              <a:rPr lang="en-US" sz="1900" dirty="0" smtClean="0"/>
              <a:t> </a:t>
            </a:r>
            <a:r>
              <a:rPr lang="en-US" sz="1900" dirty="0" err="1" smtClean="0"/>
              <a:t>Geodynamica</a:t>
            </a:r>
            <a:r>
              <a:rPr lang="en-US" sz="1900" dirty="0" smtClean="0"/>
              <a:t> et </a:t>
            </a:r>
            <a:r>
              <a:rPr lang="en-US" sz="1900" dirty="0" err="1" smtClean="0"/>
              <a:t>Geomateriala</a:t>
            </a:r>
            <a:r>
              <a:rPr lang="ru-RU" sz="1900" dirty="0" smtClean="0"/>
              <a:t>»</a:t>
            </a:r>
            <a:r>
              <a:rPr lang="en-US" sz="1900" dirty="0" smtClean="0"/>
              <a:t> </a:t>
            </a:r>
            <a:r>
              <a:rPr lang="ru-RU" sz="1900" dirty="0" smtClean="0"/>
              <a:t>— </a:t>
            </a:r>
            <a:r>
              <a:rPr lang="ru-RU" sz="1900" dirty="0" smtClean="0"/>
              <a:t>издательство </a:t>
            </a:r>
            <a:r>
              <a:rPr lang="ru-RU" sz="1900" dirty="0" smtClean="0"/>
              <a:t>«</a:t>
            </a:r>
            <a:r>
              <a:rPr lang="en-US" sz="1900" dirty="0" smtClean="0"/>
              <a:t>Academy of Sciences of the Czech Republic</a:t>
            </a:r>
            <a:r>
              <a:rPr lang="ru-RU" sz="1900" dirty="0" smtClean="0"/>
              <a:t>» (</a:t>
            </a:r>
            <a:r>
              <a:rPr lang="en-US" sz="1900" dirty="0" smtClean="0"/>
              <a:t>Czech Republic</a:t>
            </a:r>
            <a:r>
              <a:rPr lang="ru-RU" sz="1900" dirty="0" smtClean="0"/>
              <a:t>), 1 членство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в </a:t>
            </a:r>
            <a:r>
              <a:rPr lang="ru-RU" sz="1900" dirty="0" smtClean="0"/>
              <a:t>редколлегии сборника</a:t>
            </a:r>
            <a:r>
              <a:rPr lang="en-US" sz="1900" dirty="0" smtClean="0"/>
              <a:t> BSSA Special issue </a:t>
            </a:r>
            <a:r>
              <a:rPr lang="ru-RU" sz="1900" dirty="0" smtClean="0"/>
              <a:t>«50  </a:t>
            </a:r>
            <a:r>
              <a:rPr lang="en-US" sz="1900" dirty="0" smtClean="0"/>
              <a:t>Years after the 1967 </a:t>
            </a:r>
            <a:r>
              <a:rPr lang="en-US" sz="1900" dirty="0" err="1" smtClean="0"/>
              <a:t>Kovna</a:t>
            </a:r>
            <a:r>
              <a:rPr lang="en-US" sz="1900" dirty="0" smtClean="0"/>
              <a:t> Earthquake</a:t>
            </a:r>
            <a:r>
              <a:rPr lang="ru-RU" sz="1900" dirty="0" smtClean="0"/>
              <a:t>: </a:t>
            </a:r>
            <a:r>
              <a:rPr lang="ru-RU" sz="1900" dirty="0" smtClean="0"/>
              <a:t>» </a:t>
            </a:r>
            <a:r>
              <a:rPr lang="en-US" sz="1900" dirty="0" smtClean="0"/>
              <a:t>Progress </a:t>
            </a:r>
            <a:r>
              <a:rPr lang="en-US" sz="1900" dirty="0" smtClean="0"/>
              <a:t>in our understanding of Reservoir Triggered Seismicity ( </a:t>
            </a:r>
            <a:r>
              <a:rPr lang="en-US" sz="1900" dirty="0" err="1" smtClean="0"/>
              <a:t>PrRTS</a:t>
            </a:r>
            <a:r>
              <a:rPr lang="en-US" sz="1900" dirty="0" smtClean="0"/>
              <a:t>)</a:t>
            </a:r>
            <a:r>
              <a:rPr lang="ru-RU" sz="1900" dirty="0" smtClean="0"/>
              <a:t>,  </a:t>
            </a:r>
            <a:r>
              <a:rPr lang="en-US" sz="1900" dirty="0" smtClean="0"/>
              <a:t>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2 </a:t>
            </a:r>
            <a:r>
              <a:rPr lang="ru-RU" sz="1900" dirty="0" smtClean="0"/>
              <a:t>членства в программных комитетах, 2 членства в диссертационных советах</a:t>
            </a:r>
            <a:endParaRPr lang="en-US" sz="1900" dirty="0" smtClean="0"/>
          </a:p>
          <a:p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  Количество цитирований статей в журналах по данным </a:t>
            </a:r>
            <a:r>
              <a:rPr lang="ru-RU" sz="1900" dirty="0" err="1" smtClean="0"/>
              <a:t>Scopus</a:t>
            </a:r>
            <a:r>
              <a:rPr lang="ru-RU" sz="1900" dirty="0" smtClean="0"/>
              <a:t>: 1605,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err="1" smtClean="0"/>
              <a:t>Web</a:t>
            </a:r>
            <a:r>
              <a:rPr lang="ru-RU" sz="1900" dirty="0" smtClean="0"/>
              <a:t> </a:t>
            </a:r>
            <a:r>
              <a:rPr lang="ru-RU" sz="1900" dirty="0" err="1" smtClean="0"/>
              <a:t>of</a:t>
            </a:r>
            <a:r>
              <a:rPr lang="ru-RU" sz="1900" dirty="0" smtClean="0"/>
              <a:t> </a:t>
            </a:r>
            <a:r>
              <a:rPr lang="ru-RU" sz="1900" dirty="0" err="1" smtClean="0"/>
              <a:t>Science</a:t>
            </a:r>
            <a:r>
              <a:rPr lang="ru-RU" sz="1900" dirty="0" smtClean="0"/>
              <a:t>: 1037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Достижения и призвание.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Награды и премии Александра Вениаминовича: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2469424"/>
            <a:ext cx="4211960" cy="21628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 </a:t>
            </a:r>
          </a:p>
          <a:p>
            <a:pPr algn="ctr">
              <a:buNone/>
            </a:pPr>
            <a:r>
              <a:rPr lang="ru-RU" sz="1800" dirty="0" smtClean="0"/>
              <a:t>2009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Премия имени Б.Б.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Голицына,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800" dirty="0" smtClean="0"/>
              <a:t>Лауреаты: Соболев Г.А.,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Пономарев </a:t>
            </a:r>
            <a:r>
              <a:rPr lang="ru-RU" sz="1800" dirty="0" smtClean="0">
                <a:solidFill>
                  <a:srgbClr val="FF0000"/>
                </a:solidFill>
              </a:rPr>
              <a:t>А.В.</a:t>
            </a:r>
          </a:p>
          <a:p>
            <a:pPr algn="ctr">
              <a:buNone/>
            </a:pPr>
            <a:r>
              <a:rPr lang="ru-RU" sz="1800" dirty="0" smtClean="0"/>
              <a:t>Президиум Российской академии наук, </a:t>
            </a:r>
            <a:r>
              <a:rPr lang="ru-RU" sz="1800" dirty="0" smtClean="0"/>
              <a:t>России.</a:t>
            </a: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8" y="2204864"/>
            <a:ext cx="4486602" cy="269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02610"/>
            <a:ext cx="35718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Авторы:</a:t>
            </a:r>
          </a:p>
          <a:p>
            <a:r>
              <a:rPr lang="ru-RU" dirty="0" smtClean="0"/>
              <a:t>изучали стадии подготовки </a:t>
            </a:r>
            <a:r>
              <a:rPr lang="ru-RU" dirty="0" err="1" smtClean="0"/>
              <a:t>макроразрывов</a:t>
            </a:r>
            <a:r>
              <a:rPr lang="ru-RU" dirty="0" smtClean="0"/>
              <a:t>; </a:t>
            </a:r>
          </a:p>
          <a:p>
            <a:r>
              <a:rPr lang="ru-RU" dirty="0" smtClean="0"/>
              <a:t>разрабатывали алгоритмы, чтобы автоматически выявлять разные стадии развития очага; </a:t>
            </a:r>
          </a:p>
          <a:p>
            <a:r>
              <a:rPr lang="ru-RU" dirty="0" smtClean="0"/>
              <a:t>анализировали, как предвестники распределяются в пространстве и времени; </a:t>
            </a:r>
          </a:p>
          <a:p>
            <a:r>
              <a:rPr lang="ru-RU" dirty="0" smtClean="0"/>
              <a:t>разбирали физические механизмы, которые за ними стоят; </a:t>
            </a:r>
          </a:p>
          <a:p>
            <a:r>
              <a:rPr lang="ru-RU" dirty="0" smtClean="0"/>
              <a:t>приводили примеры реальных попыток прогноза; </a:t>
            </a:r>
          </a:p>
          <a:p>
            <a:r>
              <a:rPr lang="ru-RU" dirty="0" smtClean="0"/>
              <a:t>формулировали стратегию прогностических работ и предлагали подходы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 smtClean="0"/>
              <a:t>управлению </a:t>
            </a:r>
            <a:r>
              <a:rPr lang="ru-RU" dirty="0" smtClean="0"/>
              <a:t>сейсмичностью.</a:t>
            </a:r>
            <a:endParaRPr lang="ru-RU" dirty="0"/>
          </a:p>
        </p:txBody>
      </p:sp>
      <p:pic>
        <p:nvPicPr>
          <p:cNvPr id="10241" name="Picture 1" descr="C:\Users\operator\Desktop\fizika-zemletryaseniy-i-predvest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602610"/>
            <a:ext cx="4762500" cy="49632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9144"/>
            <a:ext cx="4857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 престижная награда в области геофизики была вручена ученым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smtClean="0"/>
              <a:t>совместную фундаментальную монографию </a:t>
            </a:r>
            <a:r>
              <a:rPr lang="ru-RU" b="1" dirty="0" smtClean="0"/>
              <a:t>«Физика землетрясений и предвестники»</a:t>
            </a:r>
            <a:r>
              <a:rPr lang="ru-RU" dirty="0" smtClean="0"/>
              <a:t>, изданную в издательстве «Наука» в 2003 году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908721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2018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Академическая премия </a:t>
            </a:r>
          </a:p>
          <a:p>
            <a:pPr>
              <a:buNone/>
            </a:pPr>
            <a:r>
              <a:rPr lang="ru-RU" dirty="0" smtClean="0"/>
              <a:t>Лауреат: </a:t>
            </a:r>
            <a:r>
              <a:rPr lang="ru-RU" dirty="0" smtClean="0">
                <a:solidFill>
                  <a:srgbClr val="FF0000"/>
                </a:solidFill>
              </a:rPr>
              <a:t>Пономарев Александр Вениаминович</a:t>
            </a:r>
          </a:p>
          <a:p>
            <a:pPr>
              <a:buNone/>
            </a:pPr>
            <a:r>
              <a:rPr lang="ru-RU" dirty="0" smtClean="0"/>
              <a:t>Российская Академия наук, Россия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4208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2021 </a:t>
            </a:r>
            <a:r>
              <a:rPr lang="ru-RU" b="1" dirty="0" smtClean="0"/>
              <a:t>Звание «Почетный работник науки и высоких технологий Российской Федерации»</a:t>
            </a:r>
          </a:p>
          <a:p>
            <a:pPr>
              <a:buNone/>
            </a:pPr>
            <a:r>
              <a:rPr lang="ru-RU" dirty="0" smtClean="0"/>
              <a:t>Лауреат: </a:t>
            </a:r>
            <a:r>
              <a:rPr lang="ru-RU" dirty="0" smtClean="0">
                <a:solidFill>
                  <a:srgbClr val="FF0000"/>
                </a:solidFill>
              </a:rPr>
              <a:t>Пономарев Александр Вениаминович</a:t>
            </a:r>
          </a:p>
          <a:p>
            <a:pPr>
              <a:buNone/>
            </a:pPr>
            <a:r>
              <a:rPr lang="ru-RU" dirty="0" smtClean="0"/>
              <a:t>МИНОБРНАУКИ РОССИИ, Россия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07707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2021 </a:t>
            </a:r>
            <a:r>
              <a:rPr lang="ru-RU" b="1" dirty="0" smtClean="0"/>
              <a:t>Звание «Почетный работник науки и высоких технологий Российской Федерации»</a:t>
            </a:r>
          </a:p>
          <a:p>
            <a:pPr>
              <a:buNone/>
            </a:pPr>
            <a:r>
              <a:rPr lang="ru-RU" dirty="0" smtClean="0"/>
              <a:t>Лауреат: </a:t>
            </a:r>
            <a:r>
              <a:rPr lang="ru-RU" dirty="0" smtClean="0">
                <a:solidFill>
                  <a:srgbClr val="FF0000"/>
                </a:solidFill>
              </a:rPr>
              <a:t>Пономарев Александр Вениаминович</a:t>
            </a:r>
          </a:p>
          <a:p>
            <a:pPr>
              <a:buNone/>
            </a:pPr>
            <a:r>
              <a:rPr lang="ru-RU" dirty="0" smtClean="0"/>
              <a:t>МИНОБРНАУКИ РОССИИ, Россия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888" y="4046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Научная  биография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052736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Успешно </a:t>
            </a:r>
            <a:r>
              <a:rPr lang="ru-RU" dirty="0" smtClean="0"/>
              <a:t>сочетает научную деятельность с </a:t>
            </a:r>
            <a:r>
              <a:rPr lang="ru-RU" dirty="0" smtClean="0"/>
              <a:t>организационной, </a:t>
            </a:r>
            <a:br>
              <a:rPr lang="ru-RU" dirty="0" smtClean="0"/>
            </a:br>
            <a:r>
              <a:rPr lang="ru-RU" dirty="0" smtClean="0"/>
              <a:t>так </a:t>
            </a:r>
            <a:r>
              <a:rPr lang="ru-RU" dirty="0" smtClean="0"/>
              <a:t>как Александр Вениаминович является одним из старейших сотрудников ИФЗ </a:t>
            </a:r>
            <a:r>
              <a:rPr lang="ru-RU" dirty="0" smtClean="0"/>
              <a:t>РАН.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Александр Вениаминович является руководителем научного направления «Физика сейсмического процесса и горных пород» ИФЗ </a:t>
            </a:r>
            <a:r>
              <a:rPr lang="ru-RU" dirty="0" smtClean="0"/>
              <a:t>РАН.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Член Ученого </a:t>
            </a:r>
            <a:r>
              <a:rPr lang="ru-RU" dirty="0" smtClean="0"/>
              <a:t>совета.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Участник и координатор международных проектов с </a:t>
            </a:r>
            <a:r>
              <a:rPr lang="ru-RU" dirty="0" smtClean="0"/>
              <a:t>учёными </a:t>
            </a:r>
            <a:r>
              <a:rPr lang="ru-RU" dirty="0" smtClean="0"/>
              <a:t>Индии, Китая, Франции и других </a:t>
            </a:r>
            <a:r>
              <a:rPr lang="ru-RU" dirty="0" smtClean="0"/>
              <a:t>стран.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Курирует работу филиала ИФЗ </a:t>
            </a:r>
            <a:r>
              <a:rPr lang="ru-RU" dirty="0"/>
              <a:t>РАН </a:t>
            </a:r>
            <a:r>
              <a:rPr lang="ru-RU" dirty="0" smtClean="0"/>
              <a:t>— геофизической </a:t>
            </a:r>
            <a:r>
              <a:rPr lang="ru-RU" dirty="0" smtClean="0"/>
              <a:t>обсерватории «Борок» ИФЗ </a:t>
            </a:r>
            <a:r>
              <a:rPr lang="ru-RU" dirty="0" smtClean="0"/>
              <a:t>РАН.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Одним словом, Александр Вениаминович, непрерывно в течение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60 </a:t>
            </a:r>
            <a:r>
              <a:rPr lang="ru-RU" dirty="0" smtClean="0"/>
              <a:t>лет самоотверженно и бескорыстно трудится на благо науки и </a:t>
            </a:r>
            <a:r>
              <a:rPr lang="ru-RU" dirty="0" smtClean="0"/>
              <a:t>института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188640"/>
            <a:ext cx="77724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 Ученого Совета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operator\Desktop\IMG_08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91832" y="1628800"/>
            <a:ext cx="541753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040" y="404664"/>
            <a:ext cx="77724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Члены Ученого Совета  –  </a:t>
            </a:r>
            <a:r>
              <a:rPr lang="ru-RU" sz="1800" dirty="0" err="1" smtClean="0">
                <a:latin typeface="+mn-lt"/>
              </a:rPr>
              <a:t>Камзолкин</a:t>
            </a:r>
            <a:r>
              <a:rPr lang="ru-RU" sz="1800" dirty="0" smtClean="0">
                <a:latin typeface="+mn-lt"/>
              </a:rPr>
              <a:t> Владимир </a:t>
            </a:r>
            <a:r>
              <a:rPr lang="ru-RU" sz="1800" dirty="0" smtClean="0">
                <a:latin typeface="+mn-lt"/>
              </a:rPr>
              <a:t>Анатольевич </a:t>
            </a:r>
            <a:r>
              <a:rPr lang="ru-RU" sz="1800" dirty="0"/>
              <a:t>—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первый </a:t>
            </a:r>
            <a:r>
              <a:rPr lang="ru-RU" sz="1800" dirty="0" smtClean="0"/>
              <a:t>заместитель директора 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Пономарев Александр Вениаминович</a:t>
            </a: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 descr="C:\Users\operator\Desktop\790bc703a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1824" y="1772816"/>
            <a:ext cx="748883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1028</TotalTime>
  <Words>741</Words>
  <Application>Microsoft Office PowerPoint</Application>
  <PresentationFormat>Экран (4:3)</PresentationFormat>
  <Paragraphs>84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  </vt:lpstr>
      <vt:lpstr>Трудовая биография</vt:lpstr>
      <vt:lpstr>Презентация PowerPoint</vt:lpstr>
      <vt:lpstr>Достижения и призвание. Награды и премии Александра Вениаминовича:</vt:lpstr>
      <vt:lpstr>Презентация PowerPoint</vt:lpstr>
      <vt:lpstr>Презентация PowerPoint</vt:lpstr>
      <vt:lpstr>Презентация PowerPoint</vt:lpstr>
      <vt:lpstr>Заседание Ученого Совета</vt:lpstr>
      <vt:lpstr>Члены Ученого Совета  –  Камзолкин Владимир Анатольевич —  первый заместитель директора и Пономарев Александр Вениаминович</vt:lpstr>
      <vt:lpstr>Пономарев Александр Вениаминович и Казначеев Павел Александрович —сотрудники лаборатории «Физика сейсмического процесса и горных пород» ИФЗ РАН» на молодежной конференции 2023 г.</vt:lpstr>
      <vt:lpstr>Презентация PowerPoint</vt:lpstr>
      <vt:lpstr>Встречи с китайскими коллегами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Вениаминович Пономарев 29 июня 1946г.-</dc:title>
  <dc:creator>operator</dc:creator>
  <cp:lastModifiedBy>До Егито Анастасия Кристоваовна</cp:lastModifiedBy>
  <cp:revision>160</cp:revision>
  <dcterms:created xsi:type="dcterms:W3CDTF">2026-06-23T08:14:24Z</dcterms:created>
  <dcterms:modified xsi:type="dcterms:W3CDTF">2026-07-01T08:32:10Z</dcterms:modified>
</cp:coreProperties>
</file>