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9" r:id="rId5"/>
    <p:sldId id="279" r:id="rId6"/>
    <p:sldId id="258" r:id="rId7"/>
    <p:sldId id="280" r:id="rId8"/>
    <p:sldId id="262" r:id="rId9"/>
    <p:sldId id="263" r:id="rId10"/>
    <p:sldId id="264" r:id="rId11"/>
    <p:sldId id="265" r:id="rId12"/>
    <p:sldId id="266" r:id="rId13"/>
    <p:sldId id="274" r:id="rId14"/>
    <p:sldId id="275" r:id="rId15"/>
    <p:sldId id="276" r:id="rId16"/>
    <p:sldId id="267" r:id="rId17"/>
    <p:sldId id="268" r:id="rId18"/>
    <p:sldId id="281" r:id="rId19"/>
    <p:sldId id="260" r:id="rId20"/>
    <p:sldId id="270" r:id="rId21"/>
    <p:sldId id="277" r:id="rId22"/>
    <p:sldId id="278" r:id="rId23"/>
    <p:sldId id="271" r:id="rId24"/>
    <p:sldId id="27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AEF"/>
    <a:srgbClr val="94BEE4"/>
    <a:srgbClr val="37796E"/>
    <a:srgbClr val="179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97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8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7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6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98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4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7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01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2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5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BA556670-9A6B-4450-B5E9-62920EA65E5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hlink"/>
                </a:solidFill>
              </a:endParaRPr>
            </a:p>
          </p:txBody>
        </p:sp>
        <p:sp>
          <p:nvSpPr>
            <p:cNvPr id="286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  <p:sp>
          <p:nvSpPr>
            <p:cNvPr id="286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86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B3C2207-6A33-48E1-8297-8790BB0E46F6}" type="datetimeFigureOut">
              <a:rPr lang="ru-RU" smtClean="0"/>
              <a:pPr/>
              <a:t>11.10.2025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1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2425" y="1714500"/>
            <a:ext cx="7905750" cy="2433638"/>
          </a:xfrm>
        </p:spPr>
        <p:txBody>
          <a:bodyPr>
            <a:noAutofit/>
          </a:bodyPr>
          <a:lstStyle/>
          <a:p>
            <a:r>
              <a:rPr lang="ru-RU" sz="3200" b="1" dirty="0"/>
              <a:t>Информационные ресурсы центральной отраслевой научной медицинской библиотеки ЦНМБ для обслуживания регионального здравоохранения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1800" y="4714875"/>
            <a:ext cx="7826375" cy="2007658"/>
          </a:xfrm>
        </p:spPr>
        <p:txBody>
          <a:bodyPr/>
          <a:lstStyle/>
          <a:p>
            <a:r>
              <a:rPr lang="ru-RU" sz="2000" b="1" dirty="0"/>
              <a:t>Логинов Б.Р.</a:t>
            </a:r>
            <a:endParaRPr lang="en-US" sz="2000" b="1" dirty="0"/>
          </a:p>
          <a:p>
            <a:r>
              <a:rPr lang="ru-RU" sz="1600" dirty="0"/>
              <a:t>Директор Центральной научной медицинской библиотеки Сеченовского университета, директор Центра ЛИБНЕТ</a:t>
            </a:r>
          </a:p>
          <a:p>
            <a:r>
              <a:rPr lang="ru-RU" sz="1600" dirty="0"/>
              <a:t>21.05.2025 г Рязанская ОУНБ им. Горького «XI Научно-практической конференции «Корпоративные проекты: проблемы, перспективы, приоритеты»Конференция Библиотечные фонды»</a:t>
            </a:r>
          </a:p>
        </p:txBody>
      </p:sp>
    </p:spTree>
    <p:extLst>
      <p:ext uri="{BB962C8B-B14F-4D97-AF65-F5344CB8AC3E}">
        <p14:creationId xmlns:p14="http://schemas.microsoft.com/office/powerpoint/2010/main" val="130075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12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БД </a:t>
            </a:r>
            <a:r>
              <a:rPr lang="en-US" sz="2400" b="1" dirty="0" err="1">
                <a:solidFill>
                  <a:srgbClr val="0070C0"/>
                </a:solidFill>
              </a:rPr>
              <a:t>RusMed</a:t>
            </a:r>
            <a:r>
              <a:rPr lang="ru-RU" sz="2400" b="1" dirty="0">
                <a:solidFill>
                  <a:srgbClr val="0070C0"/>
                </a:solidFill>
              </a:rPr>
              <a:t> «Медицинские журналы и статьи» </a:t>
            </a:r>
            <a:r>
              <a:rPr lang="ru-RU" sz="2000" b="1" dirty="0">
                <a:solidFill>
                  <a:srgbClr val="FF0000"/>
                </a:solidFill>
              </a:rPr>
              <a:t>(370 журналов, 330 тыс. полнотекстовых статей)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1874" t="8581" r="12200" b="33161"/>
          <a:stretch>
            <a:fillRect/>
          </a:stretch>
        </p:blipFill>
        <p:spPr bwMode="auto">
          <a:xfrm>
            <a:off x="550333" y="1447800"/>
            <a:ext cx="10718800" cy="5410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340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5513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Медицинские журналы и статьи(</a:t>
            </a:r>
            <a:r>
              <a:rPr lang="en-US" sz="3600" b="1" dirty="0" err="1">
                <a:solidFill>
                  <a:srgbClr val="0070C0"/>
                </a:solidFill>
              </a:rPr>
              <a:t>RusMed</a:t>
            </a:r>
            <a:r>
              <a:rPr lang="ru-RU" sz="36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AB80B60-98EB-41F4-9EF5-969E3734D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67" y="1312333"/>
            <a:ext cx="12005733" cy="524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6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229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Описание статьи (аналог </a:t>
            </a:r>
            <a:r>
              <a:rPr lang="en-US" sz="3600" b="1" dirty="0">
                <a:solidFill>
                  <a:srgbClr val="0070C0"/>
                </a:solidFill>
              </a:rPr>
              <a:t>Scopus, PubMed)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828675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474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229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Описание статьи (аналог </a:t>
            </a:r>
            <a:r>
              <a:rPr lang="en-US" sz="3600" b="1" dirty="0">
                <a:solidFill>
                  <a:srgbClr val="0070C0"/>
                </a:solidFill>
              </a:rPr>
              <a:t>Scopus, PubMed)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352425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4740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229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Описание статьи (аналог </a:t>
            </a:r>
            <a:r>
              <a:rPr lang="en-US" sz="3600" b="1" dirty="0">
                <a:solidFill>
                  <a:srgbClr val="0070C0"/>
                </a:solidFill>
              </a:rPr>
              <a:t>Scopus, PubMed)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85925" y="-352425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4740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229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Описание статьи (аналог </a:t>
            </a:r>
            <a:r>
              <a:rPr lang="en-US" sz="3600" b="1" dirty="0">
                <a:solidFill>
                  <a:srgbClr val="0070C0"/>
                </a:solidFill>
              </a:rPr>
              <a:t>Scopus, PubMed)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8725" y="-409575"/>
            <a:ext cx="18288000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4740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229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Профиль автора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4788" t="6321" r="12814" b="3201"/>
          <a:stretch>
            <a:fillRect/>
          </a:stretch>
        </p:blipFill>
        <p:spPr bwMode="auto">
          <a:xfrm>
            <a:off x="734429" y="1188719"/>
            <a:ext cx="10399237" cy="557784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9712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229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Профиль аффилированной организации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01984" y="1385055"/>
            <a:ext cx="9661215" cy="5264164"/>
            <a:chOff x="701985" y="1385055"/>
            <a:chExt cx="6496446" cy="5264164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/>
            <a:srcRect l="2150" r="1528"/>
            <a:stretch/>
          </p:blipFill>
          <p:spPr>
            <a:xfrm>
              <a:off x="701985" y="1385055"/>
              <a:ext cx="6496446" cy="19908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6" name="Рисунок 5"/>
            <p:cNvPicPr/>
            <p:nvPr/>
          </p:nvPicPr>
          <p:blipFill rotWithShape="1">
            <a:blip r:embed="rId3"/>
            <a:srcRect l="2442" t="4" r="1292" b="744"/>
            <a:stretch/>
          </p:blipFill>
          <p:spPr>
            <a:xfrm>
              <a:off x="701985" y="3400425"/>
              <a:ext cx="6492565" cy="32487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370593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567267"/>
            <a:ext cx="10972800" cy="496993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Справочно-поисковый аппарат баз данных ЦНМБ:</a:t>
            </a:r>
            <a:br>
              <a:rPr lang="ru-RU" sz="4000" b="1" dirty="0">
                <a:solidFill>
                  <a:srgbClr val="0070C0"/>
                </a:solidFill>
              </a:rPr>
            </a:b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1. Библиографический поиск: Единый электронный каталог печатных документов</a:t>
            </a:r>
            <a:br>
              <a:rPr lang="ru-RU" sz="2400" b="1" dirty="0">
                <a:solidFill>
                  <a:srgbClr val="0070C0"/>
                </a:solidFill>
              </a:rPr>
            </a:b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2. Систематический поиск: ГРНТИ, УДК, ВАК…</a:t>
            </a:r>
            <a:br>
              <a:rPr lang="ru-RU" sz="2400" b="1" dirty="0">
                <a:solidFill>
                  <a:srgbClr val="0070C0"/>
                </a:solidFill>
              </a:rPr>
            </a:b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3. Тематический поиск: Международный тезаурус «Медицинские предметные рубрики </a:t>
            </a:r>
            <a:r>
              <a:rPr lang="en-US" sz="2400" b="1" dirty="0" err="1">
                <a:solidFill>
                  <a:srgbClr val="0070C0"/>
                </a:solidFill>
              </a:rPr>
              <a:t>MeSH</a:t>
            </a:r>
            <a:r>
              <a:rPr lang="ru-RU" sz="2400" b="1" dirty="0">
                <a:solidFill>
                  <a:srgbClr val="0070C0"/>
                </a:solidFill>
              </a:rPr>
              <a:t>»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4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3" y="457200"/>
            <a:ext cx="11311467" cy="104241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Единый каталог книг, диссертаций и других изданий  с возможностью онлайн просмотра </a:t>
            </a:r>
            <a:r>
              <a:rPr lang="ru-RU" sz="2000" b="1" dirty="0">
                <a:solidFill>
                  <a:srgbClr val="0070C0"/>
                </a:solidFill>
              </a:rPr>
              <a:t>(Электронный абонемент)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2" cstate="print"/>
          <a:srcRect l="17627" t="42093" r="2291" b="8117"/>
          <a:stretch/>
        </p:blipFill>
        <p:spPr bwMode="auto">
          <a:xfrm>
            <a:off x="668866" y="1499617"/>
            <a:ext cx="11413067" cy="512563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9807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704850"/>
          </a:xfrm>
        </p:spPr>
        <p:txBody>
          <a:bodyPr/>
          <a:lstStyle/>
          <a:p>
            <a:r>
              <a:rPr lang="ru-RU" sz="2800" b="1" dirty="0">
                <a:solidFill>
                  <a:srgbClr val="0070C0"/>
                </a:solidFill>
              </a:rPr>
              <a:t>Позиционирование ЦНМБ в библиотечной системе России</a:t>
            </a:r>
          </a:p>
        </p:txBody>
      </p:sp>
      <p:grpSp>
        <p:nvGrpSpPr>
          <p:cNvPr id="34" name="Группа 34"/>
          <p:cNvGrpSpPr>
            <a:grpSpLocks/>
          </p:cNvGrpSpPr>
          <p:nvPr/>
        </p:nvGrpSpPr>
        <p:grpSpPr bwMode="auto">
          <a:xfrm>
            <a:off x="999067" y="1422000"/>
            <a:ext cx="10253038" cy="5139664"/>
            <a:chOff x="13625" y="4508"/>
            <a:chExt cx="42259" cy="52815"/>
          </a:xfrm>
        </p:grpSpPr>
        <p:sp>
          <p:nvSpPr>
            <p:cNvPr id="17" name="Табличка 16"/>
            <p:cNvSpPr>
              <a:spLocks noChangeArrowheads="1"/>
            </p:cNvSpPr>
            <p:nvPr/>
          </p:nvSpPr>
          <p:spPr bwMode="auto">
            <a:xfrm>
              <a:off x="14713" y="4508"/>
              <a:ext cx="26687" cy="10375"/>
            </a:xfrm>
            <a:prstGeom prst="plaque">
              <a:avLst>
                <a:gd name="adj" fmla="val 16667"/>
              </a:avLst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     </a:t>
              </a:r>
              <a:r>
                <a:rPr lang="ru-RU" sz="2400" b="1" dirty="0">
                  <a:latin typeface="Times New Roman" pitchFamily="18" charset="0"/>
                  <a:cs typeface="Arial" pitchFamily="34" charset="0"/>
                </a:rPr>
                <a:t>ФОНД любой публичной библиотеки </a:t>
              </a: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Двойная стрелка вверх/вниз 21"/>
            <p:cNvSpPr>
              <a:spLocks noChangeArrowheads="1"/>
            </p:cNvSpPr>
            <p:nvPr/>
          </p:nvSpPr>
          <p:spPr bwMode="auto">
            <a:xfrm rot="2271801">
              <a:off x="23770" y="14467"/>
              <a:ext cx="1902" cy="7911"/>
            </a:xfrm>
            <a:prstGeom prst="upDownArrow">
              <a:avLst>
                <a:gd name="adj1" fmla="val 50000"/>
                <a:gd name="adj2" fmla="val 5000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Блок-схема: альтернативный процесс 33"/>
            <p:cNvSpPr>
              <a:spLocks noChangeArrowheads="1"/>
            </p:cNvSpPr>
            <p:nvPr/>
          </p:nvSpPr>
          <p:spPr bwMode="auto">
            <a:xfrm>
              <a:off x="13625" y="20748"/>
              <a:ext cx="10098" cy="759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dirty="0">
                  <a:latin typeface="Times New Roman" pitchFamily="18" charset="0"/>
                  <a:cs typeface="Arial" pitchFamily="34" charset="0"/>
                </a:rPr>
                <a:t>Собственный ФОНД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Блок-схема: альтернативный процесс 33"/>
            <p:cNvSpPr>
              <a:spLocks noChangeArrowheads="1"/>
            </p:cNvSpPr>
            <p:nvPr/>
          </p:nvSpPr>
          <p:spPr bwMode="auto">
            <a:xfrm>
              <a:off x="30176" y="20424"/>
              <a:ext cx="11675" cy="7914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dirty="0">
                  <a:latin typeface="Times New Roman" pitchFamily="18" charset="0"/>
                  <a:cs typeface="Arial" pitchFamily="34" charset="0"/>
                </a:rPr>
                <a:t>Внешние </a:t>
              </a:r>
              <a:r>
                <a:rPr lang="ru-RU" sz="2000" b="1" dirty="0" err="1">
                  <a:latin typeface="Times New Roman" pitchFamily="18" charset="0"/>
                  <a:cs typeface="Arial" pitchFamily="34" charset="0"/>
                </a:rPr>
                <a:t>ФОНД</a:t>
              </a:r>
              <a:r>
                <a:rPr kumimoji="0" lang="ru-RU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ы</a:t>
              </a: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: 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Блок-схема: альтернативный процесс 33"/>
            <p:cNvSpPr>
              <a:spLocks noChangeArrowheads="1"/>
            </p:cNvSpPr>
            <p:nvPr/>
          </p:nvSpPr>
          <p:spPr bwMode="auto">
            <a:xfrm>
              <a:off x="24980" y="32257"/>
              <a:ext cx="8234" cy="10154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dirty="0" err="1">
                  <a:latin typeface="Times New Roman" pitchFamily="18" charset="0"/>
                  <a:cs typeface="Arial" pitchFamily="34" charset="0"/>
                </a:rPr>
                <a:t>ФОНД</a:t>
              </a:r>
              <a:r>
                <a:rPr kumimoji="0" lang="ru-RU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ы</a:t>
              </a: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: ЭБС, агрегаторы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Блок-схема: альтернативный процесс 33"/>
            <p:cNvSpPr>
              <a:spLocks noChangeArrowheads="1"/>
            </p:cNvSpPr>
            <p:nvPr/>
          </p:nvSpPr>
          <p:spPr bwMode="auto">
            <a:xfrm>
              <a:off x="38184" y="32176"/>
              <a:ext cx="8894" cy="10154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dirty="0" err="1">
                  <a:latin typeface="Times New Roman" pitchFamily="18" charset="0"/>
                  <a:cs typeface="Arial" pitchFamily="34" charset="0"/>
                </a:rPr>
                <a:t>ФОНД</a:t>
              </a:r>
              <a:r>
                <a:rPr kumimoji="0" lang="ru-RU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ы</a:t>
              </a: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БИБЛИОТЕК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Блок-схема: альтернативный процесс 33"/>
            <p:cNvSpPr>
              <a:spLocks noChangeArrowheads="1"/>
            </p:cNvSpPr>
            <p:nvPr/>
          </p:nvSpPr>
          <p:spPr bwMode="auto">
            <a:xfrm>
              <a:off x="30326" y="46908"/>
              <a:ext cx="7872" cy="10154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400" b="1" dirty="0">
                  <a:latin typeface="Times New Roman" pitchFamily="18" charset="0"/>
                  <a:cs typeface="Arial" pitchFamily="34" charset="0"/>
                </a:rPr>
                <a:t>ФОНД ЦНМБ</a:t>
              </a:r>
              <a:r>
                <a:rPr kumimoji="0" lang="ru-RU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Двойная стрелка вверх/вниз 36"/>
            <p:cNvSpPr>
              <a:spLocks noChangeArrowheads="1"/>
            </p:cNvSpPr>
            <p:nvPr/>
          </p:nvSpPr>
          <p:spPr bwMode="auto">
            <a:xfrm rot="19497366">
              <a:off x="28594" y="14224"/>
              <a:ext cx="1902" cy="7911"/>
            </a:xfrm>
            <a:prstGeom prst="upDownArrow">
              <a:avLst>
                <a:gd name="adj1" fmla="val 50000"/>
                <a:gd name="adj2" fmla="val 5000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Блок-схема: альтернативный процесс 33"/>
            <p:cNvSpPr>
              <a:spLocks noChangeArrowheads="1"/>
            </p:cNvSpPr>
            <p:nvPr/>
          </p:nvSpPr>
          <p:spPr bwMode="auto">
            <a:xfrm>
              <a:off x="39562" y="47169"/>
              <a:ext cx="7328" cy="10154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dirty="0">
                  <a:latin typeface="Times New Roman" pitchFamily="18" charset="0"/>
                  <a:cs typeface="Arial" pitchFamily="34" charset="0"/>
                </a:rPr>
                <a:t>ФОНД</a:t>
              </a: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РГДБ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Блок-схема: альтернативный процесс 33"/>
            <p:cNvSpPr>
              <a:spLocks noChangeArrowheads="1"/>
            </p:cNvSpPr>
            <p:nvPr/>
          </p:nvSpPr>
          <p:spPr bwMode="auto">
            <a:xfrm>
              <a:off x="48556" y="46995"/>
              <a:ext cx="7328" cy="10154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2000" b="1" dirty="0">
                  <a:latin typeface="Times New Roman" pitchFamily="18" charset="0"/>
                  <a:cs typeface="Arial" pitchFamily="34" charset="0"/>
                </a:rPr>
                <a:t>ФОНД</a:t>
              </a:r>
              <a:r>
                <a:rPr kumimoji="0" lang="ru-RU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ГПНТБ</a:t>
              </a:r>
              <a:endPara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Двойная стрелка вверх/вниз 39"/>
            <p:cNvSpPr>
              <a:spLocks noChangeArrowheads="1"/>
            </p:cNvSpPr>
            <p:nvPr/>
          </p:nvSpPr>
          <p:spPr bwMode="auto">
            <a:xfrm rot="2271801">
              <a:off x="32415" y="26947"/>
              <a:ext cx="1902" cy="7911"/>
            </a:xfrm>
            <a:prstGeom prst="upDownArrow">
              <a:avLst>
                <a:gd name="adj1" fmla="val 50000"/>
                <a:gd name="adj2" fmla="val 5000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Двойная стрелка вверх/вниз 40"/>
            <p:cNvSpPr>
              <a:spLocks noChangeArrowheads="1"/>
            </p:cNvSpPr>
            <p:nvPr/>
          </p:nvSpPr>
          <p:spPr bwMode="auto">
            <a:xfrm rot="19497366">
              <a:off x="36672" y="27028"/>
              <a:ext cx="1902" cy="7911"/>
            </a:xfrm>
            <a:prstGeom prst="upDownArrow">
              <a:avLst>
                <a:gd name="adj1" fmla="val 50000"/>
                <a:gd name="adj2" fmla="val 5000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Двойная стрелка вверх/вниз 41"/>
            <p:cNvSpPr>
              <a:spLocks noChangeArrowheads="1"/>
            </p:cNvSpPr>
            <p:nvPr/>
          </p:nvSpPr>
          <p:spPr bwMode="auto">
            <a:xfrm rot="2271801">
              <a:off x="36955" y="41222"/>
              <a:ext cx="1902" cy="7911"/>
            </a:xfrm>
            <a:prstGeom prst="upDownArrow">
              <a:avLst>
                <a:gd name="adj1" fmla="val 50000"/>
                <a:gd name="adj2" fmla="val 5000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Двойная стрелка вверх/вниз 42"/>
            <p:cNvSpPr>
              <a:spLocks noChangeArrowheads="1"/>
            </p:cNvSpPr>
            <p:nvPr/>
          </p:nvSpPr>
          <p:spPr bwMode="auto">
            <a:xfrm rot="18988981">
              <a:off x="47102" y="40325"/>
              <a:ext cx="1902" cy="7911"/>
            </a:xfrm>
            <a:prstGeom prst="upDownArrow">
              <a:avLst>
                <a:gd name="adj1" fmla="val 50000"/>
                <a:gd name="adj2" fmla="val 5000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Двойная стрелка вверх/вниз 43"/>
            <p:cNvSpPr>
              <a:spLocks noChangeArrowheads="1"/>
            </p:cNvSpPr>
            <p:nvPr/>
          </p:nvSpPr>
          <p:spPr bwMode="auto">
            <a:xfrm rot="21447463">
              <a:off x="41973" y="41369"/>
              <a:ext cx="1902" cy="7911"/>
            </a:xfrm>
            <a:prstGeom prst="upDownArrow">
              <a:avLst>
                <a:gd name="adj1" fmla="val 50000"/>
                <a:gd name="adj2" fmla="val 50003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6197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229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Тематический поиск с помощью тезауруса </a:t>
            </a:r>
            <a:r>
              <a:rPr lang="en-US" sz="2800" b="1" dirty="0" err="1">
                <a:solidFill>
                  <a:srgbClr val="0070C0"/>
                </a:solidFill>
              </a:rPr>
              <a:t>MeSH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через </a:t>
            </a:r>
            <a:r>
              <a:rPr lang="en-US" sz="2800" b="1" dirty="0">
                <a:solidFill>
                  <a:srgbClr val="0070C0"/>
                </a:solidFill>
              </a:rPr>
              <a:t>HUB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A5AF3D-D7E2-4F47-84C7-C9B5BB415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292"/>
            <a:ext cx="12192000" cy="49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22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229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                   </a:t>
            </a:r>
            <a:r>
              <a:rPr lang="ru-RU" sz="2800" b="1" dirty="0">
                <a:solidFill>
                  <a:srgbClr val="0070C0"/>
                </a:solidFill>
              </a:rPr>
              <a:t>Результаты поиска в </a:t>
            </a:r>
            <a:r>
              <a:rPr lang="en-US" sz="2800" b="1" dirty="0">
                <a:solidFill>
                  <a:srgbClr val="0070C0"/>
                </a:solidFill>
              </a:rPr>
              <a:t>PubMed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09DF31-FFE8-43E1-97DF-D94E60A2C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0159"/>
            <a:ext cx="9541933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9426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                      </a:t>
            </a:r>
            <a:r>
              <a:rPr lang="ru-RU" sz="2800" b="1" dirty="0">
                <a:solidFill>
                  <a:srgbClr val="0070C0"/>
                </a:solidFill>
              </a:rPr>
              <a:t>Результаты поиска в </a:t>
            </a:r>
            <a:r>
              <a:rPr lang="en-US" sz="2800" b="1" dirty="0" err="1">
                <a:solidFill>
                  <a:srgbClr val="0070C0"/>
                </a:solidFill>
              </a:rPr>
              <a:t>RusMed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23690F-1244-4B77-9D83-6A1BAD01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4" y="1251194"/>
            <a:ext cx="9965266" cy="56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75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2295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Целевая аудитория национального библиотечного ресурса по медицине и здравоохранению ЦНМБ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2935147"/>
            <a:ext cx="10607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ea typeface="Calibri" panose="020F0502020204030204" pitchFamily="34" charset="0"/>
              </a:rPr>
              <a:t>Доступ свободный для всех работники учреждений здравоохранения России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86825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933" y="1436547"/>
            <a:ext cx="106070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СПАСИБО ЗА ВНИМАНИЕ!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</a:rPr>
              <a:t>ИЩИТЕ в Яндексе «ЦНМБ»</a:t>
            </a:r>
          </a:p>
          <a:p>
            <a:pPr algn="ctr"/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</a:rPr>
              <a:t>или прямой адрес 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rucml.ru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1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971" t="13608" r="24052" b="9968"/>
          <a:stretch>
            <a:fillRect/>
          </a:stretch>
        </p:blipFill>
        <p:spPr bwMode="auto">
          <a:xfrm>
            <a:off x="541867" y="550332"/>
            <a:ext cx="11159066" cy="630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541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1866"/>
            <a:ext cx="10972800" cy="114062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Фонды ЦНМБ – самый полный в мире русскоязычный ресурс по биомедицине(ФЗ – 78)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650448"/>
              </p:ext>
            </p:extLst>
          </p:nvPr>
        </p:nvGraphicFramePr>
        <p:xfrm>
          <a:off x="768094" y="2084831"/>
          <a:ext cx="9387841" cy="40477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41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9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9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34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документов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Формат документов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документов по годам, нарастающим итогом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2021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Книги, авторефераты диссертаций, диссертации,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Печатный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3 286 599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3 305 410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3 324 000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3 341 000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0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Книги, авторефераты диссертаций, диссертации, Журналы и статьи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Электронный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48 491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55 989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63 500 + 200 000 статьи и журналы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effectLst/>
                        </a:rPr>
                        <a:t>72 500 + 300 000 статьи и журналы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359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2425" y="1706034"/>
            <a:ext cx="7905750" cy="2433638"/>
          </a:xfrm>
        </p:spPr>
        <p:txBody>
          <a:bodyPr>
            <a:noAutofit/>
          </a:bodyPr>
          <a:lstStyle/>
          <a:p>
            <a:r>
              <a:rPr lang="ru-RU" sz="3200" b="1" dirty="0"/>
              <a:t>Сегодня ЦНМБ предлагает весь свой фонд, включая полнотекстовую базу медицинских журналов и статей </a:t>
            </a:r>
            <a:r>
              <a:rPr lang="en-US" sz="3200" b="1" dirty="0"/>
              <a:t>RusMed </a:t>
            </a:r>
            <a:r>
              <a:rPr lang="ru-RU" sz="3200" b="1" dirty="0"/>
              <a:t>в режиме удаленного доступа</a:t>
            </a:r>
            <a:r>
              <a:rPr lang="en-US" sz="3200" b="1" dirty="0"/>
              <a:t> </a:t>
            </a:r>
            <a:r>
              <a:rPr lang="ru-RU" sz="3200" b="1" dirty="0"/>
              <a:t>через публичный Интернет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4714875"/>
            <a:ext cx="11356976" cy="2007658"/>
          </a:xfrm>
        </p:spPr>
        <p:txBody>
          <a:bodyPr/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0075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B6B97-7B7B-4E76-9471-9BBE7ED5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533400"/>
          </a:xfrm>
        </p:spPr>
        <p:txBody>
          <a:bodyPr/>
          <a:lstStyle/>
          <a:p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 ресурсы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ЦНМБ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доступны через Интернет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5DD991-0115-4586-8CB1-C3F699017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0"/>
          <a:stretch/>
        </p:blipFill>
        <p:spPr>
          <a:xfrm>
            <a:off x="516467" y="1117600"/>
            <a:ext cx="10972800" cy="56387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8544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3" y="457200"/>
            <a:ext cx="11311467" cy="104241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Цифровой фонд электронного абонемента </a:t>
            </a:r>
            <a:r>
              <a:rPr lang="en-US" sz="2800" b="1" dirty="0">
                <a:solidFill>
                  <a:srgbClr val="0070C0"/>
                </a:solidFill>
              </a:rPr>
              <a:t>(CDL IFLA) </a:t>
            </a:r>
            <a:r>
              <a:rPr lang="ru-RU" sz="2800" b="1" dirty="0">
                <a:solidFill>
                  <a:srgbClr val="0070C0"/>
                </a:solidFill>
              </a:rPr>
              <a:t>                           </a:t>
            </a:r>
            <a:r>
              <a:rPr lang="ru-RU" sz="2000" b="1" dirty="0">
                <a:solidFill>
                  <a:srgbClr val="FF0000"/>
                </a:solidFill>
              </a:rPr>
              <a:t>(40 тыс. </a:t>
            </a:r>
            <a:r>
              <a:rPr lang="ru-RU" sz="2000" b="1" dirty="0" err="1">
                <a:solidFill>
                  <a:srgbClr val="FF0000"/>
                </a:solidFill>
              </a:rPr>
              <a:t>докеументв</a:t>
            </a:r>
            <a:r>
              <a:rPr lang="ru-RU" sz="20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5187F9-4F29-4C66-8F3E-8BECD3329426}"/>
              </a:ext>
            </a:extLst>
          </p:cNvPr>
          <p:cNvPicPr/>
          <p:nvPr/>
        </p:nvPicPr>
        <p:blipFill>
          <a:blip r:embed="rId2" cstate="print"/>
          <a:srcRect l="13538" t="7778" r="23342" b="6626"/>
          <a:stretch>
            <a:fillRect/>
          </a:stretch>
        </p:blipFill>
        <p:spPr bwMode="auto">
          <a:xfrm>
            <a:off x="1699703" y="1515532"/>
            <a:ext cx="7989276" cy="513926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130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04241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ФОНД «Федеральная электронная медицинская библиотека» </a:t>
            </a:r>
            <a:r>
              <a:rPr lang="ru-RU" sz="2800" b="1" dirty="0">
                <a:solidFill>
                  <a:srgbClr val="0070C0"/>
                </a:solidFill>
              </a:rPr>
              <a:t>- </a:t>
            </a:r>
            <a:r>
              <a:rPr lang="ru-RU" sz="2400" b="1" dirty="0">
                <a:solidFill>
                  <a:srgbClr val="0070C0"/>
                </a:solidFill>
              </a:rPr>
              <a:t>научное медицинское наследие России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525262"/>
            <a:ext cx="10586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Документы в открытом доступе в статусе общественного достояния  (25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тыс.документов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026921"/>
            <a:ext cx="10532532" cy="47085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4138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3316" t="7556" r="22843" b="6889"/>
          <a:stretch>
            <a:fillRect/>
          </a:stretch>
        </p:blipFill>
        <p:spPr bwMode="auto">
          <a:xfrm>
            <a:off x="1713200" y="467359"/>
            <a:ext cx="8151258" cy="623621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72121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87760DA6-7CF9-4078-AA7E-E378DD78112D}" vid="{2ACFDC56-4924-4A20-9125-CCAB693823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336</TotalTime>
  <Words>411</Words>
  <Application>Microsoft Office PowerPoint</Application>
  <PresentationFormat>Широкоэкранный</PresentationFormat>
  <Paragraphs>59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Wingdings</vt:lpstr>
      <vt:lpstr>Тема1</vt:lpstr>
      <vt:lpstr>Информационные ресурсы центральной отраслевой научной медицинской библиотеки ЦНМБ для обслуживания регионального здравоохранения </vt:lpstr>
      <vt:lpstr>Позиционирование ЦНМБ в библиотечной системе России</vt:lpstr>
      <vt:lpstr>Презентация PowerPoint</vt:lpstr>
      <vt:lpstr>Фонды ЦНМБ – самый полный в мире русскоязычный ресурс по биомедицине(ФЗ – 78)</vt:lpstr>
      <vt:lpstr>Сегодня ЦНМБ предлагает весь свой фонд, включая полнотекстовую базу медицинских журналов и статей RusMed в режиме удаленного доступа через публичный Интернет</vt:lpstr>
      <vt:lpstr>Все ресурсы ЦНМБ доступны через Интернет</vt:lpstr>
      <vt:lpstr>Цифровой фонд электронного абонемента (CDL IFLA)                            (40 тыс. докеументв)</vt:lpstr>
      <vt:lpstr>ФОНД «Федеральная электронная медицинская библиотека» - научное медицинское наследие России</vt:lpstr>
      <vt:lpstr>Презентация PowerPoint</vt:lpstr>
      <vt:lpstr>БД RusMed «Медицинские журналы и статьи» (370 журналов, 330 тыс. полнотекстовых статей)</vt:lpstr>
      <vt:lpstr>Медицинские журналы и статьи(RusMed)</vt:lpstr>
      <vt:lpstr>Описание статьи (аналог Scopus, PubMed)</vt:lpstr>
      <vt:lpstr>Описание статьи (аналог Scopus, PubMed)</vt:lpstr>
      <vt:lpstr>Описание статьи (аналог Scopus, PubMed)</vt:lpstr>
      <vt:lpstr>Описание статьи (аналог Scopus, PubMed)</vt:lpstr>
      <vt:lpstr>Профиль автора</vt:lpstr>
      <vt:lpstr>Профиль аффилированной организации</vt:lpstr>
      <vt:lpstr>Справочно-поисковый аппарат баз данных ЦНМБ:  1. Библиографический поиск: Единый электронный каталог печатных документов  2. Систематический поиск: ГРНТИ, УДК, ВАК…  3. Тематический поиск: Международный тезаурус «Медицинские предметные рубрики MeSH»  </vt:lpstr>
      <vt:lpstr>Единый каталог книг, диссертаций и других изданий  с возможностью онлайн просмотра (Электронный абонемент)</vt:lpstr>
      <vt:lpstr>Тематический поиск с помощью тезауруса MeSH через HUB</vt:lpstr>
      <vt:lpstr>                     Результаты поиска в PubMed</vt:lpstr>
      <vt:lpstr>                      Результаты поиска в RusMed</vt:lpstr>
      <vt:lpstr>Целевая аудитория национального библиотечного ресурса по медицине и здравоохранению ЦНМБ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Boris Loginov</cp:lastModifiedBy>
  <cp:revision>63</cp:revision>
  <dcterms:created xsi:type="dcterms:W3CDTF">2024-04-15T11:39:08Z</dcterms:created>
  <dcterms:modified xsi:type="dcterms:W3CDTF">2025-10-11T18:55:35Z</dcterms:modified>
</cp:coreProperties>
</file>