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7"/>
  </p:handoutMasterIdLst>
  <p:sldIdLst>
    <p:sldId id="387" r:id="rId3"/>
    <p:sldId id="401" r:id="rId4"/>
    <p:sldId id="400" r:id="rId6"/>
    <p:sldId id="402" r:id="rId7"/>
    <p:sldId id="404" r:id="rId8"/>
    <p:sldId id="407" r:id="rId9"/>
    <p:sldId id="385" r:id="rId10"/>
    <p:sldId id="397" r:id="rId11"/>
    <p:sldId id="398" r:id="rId12"/>
    <p:sldId id="408" r:id="rId13"/>
    <p:sldId id="409" r:id="rId14"/>
    <p:sldId id="410" r:id="rId15"/>
    <p:sldId id="411" r:id="rId16"/>
  </p:sldIdLst>
  <p:sldSz cx="9144000" cy="5143500" type="screen16x9"/>
  <p:notesSz cx="6797675" cy="987234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867"/>
    <a:srgbClr val="0F1C99"/>
    <a:srgbClr val="00508A"/>
    <a:srgbClr val="F27900"/>
    <a:srgbClr val="FF9934"/>
    <a:srgbClr val="FFFFFF"/>
    <a:srgbClr val="FFA347"/>
    <a:srgbClr val="E27100"/>
    <a:srgbClr val="005A7E"/>
    <a:srgbClr val="FF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439" autoAdjust="0"/>
  </p:normalViewPr>
  <p:slideViewPr>
    <p:cSldViewPr showGuides="1">
      <p:cViewPr varScale="1">
        <p:scale>
          <a:sx n="113" d="100"/>
          <a:sy n="113" d="100"/>
        </p:scale>
        <p:origin x="49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28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978978561013624"/>
          <c:y val="0.00309930950392248"/>
          <c:w val="0.892307289373932"/>
          <c:h val="0.784306789154598"/>
        </c:manualLayout>
      </c:layout>
      <c:lineChart>
        <c:grouping val="standard"/>
        <c:varyColors val="0"/>
        <c:ser>
          <c:idx val="0"/>
          <c:order val="0"/>
          <c:spPr>
            <a:ln w="25400" cap="rnd">
              <a:solidFill>
                <a:schemeClr val="accent1"/>
              </a:solidFill>
              <a:round/>
            </a:ln>
            <a:effectLst/>
            <a:sp3d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2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Лист1!$A$1:$A$5</c:f>
              <c:strCache>
                <c:ptCount val="5"/>
                <c:pt idx="0">
                  <c:v>1958 г.</c:v>
                </c:pt>
                <c:pt idx="1">
                  <c:v>1980 г.</c:v>
                </c:pt>
                <c:pt idx="2">
                  <c:v>2000 г.</c:v>
                </c:pt>
                <c:pt idx="3">
                  <c:v>2020 г.</c:v>
                </c:pt>
                <c:pt idx="4">
                  <c:v>2025 г.</c:v>
                </c:pt>
              </c:strCache>
            </c:strRef>
          </c:cat>
          <c:val>
            <c:numRef>
              <c:f>Лист1!$B$1:$B$5</c:f>
              <c:numCache>
                <c:formatCode>General</c:formatCode>
                <c:ptCount val="5"/>
                <c:pt idx="0">
                  <c:v>1141613</c:v>
                </c:pt>
                <c:pt idx="1">
                  <c:v>9725268</c:v>
                </c:pt>
                <c:pt idx="2">
                  <c:v>7852296</c:v>
                </c:pt>
                <c:pt idx="3">
                  <c:v>8094315</c:v>
                </c:pt>
                <c:pt idx="4">
                  <c:v>8106518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445945184"/>
        <c:axId val="-445947360"/>
      </c:lineChart>
      <c:catAx>
        <c:axId val="-445945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ru-RU" sz="14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>
                    <a:solidFill>
                      <a:schemeClr val="bg2">
                        <a:lumMod val="25000"/>
                      </a:schemeClr>
                    </a:solidFill>
                  </a:rPr>
                  <a:t>Годы</a:t>
                </a:r>
                <a:endParaRPr lang="ru-RU" sz="1400" b="1">
                  <a:solidFill>
                    <a:schemeClr val="bg2">
                      <a:lumMod val="25000"/>
                    </a:schemeClr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400" b="1" i="0" u="none" strike="noStrike" kern="1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445947360"/>
        <c:crosses val="autoZero"/>
        <c:auto val="1"/>
        <c:lblAlgn val="ctr"/>
        <c:lblOffset val="100"/>
        <c:noMultiLvlLbl val="0"/>
      </c:catAx>
      <c:valAx>
        <c:axId val="-44594736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ru-RU" sz="1400" b="1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bg2">
                        <a:lumMod val="25000"/>
                      </a:schemeClr>
                    </a:solidFill>
                  </a:rPr>
                  <a:t>Количество единиц фонда</a:t>
                </a:r>
                <a:endParaRPr lang="ru-RU" sz="1400" b="1" dirty="0">
                  <a:solidFill>
                    <a:schemeClr val="bg2">
                      <a:lumMod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0233693626537458"/>
              <c:y val="0.027508510446436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-44594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9ed5c455-b753-439b-9b95-41b2290f9629}"/>
      </c:ext>
    </c:extLst>
  </c:chart>
  <c:spPr>
    <a:noFill/>
    <a:ln w="19050">
      <a:solidFill>
        <a:schemeClr val="bg1"/>
      </a:solidFill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/>
              <a:t>Хронологический разрез</a:t>
            </a:r>
            <a:endParaRPr lang="ru-RU" sz="1600"/>
          </a:p>
        </c:rich>
      </c:tx>
      <c:layout>
        <c:manualLayout>
          <c:xMode val="edge"/>
          <c:yMode val="edge"/>
          <c:x val="0.132179851769915"/>
          <c:y val="0.0603754415251285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spPr/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0.027079667365121"/>
                  <c:y val="0.0315969338240337"/>
                </c:manualLayout>
              </c:layout>
              <c:numFmt formatCode="General" sourceLinked="1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0890753464690678"/>
                      <c:h val="0.0854207521125469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00593296397342113"/>
                  <c:y val="0.10119304317353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Лист1!$B$9:$B$11</c:f>
              <c:strCache>
                <c:ptCount val="3"/>
                <c:pt idx="0">
                  <c:v>19 век</c:v>
                </c:pt>
                <c:pt idx="1">
                  <c:v>20 век</c:v>
                </c:pt>
                <c:pt idx="2">
                  <c:v>21 век</c:v>
                </c:pt>
              </c:strCache>
            </c:strRef>
          </c:cat>
          <c:val>
            <c:numRef>
              <c:f>Лист1!$C$9:$C$11</c:f>
              <c:numCache>
                <c:formatCode>0%</c:formatCode>
                <c:ptCount val="3"/>
                <c:pt idx="0">
                  <c:v>0.01</c:v>
                </c:pt>
                <c:pt idx="1">
                  <c:v>0.8</c:v>
                </c:pt>
                <c:pt idx="2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4acbe29c-56f6-4962-af0c-6b7f8cfdce9a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19050" cap="flat" cmpd="sng" algn="ctr">
      <a:solidFill>
        <a:schemeClr val="bg1"/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естественные </a:t>
            </a: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науки</a:t>
            </a:r>
            <a:endParaRPr lang="ru-RU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339091641305316"/>
          <c:y val="0.0159914728933517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spPr/>
          <c:explosion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Lbls>
            <c:dLbl>
              <c:idx val="0"/>
              <c:layout>
                <c:manualLayout>
                  <c:x val="-0.071111137834898"/>
                  <c:y val="0.080016473648913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ru-RU" sz="10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Смежные науки, комплексные проблемы </a:t>
                    </a:r>
                    <a:endParaRPr lang="ru-RU" dirty="0" smtClean="0"/>
                  </a:p>
                  <a:p>
                    <a:pPr>
                      <a:defRPr lang="ru-RU" sz="1000" b="1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43%</a:t>
                    </a:r>
                    <a:endParaRPr lang="ru-RU" dirty="0"/>
                  </a:p>
                </c:rich>
              </c:tx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2691226590321"/>
                      <c:h val="0.212984644848834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21562116054344"/>
                  <c:y val="-0.158914002706588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5944368520257"/>
                      <c:h val="0.14153131793692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235034082849657"/>
                  <c:y val="-0.29418895688063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6944219916914"/>
                      <c:h val="0.141531317936923"/>
                    </c:manualLayout>
                  </c15:layout>
                </c:ext>
              </c:extLst>
            </c:dLbl>
            <c:dLbl>
              <c:idx val="3"/>
              <c:layout/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/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55306814365219"/>
                  <c:y val="0.161868332885803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Лист1!$B$2:$B$7</c:f>
              <c:strCache>
                <c:ptCount val="6"/>
                <c:pt idx="0">
                  <c:v>Наука и знание</c:v>
                </c:pt>
                <c:pt idx="1">
                  <c:v>Математика</c:v>
                </c:pt>
                <c:pt idx="2">
                  <c:v>Астрономия </c:v>
                </c:pt>
                <c:pt idx="3">
                  <c:v>Физика</c:v>
                </c:pt>
                <c:pt idx="4">
                  <c:v>Химия</c:v>
                </c:pt>
                <c:pt idx="5">
                  <c:v>Науки о земле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171133</c:v>
                </c:pt>
                <c:pt idx="1">
                  <c:v>49948</c:v>
                </c:pt>
                <c:pt idx="2">
                  <c:v>12500</c:v>
                </c:pt>
                <c:pt idx="3">
                  <c:v>77671</c:v>
                </c:pt>
                <c:pt idx="4">
                  <c:v>39931</c:v>
                </c:pt>
                <c:pt idx="5">
                  <c:v>43001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695ad601-3011-4589-9bfe-92efd7e3e6f5}"/>
      </c:ext>
    </c:extLst>
  </c:chart>
  <c:spPr>
    <a:noFill/>
    <a:ln>
      <a:noFill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прикладные науки, медицина, технологии</a:t>
            </a:r>
            <a:endParaRPr lang="ru-RU" sz="1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20948782535684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0223900728351767"/>
          <c:y val="0.209878189429302"/>
          <c:w val="0.938427092079485"/>
          <c:h val="0.754020792842437"/>
        </c:manualLayout>
      </c:layout>
      <c:pie3DChart>
        <c:varyColors val="1"/>
        <c:ser>
          <c:idx val="0"/>
          <c:order val="0"/>
          <c:spPr/>
          <c:explosion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</c:dPt>
          <c:dLbls>
            <c:dLbl>
              <c:idx val="0"/>
              <c:layout>
                <c:manualLayout>
                  <c:x val="-0.145754580581556"/>
                  <c:y val="-0.00874099444995306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64451154007916"/>
                  <c:y val="-0.0459004929843344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ru-RU" sz="100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18972078878575"/>
                  <c:y val="0.171501799753314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8294127578973"/>
                      <c:h val="0.410402933356281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0124865847812713"/>
                  <c:y val="-0.015173281008823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fld id="{ee382258-83a2-4830-9e5d-76b991109f5a}" type="CATEGORYNAME">
                      <a:t>[CATEGORY NAME]</a:t>
                    </a:fld>
                    <a:endParaRPr lang="ru-RU" sz="900" b="0" i="0" u="none" strike="noStrike" baseline="0">
                      <a:latin typeface="Arial" panose="020B0604020202020204" pitchFamily="34" charset="0"/>
                      <a:ea typeface="Arial" panose="020B0604020202020204" pitchFamily="34" charset="0"/>
                      <a:cs typeface="+mn-ea"/>
                    </a:endParaRPr>
                  </a:p>
                </c:rich>
              </c:tx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339899237879726"/>
                  <c:y val="0.410080944321997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8152979100399"/>
                      <c:h val="0.170068612607137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0293795716057313"/>
                  <c:y val="0.112576643597677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671991352157"/>
                      <c:h val="0.33946456272933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0.246369788442243"/>
                  <c:y val="0.180721643064044"/>
                </c:manualLayout>
              </c:layout>
              <c:numFmt formatCode="General" sourceLinked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lang="ru-RU" sz="100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00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Лист1!$G$2:$G$8</c:f>
              <c:strCache>
                <c:ptCount val="7"/>
                <c:pt idx="0">
                  <c:v>Инженерное дело. Техника в целом</c:v>
                </c:pt>
                <c:pt idx="1">
                  <c:v>Управление предприятиями. Организация производства, торговли и транспорта</c:v>
                </c:pt>
                <c:pt idx="2">
                  <c:v>Химическая технология. Химическая промышленность. Пищевая промышленность. Металлургия. Родственные отрасли</c:v>
                </c:pt>
                <c:pt idx="3">
                  <c:v>Сельское хозяйство. Лесное хозяйство. Охота. Рыбное хозяйство</c:v>
                </c:pt>
                <c:pt idx="4">
                  <c:v>Отрасли промышленности и ремесла...</c:v>
                </c:pt>
                <c:pt idx="5">
                  <c:v>Строительство. Строит. материалы. Строит.-монтажные работы</c:v>
                </c:pt>
                <c:pt idx="6">
                  <c:v>Различные отрасли промышленности и ремесла. Механическая технология</c:v>
                </c:pt>
              </c:strCache>
            </c:strRef>
          </c:cat>
          <c:val>
            <c:numRef>
              <c:f>Лист1!$H$2:$H$8</c:f>
              <c:numCache>
                <c:formatCode>General</c:formatCode>
                <c:ptCount val="7"/>
                <c:pt idx="0">
                  <c:v>277681</c:v>
                </c:pt>
                <c:pt idx="1">
                  <c:v>75774</c:v>
                </c:pt>
                <c:pt idx="2">
                  <c:v>59381</c:v>
                </c:pt>
                <c:pt idx="3">
                  <c:v>28308</c:v>
                </c:pt>
                <c:pt idx="4">
                  <c:v>19472</c:v>
                </c:pt>
                <c:pt idx="5">
                  <c:v>18344</c:v>
                </c:pt>
                <c:pt idx="6">
                  <c:v>17667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ed902eab-8973-4bad-a0a4-865745658fc8}"/>
      </c:ext>
    </c:extLst>
  </c:chart>
  <c:spPr>
    <a:noFill/>
    <a:ln>
      <a:noFill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0BB36-ECF6-4C52-8D28-B4A2FB91738B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1BB81-C07C-4E14-9EF3-ACD382387CD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B6A86-A863-4047-B384-7FE5F4B1EEF7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B6CF1-7205-466A-9C09-32454BD1146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67C00-F679-4C51-9894-9E2214E5C2F1}" type="slidenum">
              <a:rPr lang="ru-RU" smtClean="0">
                <a:solidFill>
                  <a:prstClr val="black"/>
                </a:solidFill>
              </a:rPr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9DE91-FE8B-4AEE-B498-34F285FF43C7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90B09-8E33-435A-9A85-473523A28477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62914-0947-430A-B338-1BF6EE8C15A3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C559-7D40-4344-A999-A8D6AC125CE4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479D-65E7-4AEB-99BB-BAD077A712E4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312B-23AC-475F-B1DA-8289488E8B97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D3677-6C69-435F-837B-E34A407AA9AE}" type="datetime1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4098-05C9-4593-81B1-09EBE0AD8CFC}" type="datetime1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0F74-4A22-4D78-AB48-D56C587DC3E9}" type="datetime1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D806-CAD6-47CD-9630-209EBD2DF3F1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158E2-030D-4900-90B3-513B39722033}" type="datetime1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63B1B-3FAF-464F-8409-A1A689EF4CF7}" type="datetime1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Учёный совет 21.05.2025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png"/><Relationship Id="rId8" Type="http://schemas.openxmlformats.org/officeDocument/2006/relationships/image" Target="../media/image16.png"/><Relationship Id="rId7" Type="http://schemas.openxmlformats.org/officeDocument/2006/relationships/image" Target="../media/image15.jpeg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0" Type="http://schemas.openxmlformats.org/officeDocument/2006/relationships/slideLayout" Target="../slideLayouts/slideLayout6.xml"/><Relationship Id="rId3" Type="http://schemas.openxmlformats.org/officeDocument/2006/relationships/image" Target="../media/image11.png"/><Relationship Id="rId29" Type="http://schemas.openxmlformats.org/officeDocument/2006/relationships/image" Target="../media/image37.jpeg"/><Relationship Id="rId28" Type="http://schemas.openxmlformats.org/officeDocument/2006/relationships/image" Target="../media/image36.jpeg"/><Relationship Id="rId27" Type="http://schemas.openxmlformats.org/officeDocument/2006/relationships/image" Target="../media/image35.png"/><Relationship Id="rId26" Type="http://schemas.openxmlformats.org/officeDocument/2006/relationships/image" Target="../media/image34.png"/><Relationship Id="rId25" Type="http://schemas.openxmlformats.org/officeDocument/2006/relationships/image" Target="../media/image33.jpeg"/><Relationship Id="rId24" Type="http://schemas.openxmlformats.org/officeDocument/2006/relationships/image" Target="../media/image32.jpeg"/><Relationship Id="rId23" Type="http://schemas.openxmlformats.org/officeDocument/2006/relationships/image" Target="../media/image31.jpeg"/><Relationship Id="rId22" Type="http://schemas.openxmlformats.org/officeDocument/2006/relationships/image" Target="../media/image30.jpeg"/><Relationship Id="rId21" Type="http://schemas.openxmlformats.org/officeDocument/2006/relationships/image" Target="../media/image29.jpeg"/><Relationship Id="rId20" Type="http://schemas.openxmlformats.org/officeDocument/2006/relationships/image" Target="../media/image28.png"/><Relationship Id="rId2" Type="http://schemas.openxmlformats.org/officeDocument/2006/relationships/image" Target="../media/image10.png"/><Relationship Id="rId19" Type="http://schemas.openxmlformats.org/officeDocument/2006/relationships/image" Target="../media/image27.png"/><Relationship Id="rId18" Type="http://schemas.openxmlformats.org/officeDocument/2006/relationships/image" Target="../media/image26.png"/><Relationship Id="rId17" Type="http://schemas.openxmlformats.org/officeDocument/2006/relationships/image" Target="../media/image25.png"/><Relationship Id="rId16" Type="http://schemas.openxmlformats.org/officeDocument/2006/relationships/image" Target="../media/image24.png"/><Relationship Id="rId15" Type="http://schemas.openxmlformats.org/officeDocument/2006/relationships/image" Target="../media/image23.png"/><Relationship Id="rId14" Type="http://schemas.openxmlformats.org/officeDocument/2006/relationships/image" Target="../media/image22.png"/><Relationship Id="rId13" Type="http://schemas.openxmlformats.org/officeDocument/2006/relationships/image" Target="../media/image21.png"/><Relationship Id="rId12" Type="http://schemas.openxmlformats.org/officeDocument/2006/relationships/image" Target="../media/image20.png"/><Relationship Id="rId11" Type="http://schemas.openxmlformats.org/officeDocument/2006/relationships/image" Target="../media/image19.png"/><Relationship Id="rId10" Type="http://schemas.openxmlformats.org/officeDocument/2006/relationships/image" Target="../media/image18.jpe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6.xml"/><Relationship Id="rId2" Type="http://schemas.openxmlformats.org/officeDocument/2006/relationships/chart" Target="../charts/chart4.xml"/><Relationship Id="rId1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62821" y="771550"/>
            <a:ext cx="8753747" cy="3456384"/>
          </a:xfrm>
        </p:spPr>
        <p:txBody>
          <a:bodyPr>
            <a:normAutofit fontScale="90000"/>
          </a:bodyPr>
          <a:lstStyle/>
          <a:p>
            <a:br>
              <a:rPr lang="ru-RU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ru-RU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ru-RU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ru-RU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Библиотечный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фонд ГПНТБ России: состояние и векторы развития через призму стратегических национальных проектов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6393"/>
            <a:ext cx="792088" cy="50883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403"/>
    </mc:Choice>
    <mc:Fallback>
      <p:transition spd="slow" advTm="640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238" name="Picture 46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501934" y="2887556"/>
            <a:ext cx="1141413" cy="313995"/>
          </a:xfrm>
          <a:prstGeom prst="rect">
            <a:avLst/>
          </a:prstGeom>
          <a:noFill/>
          <a:ln>
            <a:noFill/>
          </a:ln>
        </p:spPr>
      </p:pic>
      <p:sp>
        <p:nvSpPr>
          <p:cNvPr id="8197" name="AutoShape 2" descr="https://neicon.ru/images/resources/foreign/Wiley.png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198" name="AutoShape 4" descr="https://neicon.ru/images/resources/foreign/Wiley.png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3" y="-13213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pic>
        <p:nvPicPr>
          <p:cNvPr id="8200" name="Picture 5" descr="iee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5059" y="1530651"/>
            <a:ext cx="792163" cy="215900"/>
          </a:xfrm>
          <a:prstGeom prst="rect">
            <a:avLst/>
          </a:prstGeom>
          <a:noFill/>
          <a:ln>
            <a:noFill/>
          </a:ln>
        </p:spPr>
      </p:pic>
      <p:sp>
        <p:nvSpPr>
          <p:cNvPr id="8201" name="AutoShape 8" descr="Oxford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202" name="AutoShape 10" descr="Oxford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203" name="AutoShape 12" descr="https://neicon.ru/images/resources/foreign/Oxford.png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204" name="AutoShape 14" descr="https://neicon.ru/images/resources/foreign/Oxford.png"/>
          <p:cNvSpPr>
            <a:spLocks noChangeAspect="1" noChangeArrowheads="1"/>
          </p:cNvSpPr>
          <p:nvPr/>
        </p:nvSpPr>
        <p:spPr bwMode="auto">
          <a:xfrm>
            <a:off x="155575" y="-107950"/>
            <a:ext cx="3048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endParaRPr lang="ru-RU"/>
          </a:p>
        </p:txBody>
      </p:sp>
      <p:pic>
        <p:nvPicPr>
          <p:cNvPr id="8221" name="Picture 31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831882" y="2707950"/>
            <a:ext cx="1073914" cy="297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223" name="Picture 33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3160428" y="4985121"/>
            <a:ext cx="108156" cy="92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8225" name="Picture 35" descr="D:\Мои документы\Командировки\2020\223px-ArXiv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907724" y="3834935"/>
            <a:ext cx="576262" cy="26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26" name="Picture 36" descr="D:\Мои документы\Командировки\2020\logo2x.pn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6985042" y="3834935"/>
            <a:ext cx="720725" cy="26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27" name="Picture 37" descr="D:\Мои документы\Командировки\2020\logo_cropped.jp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7811840" y="3927732"/>
            <a:ext cx="936625" cy="144463"/>
          </a:xfrm>
          <a:prstGeom prst="rect">
            <a:avLst/>
          </a:prstGeom>
          <a:noFill/>
          <a:ln>
            <a:noFill/>
          </a:ln>
        </p:spPr>
      </p:pic>
      <p:sp>
        <p:nvSpPr>
          <p:cNvPr id="8228" name="Прямоугольник 38"/>
          <p:cNvSpPr>
            <a:spLocks noChangeArrowheads="1"/>
          </p:cNvSpPr>
          <p:nvPr/>
        </p:nvSpPr>
        <p:spPr bwMode="auto">
          <a:xfrm>
            <a:off x="3655867" y="3836343"/>
            <a:ext cx="1178006" cy="3231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alibri" panose="020F0502020204030204"/>
              </a:defRPr>
            </a:lvl9pPr>
          </a:lstStyle>
          <a:p>
            <a:pPr>
              <a:defRPr/>
            </a:pPr>
            <a:r>
              <a:rPr lang="en-US" sz="1500" b="1" dirty="0" err="1">
                <a:solidFill>
                  <a:srgbClr val="002060"/>
                </a:solidFill>
              </a:rPr>
              <a:t>ChemSpider</a:t>
            </a:r>
            <a:endParaRPr lang="ru-RU" sz="1500" b="1" dirty="0">
              <a:solidFill>
                <a:srgbClr val="002060"/>
              </a:solidFill>
            </a:endParaRPr>
          </a:p>
        </p:txBody>
      </p:sp>
      <p:pic>
        <p:nvPicPr>
          <p:cNvPr id="8229" name="Picture 38" descr="D:\Мои документы\Командировки\2020\CyberLeninka-logo.png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2993729" y="3804018"/>
            <a:ext cx="647811" cy="4247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230" name="Picture 39" descr="D:\Мои документы\Командировки\2020\elibrary_logo.gif"/>
          <p:cNvPicPr>
            <a:picLocks noChangeAspect="1" noChangeArrowheads="1"/>
          </p:cNvPicPr>
          <p:nvPr/>
        </p:nvPicPr>
        <p:blipFill>
          <a:blip r:embed="rId9"/>
          <a:stretch>
            <a:fillRect/>
          </a:stretch>
        </p:blipFill>
        <p:spPr bwMode="auto">
          <a:xfrm>
            <a:off x="450676" y="3882081"/>
            <a:ext cx="1105910" cy="243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31" name="Picture 40" descr="D:\Мои документы\Командировки\2020\mnet.jpg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5632779" y="3827252"/>
            <a:ext cx="1246188" cy="26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32" name="Picture 41" descr="D:\Мои документы\Командировки\2020\logo.png"/>
          <p:cNvPicPr>
            <a:picLocks noChangeAspect="1" noChangeArrowheads="1"/>
          </p:cNvPicPr>
          <p:nvPr/>
        </p:nvPicPr>
        <p:blipFill>
          <a:blip r:embed="rId11"/>
          <a:stretch>
            <a:fillRect/>
          </a:stretch>
        </p:blipFill>
        <p:spPr bwMode="auto">
          <a:xfrm>
            <a:off x="1584662" y="3899499"/>
            <a:ext cx="1439863" cy="222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8" name="Picture 10" descr="https://www.elsevier.com/__data/assets/image/0007/1046878/springer-nature-logo.png"/>
          <p:cNvPicPr>
            <a:picLocks noChangeAspect="1" noChangeArrowheads="1"/>
          </p:cNvPicPr>
          <p:nvPr/>
        </p:nvPicPr>
        <p:blipFill>
          <a:blip r:embed="rId12"/>
          <a:stretch>
            <a:fillRect/>
          </a:stretch>
        </p:blipFill>
        <p:spPr bwMode="auto">
          <a:xfrm>
            <a:off x="532812" y="1601564"/>
            <a:ext cx="1056708" cy="361043"/>
          </a:xfrm>
          <a:prstGeom prst="rect">
            <a:avLst/>
          </a:prstGeom>
          <a:noFill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7665038" y="2243348"/>
            <a:ext cx="1276227" cy="4900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 bwMode="auto">
          <a:xfrm>
            <a:off x="1891119" y="1882392"/>
            <a:ext cx="738226" cy="7144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 bwMode="auto">
          <a:xfrm>
            <a:off x="5271876" y="2110268"/>
            <a:ext cx="1135091" cy="49351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 bwMode="auto">
          <a:xfrm>
            <a:off x="3347071" y="1548855"/>
            <a:ext cx="1218692" cy="30873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 bwMode="auto">
          <a:xfrm>
            <a:off x="539067" y="2125483"/>
            <a:ext cx="1137158" cy="38810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 bwMode="auto">
          <a:xfrm>
            <a:off x="7642012" y="2778250"/>
            <a:ext cx="1168609" cy="33597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 bwMode="auto">
          <a:xfrm>
            <a:off x="6532320" y="2298823"/>
            <a:ext cx="1109692" cy="32366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 bwMode="auto">
          <a:xfrm>
            <a:off x="4987746" y="2785529"/>
            <a:ext cx="1396964" cy="34611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526" y="2281806"/>
            <a:ext cx="1431539" cy="21793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20" y="1355373"/>
            <a:ext cx="980198" cy="66080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901" y="1565101"/>
            <a:ext cx="1335881" cy="421481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930" y="1380452"/>
            <a:ext cx="520984" cy="73390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750" y="1978044"/>
            <a:ext cx="598067" cy="58886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13374" y="2652688"/>
            <a:ext cx="1674197" cy="21625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98" y="2677763"/>
            <a:ext cx="1317199" cy="382351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117" y="3036917"/>
            <a:ext cx="1048193" cy="335053"/>
          </a:xfrm>
          <a:prstGeom prst="rect">
            <a:avLst/>
          </a:prstGeom>
        </p:spPr>
      </p:pic>
      <p:pic>
        <p:nvPicPr>
          <p:cNvPr id="1026" name="Picture 2" descr="Urait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967" y="2747470"/>
            <a:ext cx="1153095" cy="4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Заголовок 3"/>
          <p:cNvSpPr txBox="1"/>
          <p:nvPr/>
        </p:nvSpPr>
        <p:spPr>
          <a:xfrm>
            <a:off x="242316" y="53689"/>
            <a:ext cx="8434140" cy="624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  <a:lvl1pPr defTabSz="685800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1C1F51"/>
                </a:solidFill>
                <a:latin typeface="Arial Black" panose="020B0A04020102020204" pitchFamily="34" charset="0"/>
                <a:ea typeface="+mj-ea"/>
                <a:cs typeface="Arial Black" panose="020B0A04020102020204" pitchFamily="34" charset="0"/>
              </a:defRPr>
            </a:lvl1pPr>
          </a:lstStyle>
          <a:p>
            <a:pPr algn="ctr"/>
            <a:endParaRPr lang="ru-RU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3" name="Прямоугольник 4"/>
          <p:cNvSpPr>
            <a:spLocks noChangeArrowheads="1"/>
          </p:cNvSpPr>
          <p:nvPr/>
        </p:nvSpPr>
        <p:spPr bwMode="auto">
          <a:xfrm>
            <a:off x="385019" y="627535"/>
            <a:ext cx="823371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1F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Лицензионные ресурсы </a:t>
            </a:r>
            <a:r>
              <a:rPr lang="ru-RU" altLang="ru-RU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altLang="ru-RU" sz="2800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68</a:t>
            </a:r>
            <a:r>
              <a:rPr lang="en-US" altLang="ru-RU" sz="2800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altLang="ru-RU" sz="2800" b="1" dirty="0">
              <a:solidFill>
                <a:srgbClr val="97141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– </a:t>
            </a:r>
            <a:r>
              <a:rPr lang="ru-RU" dirty="0">
                <a:solidFill>
                  <a:srgbClr val="001F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отечественные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 </a:t>
            </a:r>
            <a:r>
              <a:rPr lang="ru-RU" altLang="ru-RU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46 </a:t>
            </a:r>
            <a:r>
              <a:rPr lang="ru-RU" dirty="0">
                <a:solidFill>
                  <a:srgbClr val="001F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r>
              <a:rPr lang="ru-RU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>
                <a:solidFill>
                  <a:srgbClr val="001F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зарубежные </a:t>
            </a:r>
            <a:endParaRPr lang="ru-RU" altLang="ru-RU" i="1" dirty="0">
              <a:solidFill>
                <a:srgbClr val="001F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4" name="Прямоугольник 7"/>
          <p:cNvSpPr>
            <a:spLocks noChangeArrowheads="1"/>
          </p:cNvSpPr>
          <p:nvPr/>
        </p:nvSpPr>
        <p:spPr bwMode="auto">
          <a:xfrm>
            <a:off x="392114" y="3299962"/>
            <a:ext cx="72532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Ресурсы открытого доступа </a:t>
            </a:r>
            <a:r>
              <a:rPr lang="ru-RU" altLang="ru-RU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altLang="ru-RU" sz="2400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91</a:t>
            </a:r>
            <a:endParaRPr lang="ru-RU" altLang="ru-RU" sz="2400" dirty="0">
              <a:solidFill>
                <a:srgbClr val="97141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52784" y="4371371"/>
            <a:ext cx="8628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ОБЩЕЕ КОЛИЧЕСТВО</a:t>
            </a: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ЭЛЕКТРОННЫХ РЕСУРСОВ</a:t>
            </a:r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ru-RU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ПРЕДЛАГАЕМЫХ ЧИТАТЕЛЯМ ГПНТБ РОССИИ </a:t>
            </a:r>
            <a:r>
              <a:rPr lang="ru-RU" altLang="ru-RU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2000" b="1" dirty="0">
                <a:solidFill>
                  <a:srgbClr val="97141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159</a:t>
            </a:r>
            <a:endParaRPr lang="ru-RU" sz="2000" dirty="0">
              <a:solidFill>
                <a:srgbClr val="97141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4" name="Group 12"/>
          <p:cNvGrpSpPr/>
          <p:nvPr/>
        </p:nvGrpSpPr>
        <p:grpSpPr>
          <a:xfrm>
            <a:off x="35496" y="-5079"/>
            <a:ext cx="8939407" cy="655484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45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6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84733" y="163997"/>
            <a:ext cx="86474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ЭЛЕКТРОННЫЕ РЕСУРСЫ УДАЛЕННОГО ПОЛЬЗОВАНИЯ</a:t>
            </a:r>
            <a:endParaRPr lang="ru-RU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995125"/>
          <a:ext cx="8027561" cy="30706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9566"/>
                <a:gridCol w="1010073"/>
                <a:gridCol w="865777"/>
                <a:gridCol w="649333"/>
                <a:gridCol w="865777"/>
                <a:gridCol w="685407"/>
                <a:gridCol w="685407"/>
                <a:gridCol w="685407"/>
                <a:gridCol w="685407"/>
                <a:gridCol w="685407"/>
              </a:tblGrid>
              <a:tr h="3871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БД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Электронный  каталог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eLIBRARY.RU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ЛитРес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</a:rPr>
                        <a:t>Лань</a:t>
                      </a:r>
                      <a:endParaRPr lang="ru-RU" sz="1200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ZNANIUM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I</a:t>
                      </a:r>
                      <a:r>
                        <a:rPr lang="ru-RU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books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.</a:t>
                      </a:r>
                      <a:r>
                        <a:rPr lang="en-US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BOOK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.</a:t>
                      </a:r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TNT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-</a:t>
                      </a:r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EBOOK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Юрайт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1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 </a:t>
                      </a:r>
                      <a:r>
                        <a:rPr lang="ru-RU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Электроный</a:t>
                      </a:r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 каталог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1784332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65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1738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596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267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41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eLIBRARY.RU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1302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ЛитРес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65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2995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</a:rPr>
                        <a:t>Лань</a:t>
                      </a:r>
                      <a:endParaRPr lang="ru-RU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5883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33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ZNANIUM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1738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33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41678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I</a:t>
                      </a:r>
                      <a:r>
                        <a:rPr lang="ru-RU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books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.</a:t>
                      </a:r>
                      <a:r>
                        <a:rPr lang="en-US" sz="120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596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8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4633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BOOK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.</a:t>
                      </a:r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RU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267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25729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TNT</a:t>
                      </a:r>
                      <a:r>
                        <a:rPr lang="en-US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-</a:t>
                      </a:r>
                      <a:r>
                        <a:rPr lang="ru-RU" sz="1200" u="none" strike="noStrike" dirty="0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EBOOK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41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831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9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 smtClean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Юрайт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0</a:t>
                      </a:r>
                      <a:endParaRPr lang="ru-RU" sz="1200" b="0" i="0" u="none" strike="noStrike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ln>
                            <a:solidFill>
                              <a:schemeClr val="accent5">
                                <a:lumMod val="50000"/>
                              </a:schemeClr>
                            </a:solidFill>
                          </a:ln>
                          <a:effectLst/>
                          <a:latin typeface="+mn-lt"/>
                        </a:rPr>
                        <a:t>11595</a:t>
                      </a:r>
                      <a:endParaRPr lang="ru-RU" sz="1200" b="0" i="0" u="none" strike="noStrike" dirty="0">
                        <a:ln>
                          <a:solidFill>
                            <a:schemeClr val="accent5">
                              <a:lumMod val="5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74" marR="6274" marT="6274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15616" y="4299942"/>
            <a:ext cx="505221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Всего 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</a:rPr>
              <a:t>составе ЭБС в ГПНТБ России доступно 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– 101844 изданий</a:t>
            </a:r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Дублирование с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</a:rPr>
              <a:t>ЭК -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0,17%</a:t>
            </a:r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</a:rPr>
              <a:t>Дублирование между ЭБС – 0,25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</a:rPr>
              <a:t>%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448" y="51470"/>
            <a:ext cx="8115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Матрица пересечений библиографических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записей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 электронном каталоге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ГПНТБ России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и в российских электронных источниках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4597266"/>
            <a:ext cx="360040" cy="1440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828597"/>
            <a:ext cx="360040" cy="1440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156" y="891819"/>
            <a:ext cx="8691245" cy="42462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Выводы: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1.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Виды и тематические приоритеты во многом определяются составом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поступлений по ОЭ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2. Важной составляющей являются лицензионные электронные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источники информации: ЭБС, электронные библиотеки и коллекции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3. Контент иностранных источников полностью покрывается национальной подпиской.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Приоритет отдается профильным коллекциям, отвечающим требованиям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Федеральных программ и Приоритетным направлениям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научно-технологического развития.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Что делать?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1. Увеличение контента приотритетных тематических раздело через покупку.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2. Раскрытие библиотечного фонда в электронном каталоге: полнота БЗ, организация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тематических коллекций, услуги через личный кабинет.</a:t>
            </a:r>
            <a:endParaRPr lang="ru-RU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grpSp>
        <p:nvGrpSpPr>
          <p:cNvPr id="3" name="Group 12"/>
          <p:cNvGrpSpPr/>
          <p:nvPr/>
        </p:nvGrpSpPr>
        <p:grpSpPr>
          <a:xfrm>
            <a:off x="3419872" y="236149"/>
            <a:ext cx="5382598" cy="655484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4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3851920" y="330210"/>
            <a:ext cx="1072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ИТОГИ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51" y="238761"/>
            <a:ext cx="676233" cy="38877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2067694"/>
            <a:ext cx="4104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1B3867"/>
                </a:solidFill>
              </a:rPr>
              <a:t>Благодарю за внимание!</a:t>
            </a:r>
            <a:endParaRPr lang="ru-RU" sz="2800" b="1" dirty="0">
              <a:solidFill>
                <a:srgbClr val="1B3867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676233" cy="38877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4462837" y="216208"/>
            <a:ext cx="2183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5A7E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ru-RU" sz="1200" dirty="0">
              <a:solidFill>
                <a:srgbClr val="005A7E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971600" y="902102"/>
            <a:ext cx="7560840" cy="3379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ГПНТБ </a:t>
            </a:r>
            <a:r>
              <a:rPr lang="ru-RU" sz="1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России</a:t>
            </a:r>
            <a:r>
              <a:rPr lang="ru-RU" sz="1800" dirty="0" smtClean="0">
                <a:solidFill>
                  <a:schemeClr val="tx2"/>
                </a:solidFill>
              </a:rPr>
              <a:t>, основанная </a:t>
            </a:r>
            <a:r>
              <a:rPr lang="ru-RU" sz="1800" dirty="0">
                <a:solidFill>
                  <a:schemeClr val="tx2"/>
                </a:solidFill>
              </a:rPr>
              <a:t>Постановлением Совета Министров № 1154 от 17 октября 1958 года на базе Государственной научной библиотеки Минвуза </a:t>
            </a:r>
            <a:r>
              <a:rPr lang="ru-RU" sz="1800" dirty="0" smtClean="0">
                <a:solidFill>
                  <a:schemeClr val="tx2"/>
                </a:solidFill>
              </a:rPr>
              <a:t>СССР, </a:t>
            </a:r>
            <a:r>
              <a:rPr lang="ru-RU" sz="1800" b="1" dirty="0" smtClean="0">
                <a:solidFill>
                  <a:schemeClr val="tx2"/>
                </a:solidFill>
              </a:rPr>
              <a:t>сегодня является</a:t>
            </a:r>
            <a:r>
              <a:rPr lang="ru-RU" sz="1800" dirty="0" smtClean="0">
                <a:solidFill>
                  <a:schemeClr val="tx2"/>
                </a:solidFill>
              </a:rPr>
              <a:t>:</a:t>
            </a:r>
            <a:endParaRPr lang="ru-RU" sz="1800" dirty="0" smtClean="0">
              <a:solidFill>
                <a:schemeClr val="tx2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2"/>
                </a:solidFill>
              </a:rPr>
              <a:t>крупнейшей научно-технической библиотекой страны</a:t>
            </a:r>
            <a:r>
              <a:rPr lang="ru-RU" sz="1800" dirty="0">
                <a:solidFill>
                  <a:schemeClr val="tx2"/>
                </a:solidFill>
              </a:rPr>
              <a:t>;</a:t>
            </a:r>
            <a:endParaRPr lang="ru-RU" sz="1800" dirty="0" smtClean="0">
              <a:solidFill>
                <a:schemeClr val="tx2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2"/>
                </a:solidFill>
              </a:rPr>
              <a:t>обладателем собрания уникальных фондов научных и технических изданий в области естественных фундаментальных и прикладных наук, техники, технологии, машиностроения, экологии и </a:t>
            </a:r>
            <a:r>
              <a:rPr lang="ru-RU" sz="1800" dirty="0" smtClean="0">
                <a:solidFill>
                  <a:schemeClr val="tx2"/>
                </a:solidFill>
              </a:rPr>
              <a:t>экономики;</a:t>
            </a:r>
            <a:endParaRPr lang="ru-RU" sz="1800" dirty="0" smtClean="0">
              <a:solidFill>
                <a:schemeClr val="tx2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2"/>
                </a:solidFill>
              </a:rPr>
              <a:t>научно-исследовательским учреждением, разрабатывающим </a:t>
            </a:r>
            <a:r>
              <a:rPr lang="ru-RU" sz="1800" dirty="0">
                <a:solidFill>
                  <a:schemeClr val="tx2"/>
                </a:solidFill>
              </a:rPr>
              <a:t>крупные проекты в области библиотечной науки и новых информационных </a:t>
            </a:r>
            <a:r>
              <a:rPr lang="ru-RU" sz="1800" dirty="0" smtClean="0">
                <a:solidFill>
                  <a:schemeClr val="tx2"/>
                </a:solidFill>
              </a:rPr>
              <a:t>технологий;</a:t>
            </a:r>
            <a:endParaRPr lang="ru-RU" sz="1800" dirty="0" smtClean="0">
              <a:solidFill>
                <a:schemeClr val="tx2"/>
              </a:solidFill>
            </a:endParaRP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chemeClr val="tx2"/>
                </a:solidFill>
              </a:rPr>
              <a:t>научно-методическим и образовательным центром</a:t>
            </a:r>
            <a:r>
              <a:rPr lang="ru-RU" sz="1800" dirty="0">
                <a:solidFill>
                  <a:schemeClr val="tx2"/>
                </a:solidFill>
              </a:rPr>
              <a:t>  для библиотек </a:t>
            </a:r>
            <a:r>
              <a:rPr lang="ru-RU" sz="1800" dirty="0" smtClean="0">
                <a:solidFill>
                  <a:schemeClr val="tx2"/>
                </a:solidFill>
              </a:rPr>
              <a:t>и специалистов сферы </a:t>
            </a:r>
            <a:r>
              <a:rPr lang="ru-RU" sz="1800" dirty="0">
                <a:solidFill>
                  <a:schemeClr val="tx2"/>
                </a:solidFill>
              </a:rPr>
              <a:t>науки и </a:t>
            </a:r>
            <a:r>
              <a:rPr lang="ru-RU" sz="1800" dirty="0" smtClean="0">
                <a:solidFill>
                  <a:schemeClr val="tx2"/>
                </a:solidFill>
              </a:rPr>
              <a:t>образования.</a:t>
            </a:r>
            <a:endParaRPr lang="ru-RU" sz="18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ru-RU" sz="1800" dirty="0" smtClean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1641" y="354707"/>
            <a:ext cx="5112568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400" i="1" dirty="0">
              <a:solidFill>
                <a:srgbClr val="003F6B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587974"/>
            <a:ext cx="9144000" cy="0"/>
          </a:xfrm>
          <a:prstGeom prst="line">
            <a:avLst/>
          </a:prstGeom>
          <a:ln>
            <a:solidFill>
              <a:srgbClr val="9714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3219"/>
            <a:ext cx="565773" cy="3897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27748" y="101084"/>
            <a:ext cx="4387103" cy="47076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Динамика </a:t>
            </a:r>
            <a:r>
              <a:rPr lang="ru-RU" b="1" dirty="0">
                <a:solidFill>
                  <a:srgbClr val="002060"/>
                </a:solidFill>
              </a:rPr>
              <a:t>роста библиотечного фонда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ru-RU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29150" y="148149"/>
            <a:ext cx="3886200" cy="435682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2060"/>
                </a:solidFill>
              </a:rPr>
              <a:t>Видовой состав библиотечного фонда</a:t>
            </a:r>
            <a:endParaRPr lang="ru-RU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031378" y="3919141"/>
            <a:ext cx="3237987" cy="70597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rgbClr val="002060"/>
                </a:solidFill>
              </a:rPr>
              <a:t>Отечественная НТЛ – 60%</a:t>
            </a:r>
            <a:endParaRPr lang="ru-RU" sz="1500" b="1" dirty="0">
              <a:solidFill>
                <a:srgbClr val="002060"/>
              </a:solidFill>
            </a:endParaRPr>
          </a:p>
          <a:p>
            <a:pPr algn="ctr"/>
            <a:r>
              <a:rPr lang="ru-RU" sz="1500" b="1" dirty="0">
                <a:solidFill>
                  <a:srgbClr val="002060"/>
                </a:solidFill>
              </a:rPr>
              <a:t>Иностранная НТЛ – 40% </a:t>
            </a:r>
            <a:endParaRPr lang="ru-RU" sz="1500" b="1" dirty="0">
              <a:solidFill>
                <a:srgbClr val="002060"/>
              </a:solidFill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 rot="18451954">
            <a:off x="199194" y="2930962"/>
            <a:ext cx="817962" cy="333249"/>
          </a:xfrm>
          <a:prstGeom prst="wedgeEllipseCallout">
            <a:avLst>
              <a:gd name="adj1" fmla="val 103895"/>
              <a:gd name="adj2" fmla="val 7741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</a:rPr>
              <a:t>Фонд ГНБ</a:t>
            </a:r>
            <a:endParaRPr lang="ru-RU" sz="12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243646" y="981375"/>
          <a:ext cx="3836690" cy="307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423261" y="790655"/>
          <a:ext cx="4454222" cy="3071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4690"/>
                <a:gridCol w="1259532"/>
              </a:tblGrid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Общий объем фонда  на материальных носителях на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01.0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.2025г (экз.)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8 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effectLst/>
                        </a:rPr>
                        <a:t>106</a:t>
                      </a:r>
                      <a:r>
                        <a:rPr lang="en-US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518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526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печатные издания всего: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6 3</a:t>
                      </a:r>
                      <a:r>
                        <a:rPr lang="en-US" sz="1500" dirty="0" smtClean="0">
                          <a:solidFill>
                            <a:srgbClr val="002060"/>
                          </a:solidFill>
                          <a:effectLst/>
                        </a:rPr>
                        <a:t>74</a:t>
                      </a:r>
                      <a:r>
                        <a:rPr lang="en-US" sz="15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065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526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b="0" dirty="0" smtClean="0">
                          <a:solidFill>
                            <a:srgbClr val="002060"/>
                          </a:solidFill>
                          <a:effectLst/>
                        </a:rPr>
                        <a:t>книги 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2 5</a:t>
                      </a:r>
                      <a:r>
                        <a:rPr lang="en-US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50</a:t>
                      </a:r>
                      <a:r>
                        <a:rPr lang="en-US" sz="1500" b="0" kern="12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158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2960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b="0" dirty="0" smtClean="0">
                          <a:solidFill>
                            <a:srgbClr val="002060"/>
                          </a:solidFill>
                          <a:effectLst/>
                        </a:rPr>
                        <a:t>журналы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3 50</a:t>
                      </a:r>
                      <a:r>
                        <a:rPr lang="en-US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n-US" sz="1500" b="0" kern="12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643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4265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b="0" dirty="0" smtClean="0">
                          <a:solidFill>
                            <a:srgbClr val="002060"/>
                          </a:solidFill>
                          <a:effectLst/>
                        </a:rPr>
                        <a:t>неопубликованные переводы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500" b="0" kern="12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</a:t>
                      </a:r>
                      <a:r>
                        <a:rPr lang="en-US" sz="1500" b="0" kern="12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264</a:t>
                      </a:r>
                      <a:endParaRPr lang="ru-RU" sz="15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526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микроформы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1 7</a:t>
                      </a:r>
                      <a:r>
                        <a:rPr lang="en-US" sz="1500" dirty="0" smtClean="0">
                          <a:solidFill>
                            <a:srgbClr val="002060"/>
                          </a:solidFill>
                          <a:effectLst/>
                        </a:rPr>
                        <a:t>30</a:t>
                      </a:r>
                      <a:r>
                        <a:rPr lang="en-US" sz="15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646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8920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"/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электронные документы </a:t>
                      </a:r>
                      <a:r>
                        <a:rPr lang="ru-RU" sz="1500" dirty="0">
                          <a:solidFill>
                            <a:srgbClr val="002060"/>
                          </a:solidFill>
                          <a:effectLst/>
                        </a:rPr>
                        <a:t>на съемных </a:t>
                      </a: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носителях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830580" algn="l"/>
                        </a:tabLst>
                      </a:pPr>
                      <a:r>
                        <a:rPr lang="ru-RU" sz="1500" dirty="0" smtClean="0">
                          <a:solidFill>
                            <a:srgbClr val="002060"/>
                          </a:solidFill>
                          <a:effectLst/>
                        </a:rPr>
                        <a:t>1 80</a:t>
                      </a:r>
                      <a:r>
                        <a:rPr lang="en-US" sz="1500" dirty="0" smtClean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RU" sz="15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Диаграмма 12"/>
          <p:cNvGraphicFramePr/>
          <p:nvPr/>
        </p:nvGraphicFramePr>
        <p:xfrm>
          <a:off x="2515388" y="3575530"/>
          <a:ext cx="2180529" cy="1472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60032" y="4687902"/>
            <a:ext cx="428396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Основной источник комплектования - ОЭ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95082" y="117662"/>
            <a:ext cx="7200900" cy="58188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Тематический разрез библиотечного фонда </a:t>
            </a:r>
            <a:r>
              <a:rPr lang="ru-RU" sz="1200" b="1" i="1" dirty="0">
                <a:solidFill>
                  <a:schemeClr val="tx2"/>
                </a:solidFill>
              </a:rPr>
              <a:t>(выборка из ЭК)</a:t>
            </a:r>
            <a:endParaRPr lang="ru-RU" sz="1200" b="1" i="1" dirty="0">
              <a:solidFill>
                <a:schemeClr val="tx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1165" y="915567"/>
          <a:ext cx="3492519" cy="3554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3491880" y="862293"/>
          <a:ext cx="5152730" cy="386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100392" y="1203598"/>
            <a:ext cx="773207" cy="49922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>
                <a:solidFill>
                  <a:schemeClr val="tx2">
                    <a:lumMod val="75000"/>
                  </a:schemeClr>
                </a:solidFill>
              </a:rPr>
              <a:t>65%</a:t>
            </a:r>
            <a:endParaRPr lang="ru-RU" sz="13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987574"/>
            <a:ext cx="773207" cy="49922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>
                <a:solidFill>
                  <a:schemeClr val="tx2">
                    <a:lumMod val="75000"/>
                  </a:schemeClr>
                </a:solidFill>
              </a:rPr>
              <a:t>35%</a:t>
            </a:r>
            <a:endParaRPr lang="ru-RU" sz="135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4583" y="771550"/>
            <a:ext cx="9034833" cy="0"/>
          </a:xfrm>
          <a:prstGeom prst="line">
            <a:avLst/>
          </a:prstGeom>
          <a:ln>
            <a:solidFill>
              <a:srgbClr val="9714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2399" y="189744"/>
            <a:ext cx="840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Зависимость получателя ОЭ от состояния рынка издательской продукции</a:t>
            </a:r>
            <a:endParaRPr lang="ru-RU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3219"/>
            <a:ext cx="565773" cy="389775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54583" y="771550"/>
            <a:ext cx="9034833" cy="0"/>
          </a:xfrm>
          <a:prstGeom prst="line">
            <a:avLst/>
          </a:prstGeom>
          <a:ln>
            <a:solidFill>
              <a:srgbClr val="9714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3554" y="4783587"/>
            <a:ext cx="9034833" cy="0"/>
          </a:xfrm>
          <a:prstGeom prst="line">
            <a:avLst/>
          </a:prstGeom>
          <a:ln>
            <a:solidFill>
              <a:srgbClr val="9714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08" y="953247"/>
            <a:ext cx="2864917" cy="358901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423" y="1177331"/>
            <a:ext cx="5673253" cy="3167828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697222" y="4783587"/>
            <a:ext cx="8219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Источник: </a:t>
            </a:r>
            <a:r>
              <a:rPr lang="ru-RU" sz="1200" dirty="0"/>
              <a:t>Книжный рынок России</a:t>
            </a:r>
            <a:r>
              <a:rPr lang="ru-RU" sz="1200" b="1" dirty="0"/>
              <a:t>.</a:t>
            </a:r>
            <a:r>
              <a:rPr lang="ru-RU" sz="1200" dirty="0"/>
              <a:t> Состояние, тенденции и перспективы </a:t>
            </a:r>
            <a:r>
              <a:rPr lang="ru-RU" sz="1200" dirty="0" smtClean="0"/>
              <a:t>развития. Год 2024 : Отраслевой доклад</a:t>
            </a:r>
            <a:r>
              <a:rPr lang="ru-RU" sz="1200" dirty="0"/>
              <a:t> </a:t>
            </a:r>
            <a:r>
              <a:rPr lang="ru-RU" sz="1200" dirty="0" smtClean="0"/>
              <a:t> </a:t>
            </a:r>
            <a:endParaRPr lang="ru-RU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7784" y="136005"/>
            <a:ext cx="1800201" cy="17281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7504" y="192367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Отечественная литература ˃ 4,7 млн единиц</a:t>
            </a:r>
            <a:endParaRPr lang="ru-RU" sz="1400" dirty="0">
              <a:solidFill>
                <a:schemeClr val="tx2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ru-RU" sz="1400" dirty="0">
                <a:solidFill>
                  <a:schemeClr val="tx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Иностранная литература ˃ 3,3 млн единиц</a:t>
            </a:r>
            <a:endParaRPr lang="ru-RU" sz="1400" dirty="0">
              <a:solidFill>
                <a:schemeClr val="tx2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117" y="2435106"/>
            <a:ext cx="3231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ВИДЫ ИЗДАНИЙ:</a:t>
            </a:r>
            <a:endParaRPr lang="ru-RU" sz="1400" b="1" dirty="0">
              <a:solidFill>
                <a:srgbClr val="00206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2533273"/>
            <a:ext cx="466659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sz="1400" dirty="0">
                <a:solidFill>
                  <a:schemeClr val="tx2"/>
                </a:solidFill>
                <a:latin typeface="Calibri" panose="020F0502020204030204" pitchFamily="34" charset="0"/>
              </a:rPr>
              <a:t>Отечественные и зарубежные научные книги и журналы, брошюры, справочники, стандарты, авторефераты диссертаций, неопубликованные переводы и т.д</a:t>
            </a:r>
            <a:r>
              <a:rPr lang="ru-RU" sz="1400" dirty="0" smtClean="0">
                <a:solidFill>
                  <a:schemeClr val="tx2"/>
                </a:solidFill>
                <a:latin typeface="Calibri" panose="020F0502020204030204" pitchFamily="34" charset="0"/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6178" y="3512200"/>
            <a:ext cx="4572000" cy="140038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ТЕМАТИКА КОМПЛЕКТОВАНИЯ:</a:t>
            </a:r>
            <a:endParaRPr lang="ru-RU" sz="1400" b="1" dirty="0" smtClean="0">
              <a:solidFill>
                <a:srgbClr val="00206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Естественные </a:t>
            </a: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науки, математика,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Технические науки и технологии отраслей промышленности, технологий и техники, 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Экономика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8178" y="136005"/>
            <a:ext cx="4338318" cy="479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ПЕРСПЕКТИВНЫЕ ТЕНДЕНЦИИ РАЗВИТИЯ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 ориентацией  на: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Федеральные программы: Новые материалы и химия, Перспективные космические системы, Продовольственная безопасность, Беспилотные авиационные системы, </a:t>
            </a:r>
            <a:r>
              <a:rPr lang="ru-RU" sz="1200" dirty="0" err="1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Биоэкономика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, Транспортная мобильность, Средства производства и автоматизации, Сбережение здоровья граждан, Новые энергетические технологии.</a:t>
            </a:r>
            <a:endParaRPr lang="ru-RU" sz="1200" dirty="0">
              <a:solidFill>
                <a:schemeClr val="accent5">
                  <a:lumMod val="50000"/>
                </a:schemeClr>
              </a:solidFill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200" dirty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Приоритетные направления научно-технологического развития: Высокоэффективная и ресурсосберегающая технология, Высокопродуктивное и устойчивое к изменениям природной среды сельское хозяйство, Превентивная и персонализированная медицина, обеспечение здорового долголетия, Безопасность получения, хранения, передачи и обработки информации, Укрепление социокультурной идентичности российского общества и повышение уровня его образования, Интеллектуальные транспортные и телекоммуникационные системы, включая автономные транспортные средства, Адаптация к изменениям климата, сохранение и рациональное использование природных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ea typeface="Calibri" panose="020F0502020204030204" pitchFamily="34" charset="0"/>
              </a:rPr>
              <a:t>ресурсов.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939" y="485152"/>
            <a:ext cx="201622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БИБЛИОТЕЧНЫЙ ФОНД</a:t>
            </a:r>
            <a:endParaRPr lang="ru-RU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2222025" y="728701"/>
            <a:ext cx="405759" cy="129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831"/>
            <a:ext cx="656422" cy="42168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82749" y="4876006"/>
            <a:ext cx="8628412" cy="267493"/>
          </a:xfrm>
          <a:prstGeom prst="rect">
            <a:avLst/>
          </a:prstGeom>
          <a:solidFill>
            <a:srgbClr val="1B38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Group 12"/>
          <p:cNvGrpSpPr/>
          <p:nvPr/>
        </p:nvGrpSpPr>
        <p:grpSpPr>
          <a:xfrm>
            <a:off x="1187624" y="61830"/>
            <a:ext cx="7615930" cy="781727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10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1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259632" y="94291"/>
            <a:ext cx="70484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Федеральная программа «Новые материалы и химия</a:t>
            </a:r>
            <a:r>
              <a:rPr lang="ru-RU" b="1" i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 - оценка фонда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504" y="1115046"/>
            <a:ext cx="880365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Отбор библиографических записей по электронному каталогу по элементам:</a:t>
            </a:r>
            <a:endParaRPr lang="ru-RU" sz="1600" b="1" dirty="0" smtClean="0">
              <a:solidFill>
                <a:srgbClr val="00206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Сформированным массивам  </a:t>
            </a:r>
            <a:r>
              <a:rPr lang="ru-RU" sz="1600" dirty="0">
                <a:solidFill>
                  <a:srgbClr val="00206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устойчивых слов и словосочетаний по приоритетам </a:t>
            </a:r>
            <a:r>
              <a:rPr lang="ru-RU" sz="1600" dirty="0" smtClean="0">
                <a:solidFill>
                  <a:srgbClr val="002060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программы,</a:t>
            </a:r>
            <a:endParaRPr lang="ru-RU" sz="1600" dirty="0" smtClean="0">
              <a:solidFill>
                <a:srgbClr val="002060"/>
              </a:solidFill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2060"/>
                </a:solidFill>
                <a:ea typeface="Cambria" panose="02040503050406030204" pitchFamily="18" charset="0"/>
              </a:rPr>
              <a:t>Т</a:t>
            </a:r>
            <a:r>
              <a:rPr lang="ru-RU" sz="1600" dirty="0" smtClean="0">
                <a:solidFill>
                  <a:srgbClr val="002060"/>
                </a:solidFill>
                <a:ea typeface="Cambria" panose="02040503050406030204" pitchFamily="18" charset="0"/>
              </a:rPr>
              <a:t>ематическим классам ГРНТИ </a:t>
            </a:r>
            <a:r>
              <a:rPr lang="ru-RU" sz="1600" i="1" dirty="0" smtClean="0">
                <a:solidFill>
                  <a:srgbClr val="002060"/>
                </a:solidFill>
                <a:ea typeface="Cambria" panose="02040503050406030204" pitchFamily="18" charset="0"/>
              </a:rPr>
              <a:t>31 </a:t>
            </a:r>
            <a:r>
              <a:rPr lang="ru-RU" sz="1600" i="1" dirty="0">
                <a:solidFill>
                  <a:srgbClr val="002060"/>
                </a:solidFill>
                <a:ea typeface="Cambria" panose="02040503050406030204" pitchFamily="18" charset="0"/>
              </a:rPr>
              <a:t>Химия </a:t>
            </a:r>
            <a:r>
              <a:rPr lang="ru-RU" sz="1600" dirty="0">
                <a:solidFill>
                  <a:srgbClr val="002060"/>
                </a:solidFill>
                <a:ea typeface="Cambria" panose="02040503050406030204" pitchFamily="18" charset="0"/>
              </a:rPr>
              <a:t>и </a:t>
            </a:r>
            <a:r>
              <a:rPr lang="ru-RU" sz="1600" i="1" dirty="0">
                <a:solidFill>
                  <a:srgbClr val="002060"/>
                </a:solidFill>
                <a:ea typeface="Cambria" panose="02040503050406030204" pitchFamily="18" charset="0"/>
              </a:rPr>
              <a:t>61 Химическая технология. Химическая промышленность</a:t>
            </a:r>
            <a:r>
              <a:rPr lang="ru-RU" sz="1600" dirty="0">
                <a:solidFill>
                  <a:srgbClr val="002060"/>
                </a:solidFill>
                <a:ea typeface="Cambria" panose="02040503050406030204" pitchFamily="18" charset="0"/>
              </a:rPr>
              <a:t> с учетом приоритетных направлений для достижения технологического лидерства РФ в отраслях производства химической продукции и новых композитных материалов. </a:t>
            </a:r>
            <a:endParaRPr lang="en-US" sz="1600" dirty="0">
              <a:solidFill>
                <a:srgbClr val="002060"/>
              </a:solidFill>
              <a:ea typeface="Cambria" panose="02040503050406030204" pitchFamily="18" charset="0"/>
            </a:endParaRPr>
          </a:p>
          <a:p>
            <a:endParaRPr lang="ru-RU" sz="1600" dirty="0" smtClean="0">
              <a:solidFill>
                <a:srgbClr val="00206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3027660"/>
            <a:ext cx="5166862" cy="126404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8610" y="2635904"/>
            <a:ext cx="3969171" cy="204755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69714"/>
          </a:xfrm>
        </p:spPr>
        <p:txBody>
          <a:bodyPr>
            <a:noAutofit/>
          </a:bodyPr>
          <a:lstStyle/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7" y="875185"/>
          <a:ext cx="8496943" cy="4160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463"/>
                <a:gridCol w="2080824"/>
                <a:gridCol w="792088"/>
                <a:gridCol w="1152128"/>
                <a:gridCol w="792088"/>
                <a:gridCol w="864096"/>
                <a:gridCol w="792088"/>
                <a:gridCol w="1512168"/>
              </a:tblGrid>
              <a:tr h="8044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Авторефераты диссертаций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Монографии, материалы конференций и другие книги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Пластмассы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Изделия из пластмасс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98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Синтетический каучук в первичных формах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Шины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98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РТИ (резино-технические изделия)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Удобрения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469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ХСЗР (химические средства защиты растений)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ЛКМ, клеи, герметики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469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Бытовая химия, парфюмерия, косметика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203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волокна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  <a:tr h="313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Нефтехимические продукты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57" marR="50657" marT="0" marB="0"/>
                </a:tc>
              </a:tr>
            </a:tbl>
          </a:graphicData>
        </a:graphic>
      </p:graphicFrame>
      <p:grpSp>
        <p:nvGrpSpPr>
          <p:cNvPr id="5" name="Group 12"/>
          <p:cNvGrpSpPr/>
          <p:nvPr/>
        </p:nvGrpSpPr>
        <p:grpSpPr>
          <a:xfrm>
            <a:off x="1276550" y="103158"/>
            <a:ext cx="7615930" cy="655484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6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763688" y="189369"/>
            <a:ext cx="7380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Приоритетные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направления развития химической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отрасли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9522" y="1024624"/>
          <a:ext cx="8532948" cy="3864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799"/>
                <a:gridCol w="2721716"/>
                <a:gridCol w="662039"/>
                <a:gridCol w="1176958"/>
                <a:gridCol w="809159"/>
                <a:gridCol w="748388"/>
                <a:gridCol w="786749"/>
                <a:gridCol w="1260140"/>
              </a:tblGrid>
              <a:tr h="827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Авторефераты диссертаций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пособия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Учебники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Монографии, материалы конференций и другие книги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54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Масла и СОЖ (смазки, гидравлические и охлаждающие жидкости)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Строительная химия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Газы промышленные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50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Фармацевтическая химия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3571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для пищевой промышленности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501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для кормовых продуктов животноводческого комплекса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Катализаторы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543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Группа неорганических соединений, кроме солей редкоземельных металлов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  <a:tr h="208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25239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14769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52" marR="46252" marT="0" marB="0"/>
                </a:tc>
              </a:tr>
            </a:tbl>
          </a:graphicData>
        </a:graphic>
      </p:graphicFrame>
      <p:grpSp>
        <p:nvGrpSpPr>
          <p:cNvPr id="6" name="Group 12"/>
          <p:cNvGrpSpPr/>
          <p:nvPr/>
        </p:nvGrpSpPr>
        <p:grpSpPr>
          <a:xfrm>
            <a:off x="1186540" y="236149"/>
            <a:ext cx="7615930" cy="655484"/>
            <a:chOff x="482092" y="871728"/>
            <a:chExt cx="2337816" cy="633984"/>
          </a:xfrm>
          <a:solidFill>
            <a:schemeClr val="accent1">
              <a:lumMod val="75000"/>
            </a:schemeClr>
          </a:solidFill>
        </p:grpSpPr>
        <p:sp>
          <p:nvSpPr>
            <p:cNvPr id="7" name="Rounded Rectangle 10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316992" y="0"/>
                  </a:moveTo>
                  <a:lnTo>
                    <a:pt x="2337816" y="0"/>
                  </a:lnTo>
                  <a:lnTo>
                    <a:pt x="2337816" y="633984"/>
                  </a:lnTo>
                  <a:lnTo>
                    <a:pt x="316992" y="633984"/>
                  </a:lnTo>
                  <a:close/>
                  <a:moveTo>
                    <a:pt x="316992" y="0"/>
                  </a:moveTo>
                  <a:lnTo>
                    <a:pt x="316992" y="633984"/>
                  </a:ln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8" name="Rounded Rectangle 11"/>
            <p:cNvSpPr/>
            <p:nvPr/>
          </p:nvSpPr>
          <p:spPr>
            <a:xfrm>
              <a:off x="482092" y="871728"/>
              <a:ext cx="2337816" cy="633984"/>
            </a:xfrm>
            <a:custGeom>
              <a:avLst/>
              <a:gdLst/>
              <a:ahLst/>
              <a:cxnLst/>
              <a:rect l="0" t="0" r="0" b="0"/>
              <a:pathLst>
                <a:path w="2337816" h="633984">
                  <a:moveTo>
                    <a:pt x="2337816" y="0"/>
                  </a:moveTo>
                  <a:lnTo>
                    <a:pt x="316992" y="0"/>
                  </a:lnTo>
                  <a:moveTo>
                    <a:pt x="2337816" y="633984"/>
                  </a:moveTo>
                  <a:lnTo>
                    <a:pt x="316992" y="633984"/>
                  </a:lnTo>
                  <a:moveTo>
                    <a:pt x="316992" y="633984"/>
                  </a:moveTo>
                  <a:cubicBezTo>
                    <a:pt x="141921" y="633984"/>
                    <a:pt x="0" y="492062"/>
                    <a:pt x="0" y="316992"/>
                  </a:cubicBezTo>
                  <a:cubicBezTo>
                    <a:pt x="0" y="141921"/>
                    <a:pt x="141921" y="0"/>
                    <a:pt x="316992" y="0"/>
                  </a:cubicBezTo>
                  <a:moveTo>
                    <a:pt x="2337816" y="633984"/>
                  </a:moveTo>
                  <a:lnTo>
                    <a:pt x="2337816" y="0"/>
                  </a:lnTo>
                </a:path>
              </a:pathLst>
            </a:custGeom>
            <a:grpFill/>
            <a:ln w="9906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 sz="135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763688" y="339502"/>
            <a:ext cx="70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Приоритетные направления развития химической отрасли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презентации_2</Template>
  <TotalTime>0</TotalTime>
  <Words>5843</Words>
  <Application>WPS Presentation</Application>
  <PresentationFormat>Экран (16:9)</PresentationFormat>
  <Paragraphs>684</Paragraphs>
  <Slides>13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SimSun</vt:lpstr>
      <vt:lpstr>Wingdings</vt:lpstr>
      <vt:lpstr>Cambria</vt:lpstr>
      <vt:lpstr>Calibri</vt:lpstr>
      <vt:lpstr>Times New Roman</vt:lpstr>
      <vt:lpstr>Symbol</vt:lpstr>
      <vt:lpstr>Verdana</vt:lpstr>
      <vt:lpstr>Calibri</vt:lpstr>
      <vt:lpstr>Arial Black</vt:lpstr>
      <vt:lpstr>Microsoft YaHei</vt:lpstr>
      <vt:lpstr>Arial Unicode MS</vt:lpstr>
      <vt:lpstr>Calibri Light</vt:lpstr>
      <vt:lpstr>Тема Office</vt:lpstr>
      <vt:lpstr>    Библиотечный фонд ГПНТБ России: состояние и векторы развития через призму стратегических национальных проектов </vt:lpstr>
      <vt:lpstr>PowerPoint 演示文稿</vt:lpstr>
      <vt:lpstr>PowerPoint 演示文稿</vt:lpstr>
      <vt:lpstr>Тематический разрез библиотечного фонда (выборка из ЭК)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ГПНТБ России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Сергеевна Мосеева</dc:creator>
  <cp:lastModifiedBy>gae07</cp:lastModifiedBy>
  <cp:revision>66</cp:revision>
  <cp:lastPrinted>2025-07-02T08:43:00Z</cp:lastPrinted>
  <dcterms:created xsi:type="dcterms:W3CDTF">2021-05-28T11:37:00Z</dcterms:created>
  <dcterms:modified xsi:type="dcterms:W3CDTF">2025-10-15T05:21:20Z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5F4C96989DA54BB5B0D42F5C24D771FA_12</vt:lpwstr>
  </property>
  <property fmtid="{D5CDD505-2E9C-101B-9397-08002B2CF9AE}" pid="3" name="KSOProductBuildVer">
    <vt:lpwstr>1049-12.2.0.23131</vt:lpwstr>
  </property>
</Properties>
</file>