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13550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9F9C-A628-4D81-B2A1-C670688EC55E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2C55-A750-490E-AA7E-3976337FEF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9F9C-A628-4D81-B2A1-C670688EC55E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2C55-A750-490E-AA7E-3976337FEF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9F9C-A628-4D81-B2A1-C670688EC55E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2C55-A750-490E-AA7E-3976337FEF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9F9C-A628-4D81-B2A1-C670688EC55E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2C55-A750-490E-AA7E-3976337FEF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9F9C-A628-4D81-B2A1-C670688EC55E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2C55-A750-490E-AA7E-3976337FEF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9F9C-A628-4D81-B2A1-C670688EC55E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2C55-A750-490E-AA7E-3976337FEF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9F9C-A628-4D81-B2A1-C670688EC55E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2C55-A750-490E-AA7E-3976337FEF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9F9C-A628-4D81-B2A1-C670688EC55E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2C55-A750-490E-AA7E-3976337FEF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9F9C-A628-4D81-B2A1-C670688EC55E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2C55-A750-490E-AA7E-3976337FEF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9F9C-A628-4D81-B2A1-C670688EC55E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2C55-A750-490E-AA7E-3976337FEF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9F9C-A628-4D81-B2A1-C670688EC55E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2C55-A750-490E-AA7E-3976337FEF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C9F9C-A628-4D81-B2A1-C670688EC55E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B2C55-A750-490E-AA7E-3976337FEFD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a.inion.ru/" TargetMode="External"/><Relationship Id="rId2" Type="http://schemas.openxmlformats.org/officeDocument/2006/relationships/hyperlink" Target="https://inion.ru/ru/library/resursy/russkii-tolstyi-zhurnal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nion.ru/ru/library/resursy/nasledie-sovetskikh-obshchestvovedov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628800"/>
            <a:ext cx="8424936" cy="1470025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0070C0"/>
                </a:solidFill>
              </a:rPr>
              <a:t>Современный опыт ИНИОН РАН по оцифровке имеющихся фондов и получению доступа к новой зарубежной литературе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Кузнецов Алексей Владимирович –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член-корр. РАН, доктор экономических наук, директор и главный научный сотрудник Института научной информации по общественным наукам РАН</a:t>
            </a:r>
            <a:endParaRPr lang="ru-RU" dirty="0"/>
          </a:p>
        </p:txBody>
      </p:sp>
      <p:pic>
        <p:nvPicPr>
          <p:cNvPr id="4" name="Picture 2" descr="5446751726921861@4mfukkut4f2px6h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188640"/>
            <a:ext cx="1368152" cy="138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ru-RU" sz="2400" dirty="0" err="1" smtClean="0">
                <a:solidFill>
                  <a:srgbClr val="FF0000"/>
                </a:solidFill>
              </a:rPr>
              <a:t>Имидж-каталоги</a:t>
            </a:r>
            <a:r>
              <a:rPr lang="ru-RU" sz="2400" dirty="0" smtClean="0">
                <a:solidFill>
                  <a:srgbClr val="FF0000"/>
                </a:solidFill>
              </a:rPr>
              <a:t> как ускоренный способ предварительной каталогизации и последующей оценки фондов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760640"/>
          </a:xfrm>
        </p:spPr>
        <p:txBody>
          <a:bodyPr>
            <a:normAutofit lnSpcReduction="10000"/>
          </a:bodyPr>
          <a:lstStyle/>
          <a:p>
            <a:r>
              <a:rPr lang="ru-RU" sz="2000" dirty="0" smtClean="0"/>
              <a:t>На момент пожара у ИНИОН РАН не было ни электронного каталога главной коллекции, ни сводных электронных каталогов филиалов (а их было не просто два десятка – в отличие от БЕН РАН, БАН РАН или ГПНТБ СО РАН по факту 8-10 отделов были полноценными библиотеками).</a:t>
            </a:r>
          </a:p>
          <a:p>
            <a:r>
              <a:rPr lang="ru-RU" sz="2000" dirty="0" err="1" smtClean="0"/>
              <a:t>Имидж-каталоги</a:t>
            </a:r>
            <a:r>
              <a:rPr lang="ru-RU" sz="2000" dirty="0" smtClean="0"/>
              <a:t> – быстрый и дешевый способ ускоренного перевода каталогов «в цифру», позволивший не только оценить потери от пожара (так, потери наименований, а не экземпляров советской литературы преувеличены</a:t>
            </a:r>
            <a:r>
              <a:rPr lang="ru-RU" sz="2000" dirty="0"/>
              <a:t>;</a:t>
            </a:r>
            <a:r>
              <a:rPr lang="ru-RU" sz="2000" dirty="0" smtClean="0"/>
              <a:t> переосмыслена ценность погибшей коллекции фондов Лиги Наций и в основном сохранившегося бывшего спецхрана), но и дать читателям навигацию по фондам, пусть и неудобную.</a:t>
            </a:r>
          </a:p>
          <a:p>
            <a:r>
              <a:rPr lang="ru-RU" sz="2000" dirty="0" smtClean="0"/>
              <a:t>Попутно выяснилось, что применение средств искусственного интеллекта не позволяет плавно перейти от </a:t>
            </a:r>
            <a:r>
              <a:rPr lang="ru-RU" sz="2000" dirty="0" err="1" smtClean="0"/>
              <a:t>имидж-каталогов</a:t>
            </a:r>
            <a:r>
              <a:rPr lang="ru-RU" sz="2000" dirty="0" smtClean="0"/>
              <a:t> к полноценному электронному каталогу, равно как и автоматически выявлять дублеты, потери и прочее по сканам титульных листов (накапливается много ошибок после нескольких стадий анализа).</a:t>
            </a:r>
          </a:p>
          <a:p>
            <a:r>
              <a:rPr lang="ru-RU" sz="2000" dirty="0" smtClean="0"/>
              <a:t>Сейчас завершается работа по созданию </a:t>
            </a:r>
            <a:r>
              <a:rPr lang="ru-RU" sz="2000" dirty="0" err="1" smtClean="0"/>
              <a:t>имидж-каталогов</a:t>
            </a:r>
            <a:r>
              <a:rPr lang="ru-RU" sz="2000" dirty="0" smtClean="0"/>
              <a:t> филиалов, около 2,5 млн. библиографических файлов алфавитных и более 3,5 млн. файлов систематических и предметных каталогов, которые постепенно размещаются в публичном пространстве и уже используются читателями.</a:t>
            </a:r>
            <a:endParaRPr lang="ru-RU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84976" cy="346050"/>
          </a:xfrm>
        </p:spPr>
        <p:txBody>
          <a:bodyPr>
            <a:noAutofit/>
          </a:bodyPr>
          <a:lstStyle/>
          <a:p>
            <a:r>
              <a:rPr lang="ru-RU" sz="2300" dirty="0" smtClean="0">
                <a:solidFill>
                  <a:srgbClr val="FF0000"/>
                </a:solidFill>
              </a:rPr>
              <a:t>Оцифровка отечественных научных фондов в России ведется не слишком системно и на нее странным образом выделяют средства</a:t>
            </a:r>
            <a:endParaRPr lang="ru-RU" sz="23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764704"/>
            <a:ext cx="8784976" cy="5904656"/>
          </a:xfrm>
        </p:spPr>
        <p:txBody>
          <a:bodyPr>
            <a:noAutofit/>
          </a:bodyPr>
          <a:lstStyle/>
          <a:p>
            <a:pPr>
              <a:lnSpc>
                <a:spcPct val="97000"/>
              </a:lnSpc>
              <a:spcBef>
                <a:spcPts val="0"/>
              </a:spcBef>
            </a:pPr>
            <a:r>
              <a:rPr lang="ru-RU" sz="1600" dirty="0" smtClean="0"/>
              <a:t>В постсоветской России возник разрыв между читателями и библиотеками – последние не контактируют со своими потребителями, а те «голосуют ногами»: у нас не только читать стали меньше, но в России в библиотеках меньше стало востребованной читателями информации.</a:t>
            </a:r>
          </a:p>
          <a:p>
            <a:pPr>
              <a:lnSpc>
                <a:spcPct val="97000"/>
              </a:lnSpc>
              <a:spcBef>
                <a:spcPts val="0"/>
              </a:spcBef>
            </a:pPr>
            <a:r>
              <a:rPr lang="ru-RU" sz="1600" dirty="0" smtClean="0"/>
              <a:t>Казалось бы, дореволюционная литература хорошо сканируется – по факту много низкокачественных копий книг (например, с гравюрами), а целый ряд пластов важной для ученых литературы проигнорирован, например, русские толстые журналы рубежа </a:t>
            </a:r>
            <a:r>
              <a:rPr lang="en-US" sz="1600" dirty="0" smtClean="0"/>
              <a:t>XIX</a:t>
            </a:r>
            <a:r>
              <a:rPr lang="ru-RU" sz="1600" dirty="0" smtClean="0"/>
              <a:t>–</a:t>
            </a:r>
            <a:r>
              <a:rPr lang="en-US" sz="1600" dirty="0" smtClean="0"/>
              <a:t>XX </a:t>
            </a:r>
            <a:r>
              <a:rPr lang="ru-RU" sz="1600" dirty="0" smtClean="0"/>
              <a:t>вв.</a:t>
            </a:r>
          </a:p>
          <a:p>
            <a:pPr>
              <a:lnSpc>
                <a:spcPct val="97000"/>
              </a:lnSpc>
              <a:spcBef>
                <a:spcPts val="0"/>
              </a:spcBef>
            </a:pPr>
            <a:r>
              <a:rPr lang="ru-RU" sz="1600" dirty="0" smtClean="0"/>
              <a:t>В рамках ГЗ (но по теме НИР) в ИНИОН РАН оцифровано, распознано и выставлено на сайте Института и на платформе </a:t>
            </a:r>
            <a:r>
              <a:rPr lang="ru-RU" sz="1600" dirty="0" err="1" smtClean="0"/>
              <a:t>Инфорост</a:t>
            </a:r>
            <a:r>
              <a:rPr lang="ru-RU" sz="1600" dirty="0" smtClean="0"/>
              <a:t> 538 номеров «Вестника Европы» 1866-1918 гг.</a:t>
            </a:r>
            <a:r>
              <a:rPr lang="en-US" sz="1600" dirty="0" smtClean="0"/>
              <a:t> (</a:t>
            </a:r>
            <a:r>
              <a:rPr lang="en-US" sz="1600" dirty="0" smtClean="0">
                <a:hlinkClick r:id="rId2"/>
              </a:rPr>
              <a:t>https://inion.ru/ru/library/resursy/russkii-tolstyi-zhurnal/</a:t>
            </a:r>
            <a:r>
              <a:rPr lang="en-US" sz="1600" dirty="0" smtClean="0"/>
              <a:t>)</a:t>
            </a:r>
            <a:r>
              <a:rPr lang="ru-RU" sz="1600" dirty="0" smtClean="0"/>
              <a:t>; Оцифровано и ждет очереди на постобработку ещё ряд названий журналов: оцифровано 2,8 млн. стр. (9,6 тыс. экземпляров).</a:t>
            </a:r>
          </a:p>
          <a:p>
            <a:pPr>
              <a:lnSpc>
                <a:spcPct val="97000"/>
              </a:lnSpc>
              <a:spcBef>
                <a:spcPts val="0"/>
              </a:spcBef>
            </a:pPr>
            <a:r>
              <a:rPr lang="ru-RU" sz="1600" dirty="0" smtClean="0"/>
              <a:t>Зарегистрирован РИД на систему оцифрованных книг с краткими биографическими справками авторов в рамках проекта «Научное наследие».</a:t>
            </a:r>
          </a:p>
          <a:p>
            <a:pPr>
              <a:lnSpc>
                <a:spcPct val="97000"/>
              </a:lnSpc>
              <a:spcBef>
                <a:spcPts val="0"/>
              </a:spcBef>
            </a:pPr>
            <a:r>
              <a:rPr lang="ru-RU" sz="1600" dirty="0" smtClean="0"/>
              <a:t>Создаются иные информационные системы – так, сделана бета-версия системы «</a:t>
            </a:r>
            <a:r>
              <a:rPr lang="ru-RU" sz="1600" dirty="0" err="1" smtClean="0"/>
              <a:t>ПартАрхив</a:t>
            </a:r>
            <a:r>
              <a:rPr lang="ru-RU" sz="1600" dirty="0" smtClean="0"/>
              <a:t>»: ок.4,5 тысяч персональных карточек и более 750 карточек организаций, ок.15 тыс. документов (в частности, партийные газеты конца 1980-х и начала 1990-х годов – это не менее ценно, чем оцифрованная часть русских газет периода Первой мировой и гражданской войн) – </a:t>
            </a:r>
            <a:r>
              <a:rPr lang="en-US" sz="1600" dirty="0" smtClean="0">
                <a:hlinkClick r:id="rId3"/>
              </a:rPr>
              <a:t>https://pa.inion.ru/</a:t>
            </a:r>
            <a:r>
              <a:rPr lang="en-US" sz="1600" dirty="0" smtClean="0"/>
              <a:t> </a:t>
            </a:r>
            <a:r>
              <a:rPr lang="ru-RU" sz="1600" dirty="0" smtClean="0"/>
              <a:t> (необработанными остаются более 10 тысяч персональных карточек, более 2,5 тысяч карточек организаций, а также несколько сотен тысяч документов, накопленных за 32 года функционирования базы на ресурсах фонда ИНДЕМ</a:t>
            </a:r>
            <a:r>
              <a:rPr lang="en-US" sz="1600" dirty="0" smtClean="0"/>
              <a:t>).</a:t>
            </a:r>
            <a:endParaRPr lang="ru-RU" sz="1600" dirty="0" smtClean="0"/>
          </a:p>
          <a:p>
            <a:pPr>
              <a:lnSpc>
                <a:spcPct val="97000"/>
              </a:lnSpc>
              <a:spcBef>
                <a:spcPts val="0"/>
              </a:spcBef>
            </a:pPr>
            <a:r>
              <a:rPr lang="ru-RU" sz="1600" dirty="0" smtClean="0"/>
              <a:t>Ведется адресная работа с потомками авторов по бесплатному выкладыванию в свободный доступ оцифрованного наследия «золотого века» отечественных обществоведов, причем книги 1950-1980-х годов многих известных докторов отсутствуют даже на пиратских ресурсах (начали с А.А. Громыко, Г.К. Широкова, добавили А.И. </a:t>
            </a:r>
            <a:r>
              <a:rPr lang="ru-RU" sz="1600" dirty="0" err="1" smtClean="0"/>
              <a:t>Левковского</a:t>
            </a:r>
            <a:r>
              <a:rPr lang="ru-RU" sz="1600" dirty="0" smtClean="0"/>
              <a:t>, Г.Г. Дилигенского, И.М. </a:t>
            </a:r>
            <a:r>
              <a:rPr lang="ru-RU" sz="1600" dirty="0" err="1" smtClean="0"/>
              <a:t>Рейснера</a:t>
            </a:r>
            <a:r>
              <a:rPr lang="ru-RU" sz="1600" dirty="0" smtClean="0"/>
              <a:t> – </a:t>
            </a:r>
            <a:r>
              <a:rPr lang="en-US" sz="1600" dirty="0" smtClean="0">
                <a:hlinkClick r:id="rId4"/>
              </a:rPr>
              <a:t>https://inion.ru/ru/library/resursy/nasledie-sovetskikh-obshchestvovedov/</a:t>
            </a:r>
            <a:r>
              <a:rPr lang="ru-RU" sz="1600" dirty="0" smtClean="0"/>
              <a:t>). Положительный эффект для возврата этих работ в научный оборот уже налицо.</a:t>
            </a:r>
            <a:endParaRPr lang="ru-RU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04056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Поставки новой иностранной литературы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8784976" cy="5976664"/>
          </a:xfrm>
        </p:spPr>
        <p:txBody>
          <a:bodyPr>
            <a:normAutofit lnSpcReduction="10000"/>
          </a:bodyPr>
          <a:lstStyle/>
          <a:p>
            <a:r>
              <a:rPr lang="ru-RU" sz="2100" dirty="0" smtClean="0"/>
              <a:t>У каждой крупной библиотеки должен быть свой профиль – так, ИНИОН всегда специализировался на предоставлении доступа к зарубежным книжным и журнальным новинкам по своему профилю.</a:t>
            </a:r>
          </a:p>
          <a:p>
            <a:r>
              <a:rPr lang="ru-RU" sz="2100" dirty="0" smtClean="0"/>
              <a:t>Международный книгообмен:</a:t>
            </a:r>
            <a:r>
              <a:rPr lang="ru-RU" sz="2100" dirty="0"/>
              <a:t> </a:t>
            </a:r>
            <a:r>
              <a:rPr lang="ru-RU" sz="2100" dirty="0" smtClean="0"/>
              <a:t>сейчас </a:t>
            </a:r>
            <a:r>
              <a:rPr lang="ru-RU" sz="2100" dirty="0"/>
              <a:t>получаем </a:t>
            </a:r>
            <a:r>
              <a:rPr lang="ru-RU" sz="2100" dirty="0" smtClean="0"/>
              <a:t>литературу от </a:t>
            </a:r>
            <a:r>
              <a:rPr lang="ru-RU" sz="2100" dirty="0"/>
              <a:t>110 </a:t>
            </a:r>
            <a:r>
              <a:rPr lang="ru-RU" sz="2100" dirty="0" smtClean="0"/>
              <a:t>организаций </a:t>
            </a:r>
            <a:r>
              <a:rPr lang="ru-RU" sz="2100" dirty="0"/>
              <a:t>в 27 </a:t>
            </a:r>
            <a:r>
              <a:rPr lang="ru-RU" sz="2100" dirty="0" smtClean="0"/>
              <a:t>странах, в свою очередь рассылая </a:t>
            </a:r>
            <a:r>
              <a:rPr lang="ru-RU" sz="2100" dirty="0"/>
              <a:t>в 61 организацию в 25 </a:t>
            </a:r>
            <a:r>
              <a:rPr lang="ru-RU" sz="2100" dirty="0" smtClean="0"/>
              <a:t>странах (т.е. это еще и «мягкая сила»).</a:t>
            </a:r>
          </a:p>
          <a:p>
            <a:r>
              <a:rPr lang="ru-RU" sz="2100" dirty="0" smtClean="0"/>
              <a:t>Закупки начиная с 2022 г. по несколько сотен наименований в год, причем расширена </a:t>
            </a:r>
            <a:r>
              <a:rPr lang="ru-RU" sz="2100" dirty="0"/>
              <a:t>география закупок: африканские, индийские, иранские и </a:t>
            </a:r>
            <a:r>
              <a:rPr lang="ru-RU" sz="2100" dirty="0" smtClean="0"/>
              <a:t>другие </a:t>
            </a:r>
            <a:r>
              <a:rPr lang="ru-RU" sz="2100" dirty="0"/>
              <a:t>книги и </a:t>
            </a:r>
            <a:r>
              <a:rPr lang="ru-RU" sz="2100" dirty="0" smtClean="0"/>
              <a:t>периодика, китайские базы.</a:t>
            </a:r>
          </a:p>
          <a:p>
            <a:r>
              <a:rPr lang="ru-RU" sz="2100" dirty="0" smtClean="0"/>
              <a:t>Закупки ведутся с учетом запросов потенциальных потребителей, причем учитываем фактор </a:t>
            </a:r>
            <a:r>
              <a:rPr lang="en-US" sz="2100" dirty="0" smtClean="0"/>
              <a:t>open-access </a:t>
            </a:r>
            <a:r>
              <a:rPr lang="ru-RU" sz="2100" dirty="0" smtClean="0"/>
              <a:t>и «пиратских ресурсов».</a:t>
            </a:r>
          </a:p>
          <a:p>
            <a:r>
              <a:rPr lang="ru-RU" sz="2100" dirty="0" smtClean="0"/>
              <a:t>К сожалению, с РГБ и РЦНИ нет нормальной координации решений.</a:t>
            </a:r>
          </a:p>
          <a:p>
            <a:r>
              <a:rPr lang="ru-RU" sz="2100" dirty="0" smtClean="0"/>
              <a:t>Попутно решаем проблемы каталогизации изданий на редких восточных языках (</a:t>
            </a:r>
            <a:r>
              <a:rPr lang="ru-RU" sz="2100" dirty="0" err="1" smtClean="0"/>
              <a:t>диакриты</a:t>
            </a:r>
            <a:r>
              <a:rPr lang="ru-RU" sz="2100" dirty="0" smtClean="0"/>
              <a:t> латиницы, особенно в транслитерации; языки восточной графики с несколькими системами транслитерации). </a:t>
            </a:r>
          </a:p>
          <a:p>
            <a:r>
              <a:rPr lang="ru-RU" sz="2100" dirty="0" smtClean="0"/>
              <a:t>Главная проблема – отсутствие адекватного финансирования (даже якобы комфортная ситуация в ИНИОН РАН с государственной поддержкой доступа к литературе втрое хуже времен Перестройки).</a:t>
            </a:r>
          </a:p>
          <a:p>
            <a:endParaRPr lang="ru-RU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Основные современные проблемы модернизации научных библиотек в России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760640"/>
          </a:xfrm>
        </p:spPr>
        <p:txBody>
          <a:bodyPr>
            <a:normAutofit fontScale="92500"/>
          </a:bodyPr>
          <a:lstStyle/>
          <a:p>
            <a:r>
              <a:rPr lang="ru-RU" sz="2400" dirty="0" smtClean="0"/>
              <a:t>В техническом плане делаем не то, что нужно читателям, а то, что умеют </a:t>
            </a:r>
            <a:r>
              <a:rPr lang="ru-RU" sz="2400" dirty="0" err="1" smtClean="0"/>
              <a:t>ИТ-специалисты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Финансы распределяются не на то, что нужно, а с учетом легкости контроля ассигнований, причем туда, где уже есть достижения прошлой (!) эпохи.</a:t>
            </a:r>
          </a:p>
          <a:p>
            <a:r>
              <a:rPr lang="ru-RU" sz="2400" dirty="0" smtClean="0"/>
              <a:t>Только реагируем на вызовы, а не предвосхищаем их.</a:t>
            </a:r>
          </a:p>
          <a:p>
            <a:r>
              <a:rPr lang="ru-RU" sz="2400" dirty="0" smtClean="0"/>
              <a:t>В худшем виде копируем советский опыт, считая Россию или ЕЭАС изолированными от мирового пространства.</a:t>
            </a:r>
          </a:p>
          <a:p>
            <a:r>
              <a:rPr lang="ru-RU" sz="2400" dirty="0" smtClean="0"/>
              <a:t>Низкая координация не только между учеными и научными библиотеками, но и между библиотеками разного профиля – </a:t>
            </a:r>
            <a:r>
              <a:rPr lang="ru-RU" sz="2400" i="1" dirty="0" smtClean="0"/>
              <a:t>ярким примером служит конференция 9 октября на базе ГПНТБ России: гендиректор даже не удосужилась выйти </a:t>
            </a:r>
            <a:r>
              <a:rPr lang="ru-RU" sz="2400" i="1" dirty="0" err="1" smtClean="0"/>
              <a:t>онлайн</a:t>
            </a:r>
            <a:r>
              <a:rPr lang="ru-RU" sz="2400" i="1" dirty="0" smtClean="0"/>
              <a:t>, чтобы послушать руководство Международного центра научной и технической информации, доклад директора ИНИОН РАН и статусных представителей Вьетнама, Казахстана и иных стран</a:t>
            </a:r>
            <a:r>
              <a:rPr lang="ru-RU" sz="2400" dirty="0" smtClean="0"/>
              <a:t>, а потом мы слушаем «фантазии» о </a:t>
            </a:r>
            <a:r>
              <a:rPr lang="ru-RU" sz="2400" smtClean="0"/>
              <a:t>нашей системе НТИ.</a:t>
            </a:r>
            <a:endParaRPr lang="ru-RU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768</Words>
  <Application>Microsoft Office PowerPoint</Application>
  <PresentationFormat>Экран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Современный опыт ИНИОН РАН по оцифровке имеющихся фондов и получению доступа к новой зарубежной литературе</vt:lpstr>
      <vt:lpstr>Имидж-каталоги как ускоренный способ предварительной каталогизации и последующей оценки фондов</vt:lpstr>
      <vt:lpstr>Оцифровка отечественных научных фондов в России ведется не слишком системно и на нее странным образом выделяют средства</vt:lpstr>
      <vt:lpstr>Поставки новой иностранной литературы</vt:lpstr>
      <vt:lpstr>Основные современные проблемы модернизации научных библиотек в России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Современный опыт ИНИОН РАН по оцифровке имеющихся фондов и получению доступа к новой зарубежной литературе</dc:title>
  <dc:creator>HP</dc:creator>
  <cp:lastModifiedBy>HP</cp:lastModifiedBy>
  <cp:revision>15</cp:revision>
  <dcterms:created xsi:type="dcterms:W3CDTF">2025-10-15T05:25:24Z</dcterms:created>
  <dcterms:modified xsi:type="dcterms:W3CDTF">2025-10-15T06:34:24Z</dcterms:modified>
</cp:coreProperties>
</file>