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827" r:id="rId3"/>
    <p:sldMasterId id="2147483860" r:id="rId4"/>
  </p:sldMasterIdLst>
  <p:notesMasterIdLst>
    <p:notesMasterId r:id="rId39"/>
  </p:notesMasterIdLst>
  <p:sldIdLst>
    <p:sldId id="256" r:id="rId5"/>
    <p:sldId id="308" r:id="rId6"/>
    <p:sldId id="1216" r:id="rId7"/>
    <p:sldId id="2659" r:id="rId8"/>
    <p:sldId id="301" r:id="rId9"/>
    <p:sldId id="2670" r:id="rId10"/>
    <p:sldId id="2671" r:id="rId11"/>
    <p:sldId id="1053" r:id="rId12"/>
    <p:sldId id="1223" r:id="rId13"/>
    <p:sldId id="1224" r:id="rId14"/>
    <p:sldId id="1219" r:id="rId15"/>
    <p:sldId id="2661" r:id="rId16"/>
    <p:sldId id="2662" r:id="rId17"/>
    <p:sldId id="2663" r:id="rId18"/>
    <p:sldId id="2660" r:id="rId19"/>
    <p:sldId id="2656" r:id="rId20"/>
    <p:sldId id="2664" r:id="rId21"/>
    <p:sldId id="2657" r:id="rId22"/>
    <p:sldId id="2658" r:id="rId23"/>
    <p:sldId id="2665" r:id="rId24"/>
    <p:sldId id="2678" r:id="rId25"/>
    <p:sldId id="2666" r:id="rId26"/>
    <p:sldId id="2667" r:id="rId27"/>
    <p:sldId id="2668" r:id="rId28"/>
    <p:sldId id="2669" r:id="rId29"/>
    <p:sldId id="2672" r:id="rId30"/>
    <p:sldId id="2673" r:id="rId31"/>
    <p:sldId id="2674" r:id="rId32"/>
    <p:sldId id="2675" r:id="rId33"/>
    <p:sldId id="2676" r:id="rId34"/>
    <p:sldId id="2677" r:id="rId35"/>
    <p:sldId id="494" r:id="rId36"/>
    <p:sldId id="2652" r:id="rId37"/>
    <p:sldId id="1198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0A7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3690" autoAdjust="0"/>
  </p:normalViewPr>
  <p:slideViewPr>
    <p:cSldViewPr snapToGrid="0">
      <p:cViewPr varScale="1">
        <p:scale>
          <a:sx n="62" d="100"/>
          <a:sy n="62" d="100"/>
        </p:scale>
        <p:origin x="796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FC174C-BCDF-445E-928C-6FDB018D5CE2}" type="datetimeFigureOut">
              <a:rPr lang="ru-RU" smtClean="0"/>
              <a:t>15.10.2025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1C3DDC-B5E4-4F53-89D6-B4F6788C02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0045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algn="l">
              <a:lnSpc>
                <a:spcPts val="2240"/>
              </a:lnSpc>
              <a:spcAft>
                <a:spcPts val="800"/>
              </a:spcAft>
              <a:buClr>
                <a:srgbClr val="009372"/>
              </a:buClr>
              <a:buSzPct val="120000"/>
              <a:buFont typeface="Wingdings" panose="05000000000000000000" pitchFamily="2" charset="2"/>
              <a:buChar char="§"/>
            </a:pPr>
            <a:endParaRPr lang="ru-RU" sz="1800" dirty="0">
              <a:solidFill>
                <a:srgbClr val="333333"/>
              </a:solidFill>
              <a:latin typeface="Source Sans Pro" panose="020B0503030403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14661E-1514-8C44-81FE-A8A35A78549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11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aca637694f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6" name="Google Shape;376;gaca637694f_0_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200"/>
              <a:buFont typeface="Arial"/>
              <a:buChar char="•"/>
            </a:pPr>
            <a:r>
              <a:rPr lang="en-US" i="1">
                <a:solidFill>
                  <a:srgbClr val="666666"/>
                </a:solidFill>
                <a:latin typeface="Avenir"/>
                <a:ea typeface="Avenir"/>
                <a:cs typeface="Avenir"/>
                <a:sym typeface="Avenir"/>
              </a:rPr>
              <a:t>Should MyLOFT not have your customers preferred Discover Tool, our team will review and advise if it is possible or not alongside a potential timeline if we may commit to it.</a:t>
            </a:r>
            <a:endParaRPr/>
          </a:p>
          <a:p>
            <a:pPr marL="285750" lvl="0" indent="-209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377" name="Google Shape;377;gaca637694f_0_8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0582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EFAFB4-D49E-4E24-9AFA-513DE39623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1385B62-B2FE-45E5-9739-369992E013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F95A8C-AF99-4629-A3C7-C58B9E439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9DCDE-7D3C-424F-A58A-CF39EA1CB0F3}" type="datetimeFigureOut">
              <a:rPr lang="ru-RU" smtClean="0"/>
              <a:t>15.10.2025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376471-D2DC-4CE1-A46D-87C9CE4A4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6DE86C-F87E-4CD3-A73F-E459B6AC6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CC25B-C46B-4A15-80F4-ECBE186269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889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1449D6-F386-4BF4-AA1B-D878A6D1D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4C7041-D54A-4B33-89B4-B1B1516DAC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4E975C-1C80-4A0D-8402-E1408DE3A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9DCDE-7D3C-424F-A58A-CF39EA1CB0F3}" type="datetimeFigureOut">
              <a:rPr lang="ru-RU" smtClean="0"/>
              <a:t>15.10.2025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5B7BD6-D81F-44B0-A6FC-8CBEAC9B1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05C10D-FE52-45AF-BA57-5F30A93CE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CC25B-C46B-4A15-80F4-ECBE186269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78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78CE1F3-60A7-4A4A-AA54-CB04B77AFB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A683342-B014-4071-9DDE-528C9D44F7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6D1B71-9812-4953-ADDE-5F61B3F26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9DCDE-7D3C-424F-A58A-CF39EA1CB0F3}" type="datetimeFigureOut">
              <a:rPr lang="ru-RU" smtClean="0"/>
              <a:t>15.10.2025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AE3749-68C8-48B5-B29B-2DD5DBE3B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3ECE3D-D93A-43A6-9FD9-E51B7007C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CC25B-C46B-4A15-80F4-ECBE186269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1196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438150"/>
            <a:ext cx="10972800" cy="9794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idx="1"/>
          </p:nvPr>
        </p:nvSpPr>
        <p:spPr bwMode="auto">
          <a:xfrm>
            <a:off x="609600" y="1600200"/>
            <a:ext cx="10972800" cy="44084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68F76B0-A72E-B049-C609-262EC2EF45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031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9" y="964504"/>
            <a:ext cx="11047412" cy="101460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BD1B832-E270-4DAE-9339-E3EB874FB3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0661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" name="Google Shape;17;p2" descr="C:\Users\Angelo\Desktop\Development\Past Projects\MyLOFT Theme\MyLOFT Deck Theme_Title Pag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88826" cy="6858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1707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6" name="Google Shape;26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24667" y="0"/>
            <a:ext cx="2567343" cy="246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4" descr="C:\Users\Angelo\Desktop\Development\Past Projects\MyLOFT Theme\MyLOFT Deck Theme 2-0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84" y="-1"/>
            <a:ext cx="12188826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07322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2" name="Google Shape;32;p5" descr="C:\Users\Angelo\Desktop\Development\Past Projects\MyLOFT Theme\MyLOFT Deck Theme-07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888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2704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6" name="Google Shape;36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24667" y="0"/>
            <a:ext cx="2567343" cy="246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6" descr="C:\Users\Angelo\Desktop\Development\Past Projects\MyLOFT Theme\MyLOFT Deck Theme-0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85" y="0"/>
            <a:ext cx="121888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11892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1" name="Google Shape;41;p7" descr="C:\Users\Angelo\Desktop\Development\Past Projects\MyLOFT Theme\MyLOFT Deck Theme 2-05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75" y="0"/>
            <a:ext cx="121888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42129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0" name="Google Shape;50;p9" descr="C:\Users\Angelo\Desktop\Development\Past Projects\MyLOFT Theme\MyLOFT Deck Theme-08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75" y="0"/>
            <a:ext cx="121888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993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68FE59-9816-4464-8389-CD8569BA7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918517-F7BD-4684-9FFA-C192766C1E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7B5C61-C226-4551-A8E4-184754DEB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9DCDE-7D3C-424F-A58A-CF39EA1CB0F3}" type="datetimeFigureOut">
              <a:rPr lang="ru-RU" smtClean="0"/>
              <a:t>15.10.2025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14BA96-A1D7-4AA5-88AC-85A207DC9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00C8D5-5ADB-4F96-8C26-6C9668CD6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CC25B-C46B-4A15-80F4-ECBE186269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7336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9" name="Google Shape;59;p11" descr="C:\Users\Angelo\Desktop\Development\Past Projects\MyLOFT Theme\MyLOFT Deck Theme-04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88826" cy="6858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94666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6" name="Google Shape;66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24667" y="0"/>
            <a:ext cx="2567343" cy="246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3" descr="C:\Users\Angelo\Desktop\Development\Past Projects\MyLOFT Theme\MyLOFT Deck Theme-0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84" y="-1"/>
            <a:ext cx="12188826" cy="6858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9367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14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4" name="Google Shape;74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24667" y="0"/>
            <a:ext cx="2567343" cy="246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5502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aption 1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/>
          <p:nvPr/>
        </p:nvSpPr>
        <p:spPr>
          <a:xfrm>
            <a:off x="0" y="0"/>
            <a:ext cx="12192000" cy="47324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1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2" name="Google Shape;82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24667" y="0"/>
            <a:ext cx="2567343" cy="246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60906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 2">
  <p:cSld name="Caption 1 2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6" name="Google Shape;86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24667" y="0"/>
            <a:ext cx="2567343" cy="246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45135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 1">
  <p:cSld name="Caption 1 1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8"/>
          <p:cNvSpPr/>
          <p:nvPr/>
        </p:nvSpPr>
        <p:spPr>
          <a:xfrm>
            <a:off x="0" y="0"/>
            <a:ext cx="12192000" cy="1708400"/>
          </a:xfrm>
          <a:prstGeom prst="rect">
            <a:avLst/>
          </a:prstGeom>
          <a:solidFill>
            <a:srgbClr val="1B212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0" name="Google Shape;90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24667" y="0"/>
            <a:ext cx="2567343" cy="246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17824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68FE59-9816-4464-8389-CD8569BA7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918517-F7BD-4684-9FFA-C192766C1E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7B5C61-C226-4551-A8E4-184754DEB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9DCDE-7D3C-424F-A58A-CF39EA1CB0F3}" type="datetimeFigureOut">
              <a:rPr lang="ru-RU" smtClean="0"/>
              <a:t>15.10.2025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14BA96-A1D7-4AA5-88AC-85A207DC9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00C8D5-5ADB-4F96-8C26-6C9668CD6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CC25B-C46B-4A15-80F4-ECBE186269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7049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1491"/>
            <a:ext cx="10363200" cy="146896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07" indent="0" algn="ctr">
              <a:buNone/>
              <a:defRPr/>
            </a:lvl2pPr>
            <a:lvl3pPr marL="1219020" indent="0" algn="ctr">
              <a:buNone/>
              <a:defRPr/>
            </a:lvl3pPr>
            <a:lvl4pPr marL="1828528" indent="0" algn="ctr">
              <a:buNone/>
              <a:defRPr/>
            </a:lvl4pPr>
            <a:lvl5pPr marL="2438038" indent="0" algn="ctr">
              <a:buNone/>
              <a:defRPr/>
            </a:lvl5pPr>
            <a:lvl6pPr marL="3047544" indent="0" algn="ctr">
              <a:buNone/>
              <a:defRPr/>
            </a:lvl6pPr>
            <a:lvl7pPr marL="3657051" indent="0" algn="ctr">
              <a:buNone/>
              <a:defRPr/>
            </a:lvl7pPr>
            <a:lvl8pPr marL="4266560" indent="0" algn="ctr">
              <a:buNone/>
              <a:defRPr/>
            </a:lvl8pPr>
            <a:lvl9pPr marL="4876069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2909651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557350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3133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187"/>
            <a:ext cx="10363200" cy="1500716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07" indent="0">
              <a:buNone/>
              <a:defRPr sz="2400"/>
            </a:lvl2pPr>
            <a:lvl3pPr marL="1219020" indent="0">
              <a:buNone/>
              <a:defRPr sz="2133"/>
            </a:lvl3pPr>
            <a:lvl4pPr marL="1828528" indent="0">
              <a:buNone/>
              <a:defRPr sz="1867"/>
            </a:lvl4pPr>
            <a:lvl5pPr marL="2438038" indent="0">
              <a:buNone/>
              <a:defRPr sz="1867"/>
            </a:lvl5pPr>
            <a:lvl6pPr marL="3047544" indent="0">
              <a:buNone/>
              <a:defRPr sz="1867"/>
            </a:lvl6pPr>
            <a:lvl7pPr marL="3657051" indent="0">
              <a:buNone/>
              <a:defRPr sz="1867"/>
            </a:lvl7pPr>
            <a:lvl8pPr marL="4266560" indent="0">
              <a:buNone/>
              <a:defRPr sz="1867"/>
            </a:lvl8pPr>
            <a:lvl9pPr marL="4876069" indent="0">
              <a:buNone/>
              <a:defRPr sz="186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70193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482F4C-380D-4D9B-B764-7C0B18672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5042E0-FC23-4857-86D5-6341506E57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EEA28D-76A8-48FB-8C7F-AC50D9EE3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9DCDE-7D3C-424F-A58A-CF39EA1CB0F3}" type="datetimeFigureOut">
              <a:rPr lang="ru-RU" smtClean="0"/>
              <a:t>15.10.2025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972DF3-C051-40BA-B3E6-8A46A1413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B0FB05-C46C-4C3D-B0FA-53B166EEB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CC25B-C46B-4A15-80F4-ECBE186269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41735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3" y="1604434"/>
            <a:ext cx="5382684" cy="39751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5484" y="1604434"/>
            <a:ext cx="5384800" cy="39751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678388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4584"/>
            <a:ext cx="5386917" cy="6413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7" indent="0">
              <a:buNone/>
              <a:defRPr sz="2667" b="1"/>
            </a:lvl2pPr>
            <a:lvl3pPr marL="1219020" indent="0">
              <a:buNone/>
              <a:defRPr sz="2400" b="1"/>
            </a:lvl3pPr>
            <a:lvl4pPr marL="1828528" indent="0">
              <a:buNone/>
              <a:defRPr sz="2133" b="1"/>
            </a:lvl4pPr>
            <a:lvl5pPr marL="2438038" indent="0">
              <a:buNone/>
              <a:defRPr sz="2133" b="1"/>
            </a:lvl5pPr>
            <a:lvl6pPr marL="3047544" indent="0">
              <a:buNone/>
              <a:defRPr sz="2133" b="1"/>
            </a:lvl6pPr>
            <a:lvl7pPr marL="3657051" indent="0">
              <a:buNone/>
              <a:defRPr sz="2133" b="1"/>
            </a:lvl7pPr>
            <a:lvl8pPr marL="4266560" indent="0">
              <a:buNone/>
              <a:defRPr sz="2133" b="1"/>
            </a:lvl8pPr>
            <a:lvl9pPr marL="4876069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5934"/>
            <a:ext cx="5386917" cy="39497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4" y="1534584"/>
            <a:ext cx="5389033" cy="6413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7" indent="0">
              <a:buNone/>
              <a:defRPr sz="2667" b="1"/>
            </a:lvl2pPr>
            <a:lvl3pPr marL="1219020" indent="0">
              <a:buNone/>
              <a:defRPr sz="2400" b="1"/>
            </a:lvl3pPr>
            <a:lvl4pPr marL="1828528" indent="0">
              <a:buNone/>
              <a:defRPr sz="2133" b="1"/>
            </a:lvl4pPr>
            <a:lvl5pPr marL="2438038" indent="0">
              <a:buNone/>
              <a:defRPr sz="2133" b="1"/>
            </a:lvl5pPr>
            <a:lvl6pPr marL="3047544" indent="0">
              <a:buNone/>
              <a:defRPr sz="2133" b="1"/>
            </a:lvl6pPr>
            <a:lvl7pPr marL="3657051" indent="0">
              <a:buNone/>
              <a:defRPr sz="2133" b="1"/>
            </a:lvl7pPr>
            <a:lvl8pPr marL="4266560" indent="0">
              <a:buNone/>
              <a:defRPr sz="2133" b="1"/>
            </a:lvl8pPr>
            <a:lvl9pPr marL="4876069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4" y="2175934"/>
            <a:ext cx="5389033" cy="39497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126107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2115339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12430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2"/>
            <a:ext cx="4011084" cy="116204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258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0"/>
            <a:ext cx="4011084" cy="4690533"/>
          </a:xfrm>
        </p:spPr>
        <p:txBody>
          <a:bodyPr/>
          <a:lstStyle>
            <a:lvl1pPr marL="0" indent="0">
              <a:buNone/>
              <a:defRPr sz="1867"/>
            </a:lvl1pPr>
            <a:lvl2pPr marL="609507" indent="0">
              <a:buNone/>
              <a:defRPr sz="1600"/>
            </a:lvl2pPr>
            <a:lvl3pPr marL="1219020" indent="0">
              <a:buNone/>
              <a:defRPr sz="1333"/>
            </a:lvl3pPr>
            <a:lvl4pPr marL="1828528" indent="0">
              <a:buNone/>
              <a:defRPr sz="1200"/>
            </a:lvl4pPr>
            <a:lvl5pPr marL="2438038" indent="0">
              <a:buNone/>
              <a:defRPr sz="1200"/>
            </a:lvl5pPr>
            <a:lvl6pPr marL="3047544" indent="0">
              <a:buNone/>
              <a:defRPr sz="1200"/>
            </a:lvl6pPr>
            <a:lvl7pPr marL="3657051" indent="0">
              <a:buNone/>
              <a:defRPr sz="1200"/>
            </a:lvl7pPr>
            <a:lvl8pPr marL="4266560" indent="0">
              <a:buNone/>
              <a:defRPr sz="1200"/>
            </a:lvl8pPr>
            <a:lvl9pPr marL="4876069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111500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7267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3833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07" indent="0">
              <a:buNone/>
              <a:defRPr sz="3733"/>
            </a:lvl2pPr>
            <a:lvl3pPr marL="1219020" indent="0">
              <a:buNone/>
              <a:defRPr sz="3200"/>
            </a:lvl3pPr>
            <a:lvl4pPr marL="1828528" indent="0">
              <a:buNone/>
              <a:defRPr sz="2667"/>
            </a:lvl4pPr>
            <a:lvl5pPr marL="2438038" indent="0">
              <a:buNone/>
              <a:defRPr sz="2667"/>
            </a:lvl5pPr>
            <a:lvl6pPr marL="3047544" indent="0">
              <a:buNone/>
              <a:defRPr sz="2667"/>
            </a:lvl6pPr>
            <a:lvl7pPr marL="3657051" indent="0">
              <a:buNone/>
              <a:defRPr sz="2667"/>
            </a:lvl7pPr>
            <a:lvl8pPr marL="4266560" indent="0">
              <a:buNone/>
              <a:defRPr sz="2667"/>
            </a:lvl8pPr>
            <a:lvl9pPr marL="4876069" indent="0">
              <a:buNone/>
              <a:defRPr sz="2667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868"/>
            <a:ext cx="7315200" cy="804333"/>
          </a:xfrm>
        </p:spPr>
        <p:txBody>
          <a:bodyPr/>
          <a:lstStyle>
            <a:lvl1pPr marL="0" indent="0">
              <a:buNone/>
              <a:defRPr sz="1867"/>
            </a:lvl1pPr>
            <a:lvl2pPr marL="609507" indent="0">
              <a:buNone/>
              <a:defRPr sz="1600"/>
            </a:lvl2pPr>
            <a:lvl3pPr marL="1219020" indent="0">
              <a:buNone/>
              <a:defRPr sz="1333"/>
            </a:lvl3pPr>
            <a:lvl4pPr marL="1828528" indent="0">
              <a:buNone/>
              <a:defRPr sz="1200"/>
            </a:lvl4pPr>
            <a:lvl5pPr marL="2438038" indent="0">
              <a:buNone/>
              <a:defRPr sz="1200"/>
            </a:lvl5pPr>
            <a:lvl6pPr marL="3047544" indent="0">
              <a:buNone/>
              <a:defRPr sz="1200"/>
            </a:lvl6pPr>
            <a:lvl7pPr marL="3657051" indent="0">
              <a:buNone/>
              <a:defRPr sz="1200"/>
            </a:lvl7pPr>
            <a:lvl8pPr marL="4266560" indent="0">
              <a:buNone/>
              <a:defRPr sz="1200"/>
            </a:lvl8pPr>
            <a:lvl9pPr marL="4876069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213116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492358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3" y="273053"/>
            <a:ext cx="2741084" cy="530648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3053"/>
            <a:ext cx="8026400" cy="5306483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765039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10970684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8951184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098692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0C18EB-6641-4E63-A6BF-3A01ADDCE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2D4F78-A7DB-4757-BFE8-55C116B867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6A45AB2-35A6-454A-BC27-AACB2AAE83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578077C-89CE-43A1-AD28-D5693B0B6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9DCDE-7D3C-424F-A58A-CF39EA1CB0F3}" type="datetimeFigureOut">
              <a:rPr lang="ru-RU" smtClean="0"/>
              <a:t>15.10.2025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CC68A32-88C3-4AE1-9D7D-3978C8FA6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AE9717-4642-4F36-977A-90FBD2E38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CC25B-C46B-4A15-80F4-ECBE186269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2396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1" cy="10076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Текст заголовка</a:t>
            </a:r>
          </a:p>
        </p:txBody>
      </p:sp>
      <p:sp>
        <p:nvSpPr>
          <p:cNvPr id="56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15600" y="1852800"/>
            <a:ext cx="3744001" cy="4239201"/>
          </a:xfrm>
          <a:prstGeom prst="rect">
            <a:avLst/>
          </a:prstGeom>
        </p:spPr>
        <p:txBody>
          <a:bodyPr/>
          <a:lstStyle>
            <a:lvl1pPr indent="-406390">
              <a:buSzPts val="1200"/>
              <a:defRPr sz="1600"/>
            </a:lvl1pPr>
            <a:lvl2pPr marL="1219170" indent="-406390">
              <a:buSzPts val="1200"/>
              <a:defRPr sz="1600"/>
            </a:lvl2pPr>
            <a:lvl3pPr marL="1828754" indent="-406390">
              <a:buSzPts val="1200"/>
              <a:defRPr sz="1600"/>
            </a:lvl3pPr>
            <a:lvl4pPr marL="2438339" indent="-406390">
              <a:buSzPts val="1200"/>
              <a:defRPr sz="1600"/>
            </a:lvl4pPr>
            <a:lvl5pPr marL="3047924" indent="-406390">
              <a:buSzPts val="1200"/>
              <a:defRPr sz="16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461100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53668" y="600200"/>
            <a:ext cx="8490401" cy="5454401"/>
          </a:xfrm>
          <a:prstGeom prst="rect">
            <a:avLst/>
          </a:prstGeom>
        </p:spPr>
        <p:txBody>
          <a:bodyPr anchor="ctr"/>
          <a:lstStyle>
            <a:lvl1pPr>
              <a:defRPr sz="6400"/>
            </a:lvl1pPr>
          </a:lstStyle>
          <a:p>
            <a:r>
              <a:t>Текст заголовка</a:t>
            </a:r>
          </a:p>
        </p:txBody>
      </p:sp>
      <p:sp>
        <p:nvSpPr>
          <p:cNvPr id="6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0083391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36;p9"/>
          <p:cNvSpPr/>
          <p:nvPr/>
        </p:nvSpPr>
        <p:spPr>
          <a:xfrm>
            <a:off x="6096000" y="-166"/>
            <a:ext cx="6096000" cy="6858001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400" b="0">
                <a:solidFill>
                  <a:srgbClr val="000000"/>
                </a:solidFill>
              </a:defRPr>
            </a:pPr>
            <a:endParaRPr sz="1867"/>
          </a:p>
        </p:txBody>
      </p:sp>
      <p:sp>
        <p:nvSpPr>
          <p:cNvPr id="7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54000" y="1644234"/>
            <a:ext cx="5393600" cy="1976401"/>
          </a:xfrm>
          <a:prstGeom prst="rect">
            <a:avLst/>
          </a:prstGeom>
        </p:spPr>
        <p:txBody>
          <a:bodyPr anchor="b"/>
          <a:lstStyle>
            <a:lvl1pPr algn="ctr">
              <a:defRPr sz="5600"/>
            </a:lvl1pPr>
          </a:lstStyle>
          <a:p>
            <a:r>
              <a:t>Текст заголовка</a:t>
            </a:r>
          </a:p>
        </p:txBody>
      </p:sp>
      <p:sp>
        <p:nvSpPr>
          <p:cNvPr id="7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354000" y="3737434"/>
            <a:ext cx="5393600" cy="1646801"/>
          </a:xfrm>
          <a:prstGeom prst="rect">
            <a:avLst/>
          </a:prstGeom>
        </p:spPr>
        <p:txBody>
          <a:bodyPr/>
          <a:lstStyle>
            <a:lvl1pPr marL="457189" indent="-304792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457189" indent="338658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457189" indent="948243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457189" indent="1557828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457189" indent="2167412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5" name="Google Shape;39;p9"/>
          <p:cNvSpPr txBox="1">
            <a:spLocks noGrp="1"/>
          </p:cNvSpPr>
          <p:nvPr>
            <p:ph type="body" sz="half" idx="13"/>
          </p:nvPr>
        </p:nvSpPr>
        <p:spPr>
          <a:xfrm>
            <a:off x="6586000" y="965432"/>
            <a:ext cx="5116000" cy="4926803"/>
          </a:xfrm>
          <a:prstGeom prst="rect">
            <a:avLst/>
          </a:prstGeom>
        </p:spPr>
        <p:txBody>
          <a:bodyPr anchor="ctr"/>
          <a:lstStyle/>
          <a:p>
            <a:pPr>
              <a:defRPr b="1"/>
            </a:pPr>
            <a:endParaRPr/>
          </a:p>
        </p:txBody>
      </p:sp>
      <p:sp>
        <p:nvSpPr>
          <p:cNvPr id="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3842717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15599" y="5640768"/>
            <a:ext cx="7998403" cy="806801"/>
          </a:xfrm>
          <a:prstGeom prst="rect">
            <a:avLst/>
          </a:prstGeom>
        </p:spPr>
        <p:txBody>
          <a:bodyPr anchor="ctr"/>
          <a:lstStyle>
            <a:lvl1pPr marL="304792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6183147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15599" y="1474833"/>
            <a:ext cx="11360803" cy="2618000"/>
          </a:xfrm>
          <a:prstGeom prst="rect">
            <a:avLst/>
          </a:prstGeom>
        </p:spPr>
        <p:txBody>
          <a:bodyPr anchor="b"/>
          <a:lstStyle>
            <a:lvl1pPr algn="ctr">
              <a:defRPr sz="16000"/>
            </a:lvl1pPr>
          </a:lstStyle>
          <a:p>
            <a:r>
              <a:t>Текст заголовка</a:t>
            </a:r>
          </a:p>
        </p:txBody>
      </p:sp>
      <p:sp>
        <p:nvSpPr>
          <p:cNvPr id="9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15599" y="4202967"/>
            <a:ext cx="11360803" cy="17344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9816814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7058233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51;p13"/>
          <p:cNvSpPr/>
          <p:nvPr/>
        </p:nvSpPr>
        <p:spPr>
          <a:xfrm>
            <a:off x="0" y="0"/>
            <a:ext cx="12192000" cy="63604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 b="0">
                <a:solidFill>
                  <a:srgbClr val="FFFFFF"/>
                </a:solidFill>
              </a:defRPr>
            </a:pPr>
            <a:endParaRPr sz="2400"/>
          </a:p>
        </p:txBody>
      </p:sp>
      <p:sp>
        <p:nvSpPr>
          <p:cNvPr id="108" name="Google Shape;52;p13"/>
          <p:cNvSpPr/>
          <p:nvPr/>
        </p:nvSpPr>
        <p:spPr>
          <a:xfrm>
            <a:off x="-11853" y="-2"/>
            <a:ext cx="12192001" cy="893603"/>
          </a:xfrm>
          <a:prstGeom prst="rect">
            <a:avLst/>
          </a:prstGeom>
          <a:solidFill>
            <a:srgbClr val="00338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800" b="0">
                <a:solidFill>
                  <a:srgbClr val="FFFFFF"/>
                </a:solidFill>
              </a:defRPr>
            </a:pPr>
            <a:endParaRPr sz="2400"/>
          </a:p>
        </p:txBody>
      </p:sp>
      <p:sp>
        <p:nvSpPr>
          <p:cNvPr id="10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64161" y="215107"/>
            <a:ext cx="11697601" cy="893600"/>
          </a:xfrm>
          <a:prstGeom prst="rect">
            <a:avLst/>
          </a:prstGeom>
        </p:spPr>
        <p:txBody>
          <a:bodyPr lIns="45699" tIns="45699" rIns="45699" bIns="45699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10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64157" y="1323977"/>
            <a:ext cx="11697603" cy="4934801"/>
          </a:xfrm>
          <a:prstGeom prst="rect">
            <a:avLst/>
          </a:prstGeom>
        </p:spPr>
        <p:txBody>
          <a:bodyPr lIns="45699" tIns="45699" rIns="45699" bIns="45699"/>
          <a:lstStyle>
            <a:lvl1pPr>
              <a:spcBef>
                <a:spcPts val="400"/>
              </a:spcBef>
            </a:lvl1pPr>
            <a:lvl2pPr marL="1349794" indent="-587813">
              <a:spcBef>
                <a:spcPts val="400"/>
              </a:spcBef>
            </a:lvl2pPr>
            <a:lvl3pPr marL="1959379" indent="-587813">
              <a:spcBef>
                <a:spcPts val="400"/>
              </a:spcBef>
            </a:lvl3pPr>
            <a:lvl4pPr marL="2568964" indent="-587813">
              <a:spcBef>
                <a:spcPts val="400"/>
              </a:spcBef>
            </a:lvl4pPr>
            <a:lvl5pPr marL="3178549" indent="-587813">
              <a:spcBef>
                <a:spcPts val="400"/>
              </a:spcBef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674783" y="6443282"/>
            <a:ext cx="311902" cy="297411"/>
          </a:xfrm>
          <a:prstGeom prst="rect">
            <a:avLst/>
          </a:prstGeom>
        </p:spPr>
        <p:txBody>
          <a:bodyPr lIns="45699" tIns="45699" rIns="45699" bIns="45699"/>
          <a:lstStyle>
            <a:lvl1pPr algn="l">
              <a:defRPr>
                <a:solidFill>
                  <a:srgbClr val="002596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0790482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15612" y="992766"/>
            <a:ext cx="11360801" cy="2736801"/>
          </a:xfrm>
          <a:prstGeom prst="rect">
            <a:avLst/>
          </a:prstGeom>
        </p:spPr>
        <p:txBody>
          <a:bodyPr anchor="b"/>
          <a:lstStyle>
            <a:lvl1pPr algn="ctr">
              <a:defRPr sz="6933"/>
            </a:lvl1pPr>
          </a:lstStyle>
          <a:p>
            <a:r>
              <a:t>Текст заголовка</a:t>
            </a:r>
          </a:p>
        </p:txBody>
      </p:sp>
      <p:sp>
        <p:nvSpPr>
          <p:cNvPr id="12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15599" y="3778834"/>
            <a:ext cx="11360803" cy="1056801"/>
          </a:xfrm>
          <a:prstGeom prst="rect">
            <a:avLst/>
          </a:prstGeom>
        </p:spPr>
        <p:txBody>
          <a:bodyPr/>
          <a:lstStyle>
            <a:lvl1pPr marL="457189" indent="-304792" algn="ctr">
              <a:lnSpc>
                <a:spcPct val="100000"/>
              </a:lnSpc>
              <a:buClrTx/>
              <a:buSzTx/>
              <a:buFontTx/>
              <a:buNone/>
              <a:defRPr sz="3733"/>
            </a:lvl1pPr>
            <a:lvl2pPr marL="457189" indent="338658" algn="ctr">
              <a:lnSpc>
                <a:spcPct val="100000"/>
              </a:lnSpc>
              <a:buClrTx/>
              <a:buSzTx/>
              <a:buFontTx/>
              <a:buNone/>
              <a:defRPr sz="3733"/>
            </a:lvl2pPr>
            <a:lvl3pPr marL="457189" indent="948243" algn="ctr">
              <a:lnSpc>
                <a:spcPct val="100000"/>
              </a:lnSpc>
              <a:buClrTx/>
              <a:buSzTx/>
              <a:buFontTx/>
              <a:buNone/>
              <a:defRPr sz="3733"/>
            </a:lvl3pPr>
            <a:lvl4pPr marL="457189" indent="1557828" algn="ctr">
              <a:lnSpc>
                <a:spcPct val="100000"/>
              </a:lnSpc>
              <a:buClrTx/>
              <a:buSzTx/>
              <a:buFontTx/>
              <a:buNone/>
              <a:defRPr sz="3733"/>
            </a:lvl4pPr>
            <a:lvl5pPr marL="457189" indent="2167412" algn="ctr">
              <a:lnSpc>
                <a:spcPct val="100000"/>
              </a:lnSpc>
              <a:buClrTx/>
              <a:buSzTx/>
              <a:buFontTx/>
              <a:buNone/>
              <a:defRPr sz="3733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5309264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15599" y="2867800"/>
            <a:ext cx="11360803" cy="1122401"/>
          </a:xfrm>
          <a:prstGeom prst="rect">
            <a:avLst/>
          </a:prstGeom>
        </p:spPr>
        <p:txBody>
          <a:bodyPr anchor="ctr"/>
          <a:lstStyle>
            <a:lvl1pPr algn="ctr">
              <a:defRPr sz="4800"/>
            </a:lvl1pPr>
          </a:lstStyle>
          <a:p>
            <a:r>
              <a:t>Текст заголовка</a:t>
            </a:r>
          </a:p>
        </p:txBody>
      </p:sp>
      <p:sp>
        <p:nvSpPr>
          <p:cNvPr id="13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0617209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_AND_BOD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46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0906015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E43D4E-079B-42C2-8C44-3F0244D46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F91C5B-1F05-4E33-AC43-F6C82A37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73AD9BA-6E8B-4F08-B879-B05DDD41BB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3B96C6A-F67E-4361-9974-430D94C6BC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415A57-10E5-4D6B-8A3E-4F75214AD1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3E736BE-36B6-4A31-83EA-96E7E710D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9DCDE-7D3C-424F-A58A-CF39EA1CB0F3}" type="datetimeFigureOut">
              <a:rPr lang="ru-RU" smtClean="0"/>
              <a:t>15.10.2025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129FDC3-8980-42F5-89ED-611FDE061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0FDCF9-7175-4548-A8AA-827B2C768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CC25B-C46B-4A15-80F4-ECBE186269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68931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5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15599" y="1536633"/>
            <a:ext cx="5333203" cy="4555200"/>
          </a:xfrm>
          <a:prstGeom prst="rect">
            <a:avLst/>
          </a:prstGeom>
        </p:spPr>
        <p:txBody>
          <a:bodyPr/>
          <a:lstStyle>
            <a:lvl1pPr indent="-423323">
              <a:buSzPts val="1400"/>
              <a:defRPr sz="1867"/>
            </a:lvl1pPr>
            <a:lvl2pPr marL="1286901" indent="-474121">
              <a:buSzPts val="1400"/>
              <a:defRPr sz="1867"/>
            </a:lvl2pPr>
            <a:lvl3pPr marL="1896486" indent="-474121">
              <a:buSzPts val="1400"/>
              <a:defRPr sz="1867"/>
            </a:lvl3pPr>
            <a:lvl4pPr marL="2506071" indent="-474121">
              <a:buSzPts val="1400"/>
              <a:defRPr sz="1867"/>
            </a:lvl4pPr>
            <a:lvl5pPr marL="3115655" indent="-474121">
              <a:buSzPts val="1400"/>
              <a:defRPr sz="1867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6" name="Google Shape;78;p19"/>
          <p:cNvSpPr txBox="1">
            <a:spLocks noGrp="1"/>
          </p:cNvSpPr>
          <p:nvPr>
            <p:ph type="body" sz="half" idx="13"/>
          </p:nvPr>
        </p:nvSpPr>
        <p:spPr>
          <a:xfrm>
            <a:off x="6443199" y="1536633"/>
            <a:ext cx="5333203" cy="4555200"/>
          </a:xfrm>
          <a:prstGeom prst="rect">
            <a:avLst/>
          </a:prstGeom>
        </p:spPr>
        <p:txBody>
          <a:bodyPr/>
          <a:lstStyle>
            <a:lvl1pPr marL="1214331" indent="-1028069">
              <a:buSzPts val="3400"/>
              <a:defRPr sz="3400" b="1"/>
            </a:lvl1pPr>
          </a:lstStyle>
          <a:p>
            <a:pPr marL="910771" indent="-771071">
              <a:buSzPts val="3400"/>
              <a:defRPr sz="3400" b="1"/>
            </a:pPr>
            <a:endParaRPr/>
          </a:p>
        </p:txBody>
      </p:sp>
      <p:sp>
        <p:nvSpPr>
          <p:cNvPr id="15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365100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6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1450853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ONE_COLUMN_TEX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1" cy="10076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Текст заголовка</a:t>
            </a:r>
          </a:p>
        </p:txBody>
      </p:sp>
      <p:sp>
        <p:nvSpPr>
          <p:cNvPr id="17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15600" y="1852800"/>
            <a:ext cx="3744001" cy="4239201"/>
          </a:xfrm>
          <a:prstGeom prst="rect">
            <a:avLst/>
          </a:prstGeom>
        </p:spPr>
        <p:txBody>
          <a:bodyPr/>
          <a:lstStyle>
            <a:lvl1pPr indent="-406390">
              <a:buSzPts val="1200"/>
              <a:defRPr sz="1600"/>
            </a:lvl1pPr>
            <a:lvl2pPr marL="1219170" indent="-406390">
              <a:buSzPts val="1200"/>
              <a:defRPr sz="1600"/>
            </a:lvl2pPr>
            <a:lvl3pPr marL="1828754" indent="-406390">
              <a:buSzPts val="1200"/>
              <a:defRPr sz="1600"/>
            </a:lvl3pPr>
            <a:lvl4pPr marL="2438339" indent="-406390">
              <a:buSzPts val="1200"/>
              <a:defRPr sz="1600"/>
            </a:lvl4pPr>
            <a:lvl5pPr marL="3047924" indent="-406390">
              <a:buSzPts val="1200"/>
              <a:defRPr sz="16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7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0278774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MAIN_POI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53668" y="600200"/>
            <a:ext cx="8490401" cy="5454401"/>
          </a:xfrm>
          <a:prstGeom prst="rect">
            <a:avLst/>
          </a:prstGeom>
        </p:spPr>
        <p:txBody>
          <a:bodyPr anchor="ctr"/>
          <a:lstStyle>
            <a:lvl1pPr>
              <a:defRPr sz="6400"/>
            </a:lvl1pPr>
          </a:lstStyle>
          <a:p>
            <a:r>
              <a:t>Текст заголовка</a:t>
            </a:r>
          </a:p>
        </p:txBody>
      </p:sp>
      <p:sp>
        <p:nvSpPr>
          <p:cNvPr id="18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3964377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ECTION_TITLE_AND_DESCRIPTION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91;p23"/>
          <p:cNvSpPr/>
          <p:nvPr/>
        </p:nvSpPr>
        <p:spPr>
          <a:xfrm>
            <a:off x="6096000" y="-166"/>
            <a:ext cx="6096000" cy="6858001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1400" b="0">
                <a:solidFill>
                  <a:srgbClr val="000000"/>
                </a:solidFill>
              </a:defRPr>
            </a:pPr>
            <a:endParaRPr sz="1867"/>
          </a:p>
        </p:txBody>
      </p:sp>
      <p:sp>
        <p:nvSpPr>
          <p:cNvPr id="19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54000" y="1644234"/>
            <a:ext cx="5393600" cy="1976401"/>
          </a:xfrm>
          <a:prstGeom prst="rect">
            <a:avLst/>
          </a:prstGeom>
        </p:spPr>
        <p:txBody>
          <a:bodyPr anchor="b"/>
          <a:lstStyle>
            <a:lvl1pPr algn="ctr">
              <a:defRPr sz="5600"/>
            </a:lvl1pPr>
          </a:lstStyle>
          <a:p>
            <a:r>
              <a:t>Текст заголовка</a:t>
            </a:r>
          </a:p>
        </p:txBody>
      </p:sp>
      <p:sp>
        <p:nvSpPr>
          <p:cNvPr id="19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354000" y="3737434"/>
            <a:ext cx="5393600" cy="1646801"/>
          </a:xfrm>
          <a:prstGeom prst="rect">
            <a:avLst/>
          </a:prstGeom>
        </p:spPr>
        <p:txBody>
          <a:bodyPr/>
          <a:lstStyle>
            <a:lvl1pPr marL="457189" indent="-304792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457189" indent="338658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457189" indent="948243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457189" indent="1557828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457189" indent="2167412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92" name="Google Shape;94;p23"/>
          <p:cNvSpPr txBox="1">
            <a:spLocks noGrp="1"/>
          </p:cNvSpPr>
          <p:nvPr>
            <p:ph type="body" sz="half" idx="13"/>
          </p:nvPr>
        </p:nvSpPr>
        <p:spPr>
          <a:xfrm>
            <a:off x="6586000" y="965432"/>
            <a:ext cx="5116000" cy="4926803"/>
          </a:xfrm>
          <a:prstGeom prst="rect">
            <a:avLst/>
          </a:prstGeom>
        </p:spPr>
        <p:txBody>
          <a:bodyPr anchor="ctr"/>
          <a:lstStyle/>
          <a:p>
            <a:pPr>
              <a:defRPr b="1"/>
            </a:pPr>
            <a:endParaRPr/>
          </a:p>
        </p:txBody>
      </p:sp>
      <p:sp>
        <p:nvSpPr>
          <p:cNvPr id="19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7138006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APTION_ONLY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415599" y="5640768"/>
            <a:ext cx="7998403" cy="806801"/>
          </a:xfrm>
          <a:prstGeom prst="rect">
            <a:avLst/>
          </a:prstGeom>
        </p:spPr>
        <p:txBody>
          <a:bodyPr anchor="ctr"/>
          <a:lstStyle>
            <a:lvl1pPr marL="304792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0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9639699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IG_NUMB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15599" y="1474833"/>
            <a:ext cx="11360803" cy="2618000"/>
          </a:xfrm>
          <a:prstGeom prst="rect">
            <a:avLst/>
          </a:prstGeom>
        </p:spPr>
        <p:txBody>
          <a:bodyPr anchor="b"/>
          <a:lstStyle>
            <a:lvl1pPr algn="ctr">
              <a:defRPr sz="16000"/>
            </a:lvl1pPr>
          </a:lstStyle>
          <a:p>
            <a:r>
              <a:t>Текст заголовка</a:t>
            </a:r>
          </a:p>
        </p:txBody>
      </p:sp>
      <p:sp>
        <p:nvSpPr>
          <p:cNvPr id="209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15599" y="4202967"/>
            <a:ext cx="11360803" cy="17344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1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4806237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5560063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635514-111A-4652-B81A-23270FFFF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8B8B556-470F-4C20-BCB1-6C5C7B8E8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9DCDE-7D3C-424F-A58A-CF39EA1CB0F3}" type="datetimeFigureOut">
              <a:rPr lang="ru-RU" smtClean="0"/>
              <a:t>15.10.2025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9D22905-D2CC-49EF-9259-10F4EEB0C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2541F96-646D-4953-BADA-93F1E3577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CC25B-C46B-4A15-80F4-ECBE186269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41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166CA74-7384-4657-A83E-A0DC43847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9DCDE-7D3C-424F-A58A-CF39EA1CB0F3}" type="datetimeFigureOut">
              <a:rPr lang="ru-RU" smtClean="0"/>
              <a:t>15.10.2025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BC2739C-5BBD-4E00-A4C5-D7B701FA2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8D49182-36FA-4C38-993D-E181A1D40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CC25B-C46B-4A15-80F4-ECBE186269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132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C00279-7602-4B75-8FFF-770B34EF8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3F5FFC-6C1B-4B5C-A1F0-B61E57BAD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643AC93-4E66-4F78-AA23-95BB571646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EA8A957-594C-491B-8A7D-3D039DBC6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9DCDE-7D3C-424F-A58A-CF39EA1CB0F3}" type="datetimeFigureOut">
              <a:rPr lang="ru-RU" smtClean="0"/>
              <a:t>15.10.2025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C2EC9EE-AEA2-4AFA-BC93-F359DD1F3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0F5C341-FB93-4808-BBA5-9D0AAA37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CC25B-C46B-4A15-80F4-ECBE186269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6123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622808-C0E2-4174-A694-A89F1A4A9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6E09C6B-E406-41F0-A2D5-BEE6362E1B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568F5AD-F95A-4C06-B3A0-B033E80827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1E92318-60D1-48CC-B519-E93829317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9DCDE-7D3C-424F-A58A-CF39EA1CB0F3}" type="datetimeFigureOut">
              <a:rPr lang="ru-RU" smtClean="0"/>
              <a:t>15.10.2025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731E5A-D703-4C61-B16E-A9A4BEBFB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96A877C-B215-4934-AC52-4FA70DC76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CC25B-C46B-4A15-80F4-ECBE186269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213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1C9DDE-07DA-438F-9894-927F9B53E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1596A-F060-4D4C-A45F-B2978AC0A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9E9872-3E5D-4DCE-B4AA-4820105367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9DCDE-7D3C-424F-A58A-CF39EA1CB0F3}" type="datetimeFigureOut">
              <a:rPr lang="ru-RU" smtClean="0"/>
              <a:t>15.10.2025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18DDF8-A0E7-436B-93C3-DAA6F78BD0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55DA23-772A-45DF-82B8-3F0BE9F45C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CC25B-C46B-4A15-80F4-ECBE186269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955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880" r:id="rId12"/>
    <p:sldLayoutId id="214748388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33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88962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2" r:id="rId7"/>
    <p:sldLayoutId id="2147483684" r:id="rId8"/>
    <p:sldLayoutId id="2147483685" r:id="rId9"/>
    <p:sldLayoutId id="2147483687" r:id="rId10"/>
    <p:sldLayoutId id="2147483688" r:id="rId11"/>
    <p:sldLayoutId id="2147483689" r:id="rId12"/>
    <p:sldLayoutId id="2147483709" r:id="rId13"/>
  </p:sldLayoutIdLst>
  <mc:AlternateContent xmlns:mc="http://schemas.openxmlformats.org/markup-compatibility/2006" xmlns:p14="http://schemas.microsoft.com/office/powerpoint/2010/main">
    <mc:Choice Requires="p14">
      <p:transition spd="slow">
        <p:push dir="r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FCFF55B3-EBFC-EF8B-6C25-D10B4D9358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3051"/>
            <a:ext cx="10970684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Click to edit the title text format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61FE41D1-2A58-2386-969A-4000FC9B67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4434"/>
            <a:ext cx="10970684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44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Click to edit the outline text format</a:t>
            </a:r>
          </a:p>
          <a:p>
            <a:pPr lvl="1"/>
            <a:r>
              <a:rPr lang="en-GB" altLang="ru-RU"/>
              <a:t>Second Outline Level</a:t>
            </a:r>
          </a:p>
          <a:p>
            <a:pPr lvl="2"/>
            <a:r>
              <a:rPr lang="en-GB" altLang="ru-RU"/>
              <a:t>Third Outline Level</a:t>
            </a:r>
          </a:p>
          <a:p>
            <a:pPr lvl="3"/>
            <a:r>
              <a:rPr lang="en-GB" altLang="ru-RU"/>
              <a:t>Fourth Outline Level</a:t>
            </a:r>
          </a:p>
          <a:p>
            <a:pPr lvl="4"/>
            <a:r>
              <a:rPr lang="en-GB" altLang="ru-RU"/>
              <a:t>Fifth Outline Level</a:t>
            </a:r>
          </a:p>
          <a:p>
            <a:pPr lvl="4"/>
            <a:r>
              <a:rPr lang="en-GB" altLang="ru-RU"/>
              <a:t>Sixth Outline Level</a:t>
            </a:r>
          </a:p>
          <a:p>
            <a:pPr lvl="4"/>
            <a:r>
              <a:rPr lang="en-GB" altLang="ru-RU"/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1948551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</p:sldLayoutIdLst>
  <p:txStyles>
    <p:titleStyle>
      <a:lvl1pPr algn="ctr" defTabSz="607469" rtl="0" eaLnBrk="0" fontAlgn="base" hangingPunct="0">
        <a:lnSpc>
          <a:spcPct val="93000"/>
        </a:lnSpc>
        <a:spcBef>
          <a:spcPts val="17"/>
        </a:spcBef>
        <a:spcAft>
          <a:spcPts val="17"/>
        </a:spcAft>
        <a:buClr>
          <a:srgbClr val="000000"/>
        </a:buClr>
        <a:buSzPct val="100000"/>
        <a:buFont typeface="Times New Roman" panose="02020603050405020304" pitchFamily="18" charset="0"/>
        <a:defRPr sz="5867">
          <a:solidFill>
            <a:srgbClr val="000000"/>
          </a:solidFill>
          <a:latin typeface="+mj-lt"/>
          <a:ea typeface="+mj-ea"/>
          <a:cs typeface="+mj-cs"/>
        </a:defRPr>
      </a:lvl1pPr>
      <a:lvl2pPr algn="ctr" defTabSz="607469" rtl="0" eaLnBrk="0" fontAlgn="base" hangingPunct="0">
        <a:lnSpc>
          <a:spcPct val="93000"/>
        </a:lnSpc>
        <a:spcBef>
          <a:spcPts val="17"/>
        </a:spcBef>
        <a:spcAft>
          <a:spcPts val="17"/>
        </a:spcAft>
        <a:buClr>
          <a:srgbClr val="000000"/>
        </a:buClr>
        <a:buSzPct val="100000"/>
        <a:buFont typeface="Times New Roman" panose="02020603050405020304" pitchFamily="18" charset="0"/>
        <a:defRPr sz="5867">
          <a:solidFill>
            <a:srgbClr val="000000"/>
          </a:solidFill>
          <a:latin typeface="Arial" charset="0"/>
          <a:ea typeface="Source Han Sans CN" charset="0"/>
          <a:cs typeface="Source Han Sans CN" charset="0"/>
        </a:defRPr>
      </a:lvl2pPr>
      <a:lvl3pPr algn="ctr" defTabSz="607469" rtl="0" eaLnBrk="0" fontAlgn="base" hangingPunct="0">
        <a:lnSpc>
          <a:spcPct val="93000"/>
        </a:lnSpc>
        <a:spcBef>
          <a:spcPts val="17"/>
        </a:spcBef>
        <a:spcAft>
          <a:spcPts val="17"/>
        </a:spcAft>
        <a:buClr>
          <a:srgbClr val="000000"/>
        </a:buClr>
        <a:buSzPct val="100000"/>
        <a:buFont typeface="Times New Roman" panose="02020603050405020304" pitchFamily="18" charset="0"/>
        <a:defRPr sz="5867">
          <a:solidFill>
            <a:srgbClr val="000000"/>
          </a:solidFill>
          <a:latin typeface="Arial" charset="0"/>
          <a:ea typeface="Source Han Sans CN" charset="0"/>
          <a:cs typeface="Source Han Sans CN" charset="0"/>
        </a:defRPr>
      </a:lvl3pPr>
      <a:lvl4pPr algn="ctr" defTabSz="607469" rtl="0" eaLnBrk="0" fontAlgn="base" hangingPunct="0">
        <a:lnSpc>
          <a:spcPct val="93000"/>
        </a:lnSpc>
        <a:spcBef>
          <a:spcPts val="17"/>
        </a:spcBef>
        <a:spcAft>
          <a:spcPts val="17"/>
        </a:spcAft>
        <a:buClr>
          <a:srgbClr val="000000"/>
        </a:buClr>
        <a:buSzPct val="100000"/>
        <a:buFont typeface="Times New Roman" panose="02020603050405020304" pitchFamily="18" charset="0"/>
        <a:defRPr sz="5867">
          <a:solidFill>
            <a:srgbClr val="000000"/>
          </a:solidFill>
          <a:latin typeface="Arial" charset="0"/>
          <a:ea typeface="Source Han Sans CN" charset="0"/>
          <a:cs typeface="Source Han Sans CN" charset="0"/>
        </a:defRPr>
      </a:lvl4pPr>
      <a:lvl5pPr algn="ctr" defTabSz="607469" rtl="0" eaLnBrk="0" fontAlgn="base" hangingPunct="0">
        <a:lnSpc>
          <a:spcPct val="93000"/>
        </a:lnSpc>
        <a:spcBef>
          <a:spcPts val="17"/>
        </a:spcBef>
        <a:spcAft>
          <a:spcPts val="17"/>
        </a:spcAft>
        <a:buClr>
          <a:srgbClr val="000000"/>
        </a:buClr>
        <a:buSzPct val="100000"/>
        <a:buFont typeface="Times New Roman" panose="02020603050405020304" pitchFamily="18" charset="0"/>
        <a:defRPr sz="5867">
          <a:solidFill>
            <a:srgbClr val="000000"/>
          </a:solidFill>
          <a:latin typeface="Arial" charset="0"/>
          <a:ea typeface="Source Han Sans CN" charset="0"/>
          <a:cs typeface="Source Han Sans CN" charset="0"/>
        </a:defRPr>
      </a:lvl5pPr>
      <a:lvl6pPr marL="3352296" indent="-304752" algn="ctr" defTabSz="609507" rtl="0" fontAlgn="base" hangingPunct="0">
        <a:lnSpc>
          <a:spcPct val="93000"/>
        </a:lnSpc>
        <a:spcBef>
          <a:spcPts val="17"/>
        </a:spcBef>
        <a:spcAft>
          <a:spcPts val="17"/>
        </a:spcAft>
        <a:buClr>
          <a:srgbClr val="000000"/>
        </a:buClr>
        <a:buSzPct val="100000"/>
        <a:buFont typeface="Times New Roman" pitchFamily="16" charset="0"/>
        <a:defRPr sz="5867">
          <a:solidFill>
            <a:srgbClr val="000000"/>
          </a:solidFill>
          <a:latin typeface="Arial" charset="0"/>
          <a:ea typeface="Source Han Sans CN" charset="0"/>
          <a:cs typeface="Source Han Sans CN" charset="0"/>
        </a:defRPr>
      </a:lvl6pPr>
      <a:lvl7pPr marL="3961808" indent="-304752" algn="ctr" defTabSz="609507" rtl="0" fontAlgn="base" hangingPunct="0">
        <a:lnSpc>
          <a:spcPct val="93000"/>
        </a:lnSpc>
        <a:spcBef>
          <a:spcPts val="17"/>
        </a:spcBef>
        <a:spcAft>
          <a:spcPts val="17"/>
        </a:spcAft>
        <a:buClr>
          <a:srgbClr val="000000"/>
        </a:buClr>
        <a:buSzPct val="100000"/>
        <a:buFont typeface="Times New Roman" pitchFamily="16" charset="0"/>
        <a:defRPr sz="5867">
          <a:solidFill>
            <a:srgbClr val="000000"/>
          </a:solidFill>
          <a:latin typeface="Arial" charset="0"/>
          <a:ea typeface="Source Han Sans CN" charset="0"/>
          <a:cs typeface="Source Han Sans CN" charset="0"/>
        </a:defRPr>
      </a:lvl7pPr>
      <a:lvl8pPr marL="4571316" indent="-304752" algn="ctr" defTabSz="609507" rtl="0" fontAlgn="base" hangingPunct="0">
        <a:lnSpc>
          <a:spcPct val="93000"/>
        </a:lnSpc>
        <a:spcBef>
          <a:spcPts val="17"/>
        </a:spcBef>
        <a:spcAft>
          <a:spcPts val="17"/>
        </a:spcAft>
        <a:buClr>
          <a:srgbClr val="000000"/>
        </a:buClr>
        <a:buSzPct val="100000"/>
        <a:buFont typeface="Times New Roman" pitchFamily="16" charset="0"/>
        <a:defRPr sz="5867">
          <a:solidFill>
            <a:srgbClr val="000000"/>
          </a:solidFill>
          <a:latin typeface="Arial" charset="0"/>
          <a:ea typeface="Source Han Sans CN" charset="0"/>
          <a:cs typeface="Source Han Sans CN" charset="0"/>
        </a:defRPr>
      </a:lvl8pPr>
      <a:lvl9pPr marL="5180824" indent="-304752" algn="ctr" defTabSz="609507" rtl="0" fontAlgn="base" hangingPunct="0">
        <a:lnSpc>
          <a:spcPct val="93000"/>
        </a:lnSpc>
        <a:spcBef>
          <a:spcPts val="17"/>
        </a:spcBef>
        <a:spcAft>
          <a:spcPts val="17"/>
        </a:spcAft>
        <a:buClr>
          <a:srgbClr val="000000"/>
        </a:buClr>
        <a:buSzPct val="100000"/>
        <a:buFont typeface="Times New Roman" pitchFamily="16" charset="0"/>
        <a:defRPr sz="5867">
          <a:solidFill>
            <a:srgbClr val="000000"/>
          </a:solidFill>
          <a:latin typeface="Arial" charset="0"/>
          <a:ea typeface="Source Han Sans CN" charset="0"/>
          <a:cs typeface="Source Han Sans CN" charset="0"/>
        </a:defRPr>
      </a:lvl9pPr>
    </p:titleStyle>
    <p:bodyStyle>
      <a:lvl1pPr marL="455073" indent="-455073" algn="l" defTabSz="607469" rtl="0" eaLnBrk="0" fontAlgn="base" hangingPunct="0">
        <a:lnSpc>
          <a:spcPct val="93000"/>
        </a:lnSpc>
        <a:spcBef>
          <a:spcPts val="1900"/>
        </a:spcBef>
        <a:spcAft>
          <a:spcPts val="17"/>
        </a:spcAft>
        <a:buClr>
          <a:srgbClr val="000000"/>
        </a:buClr>
        <a:buSzPct val="100000"/>
        <a:buFont typeface="Times New Roman" panose="02020603050405020304" pitchFamily="18" charset="0"/>
        <a:defRPr sz="4267">
          <a:solidFill>
            <a:srgbClr val="000000"/>
          </a:solidFill>
          <a:latin typeface="+mn-lt"/>
          <a:ea typeface="+mn-ea"/>
          <a:cs typeface="+mn-cs"/>
        </a:defRPr>
      </a:lvl1pPr>
      <a:lvl2pPr marL="988459" indent="-378875" algn="l" defTabSz="607469" rtl="0" eaLnBrk="0" fontAlgn="base" hangingPunct="0">
        <a:lnSpc>
          <a:spcPct val="93000"/>
        </a:lnSpc>
        <a:spcBef>
          <a:spcPts val="1517"/>
        </a:spcBef>
        <a:spcAft>
          <a:spcPts val="17"/>
        </a:spcAft>
        <a:buClr>
          <a:srgbClr val="000000"/>
        </a:buClr>
        <a:buSzPct val="100000"/>
        <a:buFont typeface="Times New Roman" panose="02020603050405020304" pitchFamily="18" charset="0"/>
        <a:defRPr sz="3733">
          <a:solidFill>
            <a:srgbClr val="000000"/>
          </a:solidFill>
          <a:latin typeface="+mn-lt"/>
          <a:ea typeface="+mn-ea"/>
          <a:cs typeface="+mn-cs"/>
        </a:defRPr>
      </a:lvl2pPr>
      <a:lvl3pPr marL="1521846" indent="-302676" algn="l" defTabSz="607469" rtl="0" eaLnBrk="0" fontAlgn="base" hangingPunct="0">
        <a:lnSpc>
          <a:spcPct val="93000"/>
        </a:lnSpc>
        <a:spcBef>
          <a:spcPts val="1151"/>
        </a:spcBef>
        <a:spcAft>
          <a:spcPts val="17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3pPr>
      <a:lvl4pPr marL="2131431" indent="-302676" algn="l" defTabSz="607469" rtl="0" eaLnBrk="0" fontAlgn="base" hangingPunct="0">
        <a:lnSpc>
          <a:spcPct val="93000"/>
        </a:lnSpc>
        <a:spcBef>
          <a:spcPts val="767"/>
        </a:spcBef>
        <a:spcAft>
          <a:spcPts val="17"/>
        </a:spcAft>
        <a:buClr>
          <a:srgbClr val="000000"/>
        </a:buClr>
        <a:buSzPct val="100000"/>
        <a:buFont typeface="Times New Roman" panose="02020603050405020304" pitchFamily="18" charset="0"/>
        <a:defRPr sz="2667">
          <a:solidFill>
            <a:srgbClr val="000000"/>
          </a:solidFill>
          <a:latin typeface="+mn-lt"/>
          <a:ea typeface="+mn-ea"/>
          <a:cs typeface="+mn-cs"/>
        </a:defRPr>
      </a:lvl4pPr>
      <a:lvl5pPr marL="2741015" indent="-302676" algn="l" defTabSz="607469" rtl="0" eaLnBrk="0" fontAlgn="base" hangingPunct="0">
        <a:lnSpc>
          <a:spcPct val="93000"/>
        </a:lnSpc>
        <a:spcBef>
          <a:spcPts val="384"/>
        </a:spcBef>
        <a:spcAft>
          <a:spcPts val="17"/>
        </a:spcAft>
        <a:buClr>
          <a:srgbClr val="000000"/>
        </a:buClr>
        <a:buSzPct val="100000"/>
        <a:buFont typeface="Times New Roman" panose="02020603050405020304" pitchFamily="18" charset="0"/>
        <a:defRPr sz="2667">
          <a:solidFill>
            <a:srgbClr val="000000"/>
          </a:solidFill>
          <a:latin typeface="+mn-lt"/>
          <a:ea typeface="+mn-ea"/>
          <a:cs typeface="+mn-cs"/>
        </a:defRPr>
      </a:lvl5pPr>
      <a:lvl6pPr marL="3352296" indent="-304752" algn="l" defTabSz="609507" rtl="0" fontAlgn="base" hangingPunct="0">
        <a:lnSpc>
          <a:spcPct val="93000"/>
        </a:lnSpc>
        <a:spcBef>
          <a:spcPts val="384"/>
        </a:spcBef>
        <a:spcAft>
          <a:spcPts val="17"/>
        </a:spcAft>
        <a:buClr>
          <a:srgbClr val="000000"/>
        </a:buClr>
        <a:buSzPct val="100000"/>
        <a:buFont typeface="Times New Roman" pitchFamily="16" charset="0"/>
        <a:defRPr sz="2667">
          <a:solidFill>
            <a:srgbClr val="000000"/>
          </a:solidFill>
          <a:latin typeface="+mn-lt"/>
          <a:ea typeface="+mn-ea"/>
          <a:cs typeface="+mn-cs"/>
        </a:defRPr>
      </a:lvl6pPr>
      <a:lvl7pPr marL="3961808" indent="-304752" algn="l" defTabSz="609507" rtl="0" fontAlgn="base" hangingPunct="0">
        <a:lnSpc>
          <a:spcPct val="93000"/>
        </a:lnSpc>
        <a:spcBef>
          <a:spcPts val="384"/>
        </a:spcBef>
        <a:spcAft>
          <a:spcPts val="17"/>
        </a:spcAft>
        <a:buClr>
          <a:srgbClr val="000000"/>
        </a:buClr>
        <a:buSzPct val="100000"/>
        <a:buFont typeface="Times New Roman" pitchFamily="16" charset="0"/>
        <a:defRPr sz="2667">
          <a:solidFill>
            <a:srgbClr val="000000"/>
          </a:solidFill>
          <a:latin typeface="+mn-lt"/>
          <a:ea typeface="+mn-ea"/>
          <a:cs typeface="+mn-cs"/>
        </a:defRPr>
      </a:lvl7pPr>
      <a:lvl8pPr marL="4571316" indent="-304752" algn="l" defTabSz="609507" rtl="0" fontAlgn="base" hangingPunct="0">
        <a:lnSpc>
          <a:spcPct val="93000"/>
        </a:lnSpc>
        <a:spcBef>
          <a:spcPts val="384"/>
        </a:spcBef>
        <a:spcAft>
          <a:spcPts val="17"/>
        </a:spcAft>
        <a:buClr>
          <a:srgbClr val="000000"/>
        </a:buClr>
        <a:buSzPct val="100000"/>
        <a:buFont typeface="Times New Roman" pitchFamily="16" charset="0"/>
        <a:defRPr sz="2667">
          <a:solidFill>
            <a:srgbClr val="000000"/>
          </a:solidFill>
          <a:latin typeface="+mn-lt"/>
          <a:ea typeface="+mn-ea"/>
          <a:cs typeface="+mn-cs"/>
        </a:defRPr>
      </a:lvl8pPr>
      <a:lvl9pPr marL="5180824" indent="-304752" algn="l" defTabSz="609507" rtl="0" fontAlgn="base" hangingPunct="0">
        <a:lnSpc>
          <a:spcPct val="93000"/>
        </a:lnSpc>
        <a:spcBef>
          <a:spcPts val="384"/>
        </a:spcBef>
        <a:spcAft>
          <a:spcPts val="17"/>
        </a:spcAft>
        <a:buClr>
          <a:srgbClr val="000000"/>
        </a:buClr>
        <a:buSzPct val="100000"/>
        <a:buFont typeface="Times New Roman" pitchFamily="16" charset="0"/>
        <a:defRPr sz="2667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07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20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28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38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44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51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0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069" algn="l" defTabSz="121902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15599" y="593368"/>
            <a:ext cx="11360803" cy="7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15599" y="1536633"/>
            <a:ext cx="11360803" cy="4555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24" tIns="91424" rIns="91424" bIns="91424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633583" y="6285146"/>
            <a:ext cx="394628" cy="389754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333" b="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06148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  <p:sldLayoutId id="2147483873" r:id="rId13"/>
    <p:sldLayoutId id="2147483874" r:id="rId14"/>
    <p:sldLayoutId id="2147483875" r:id="rId15"/>
    <p:sldLayoutId id="2147483876" r:id="rId16"/>
    <p:sldLayoutId id="2147483877" r:id="rId17"/>
    <p:sldLayoutId id="2147483878" r:id="rId18"/>
    <p:sldLayoutId id="2147483879" r:id="rId19"/>
  </p:sldLayoutIdLst>
  <p:transition spd="med"/>
  <p:txStyles>
    <p:titleStyle>
      <a:lvl1pPr marL="0" marR="0" indent="0" algn="l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33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33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33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33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33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33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33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33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33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609585" marR="0" indent="-457189" algn="l" defTabSz="121917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24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1pPr>
      <a:lvl2pPr marL="1340118" marR="0" indent="-544272" algn="l" defTabSz="121917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24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2pPr>
      <a:lvl3pPr marL="1949703" marR="0" indent="-544272" algn="l" defTabSz="121917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24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3pPr>
      <a:lvl4pPr marL="2559288" marR="0" indent="-544272" algn="l" defTabSz="121917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24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4pPr>
      <a:lvl5pPr marL="3168873" marR="0" indent="-544272" algn="l" defTabSz="121917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24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5pPr>
      <a:lvl6pPr marL="3778458" marR="0" indent="-544272" algn="l" defTabSz="121917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24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6pPr>
      <a:lvl7pPr marL="4388042" marR="0" indent="-544272" algn="l" defTabSz="121917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24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7pPr>
      <a:lvl8pPr marL="4997627" marR="0" indent="-544272" algn="l" defTabSz="121917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24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8pPr>
      <a:lvl9pPr marL="5607212" marR="0" indent="-544272" algn="l" defTabSz="121917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24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121917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3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kniga.ru/biblioteki/fonds/13736-elektronnye-resursy-dlya-podderzhki-nauki-i-obrazovaniya.html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www.unkniga.ru/biblioteki/fonds/13736-elektronnye-resursy-dlya-podderzhki-nauki-i-obrazovaniya.html" TargetMode="Externa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sokolov@neopoisk.ru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ifap.ru/library/book483.pdf" TargetMode="External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7EEAB64-62A6-4123-BE17-DBF34B3D70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8867" y="4898776"/>
            <a:ext cx="5200650" cy="1139673"/>
          </a:xfrm>
        </p:spPr>
        <p:txBody>
          <a:bodyPr>
            <a:normAutofit/>
          </a:bodyPr>
          <a:lstStyle/>
          <a:p>
            <a:pPr algn="l">
              <a:spcBef>
                <a:spcPts val="0"/>
              </a:spcBef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Соколов Андрей Владимирович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Bef>
                <a:spcPts val="0"/>
              </a:spcBef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по развитию</a:t>
            </a:r>
          </a:p>
          <a:p>
            <a:pPr algn="l">
              <a:spcBef>
                <a:spcPts val="0"/>
              </a:spcBef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Айбукс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20B39032-C207-C8A5-6DB5-85D7104C8184}"/>
              </a:ext>
            </a:extLst>
          </p:cNvPr>
          <p:cNvSpPr txBox="1">
            <a:spLocks/>
          </p:cNvSpPr>
          <p:nvPr/>
        </p:nvSpPr>
        <p:spPr>
          <a:xfrm>
            <a:off x="137278" y="1959224"/>
            <a:ext cx="10465464" cy="14484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007885"/>
                </a:solidFill>
                <a:latin typeface="Open Sans" panose="020B0606030504020204" pitchFamily="34" charset="0"/>
              </a:rPr>
              <a:t>«Покупка и/или Подписка: особенности комплектования фондов электронными информационными ресурсами»</a:t>
            </a:r>
            <a:endParaRPr lang="ru-RU" sz="2000" b="1" dirty="0">
              <a:solidFill>
                <a:srgbClr val="007885"/>
              </a:solidFill>
              <a:latin typeface="Open Sans" panose="020B0606030504020204" pitchFamily="34" charset="0"/>
            </a:endParaRPr>
          </a:p>
        </p:txBody>
      </p:sp>
      <p:pic>
        <p:nvPicPr>
          <p:cNvPr id="1026" name="Picture 2" descr="MyLoft">
            <a:extLst>
              <a:ext uri="{FF2B5EF4-FFF2-40B4-BE49-F238E27FC236}">
                <a16:creationId xmlns:a16="http://schemas.microsoft.com/office/drawing/2014/main" id="{6298C193-770D-96C0-E9C8-09DAF8BA8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61" y="384008"/>
            <a:ext cx="1789853" cy="63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ЭБС &quot;Айбукс&quot;">
            <a:extLst>
              <a:ext uri="{FF2B5EF4-FFF2-40B4-BE49-F238E27FC236}">
                <a16:creationId xmlns:a16="http://schemas.microsoft.com/office/drawing/2014/main" id="{5E345AC4-2CFA-ABE7-0704-A3BBC1CB7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654" y="0"/>
            <a:ext cx="1564454" cy="156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Назад в будущее фильм, 1985, дата выхода трейлеры актеры отзывы описание на  Кинопоиске">
            <a:extLst>
              <a:ext uri="{FF2B5EF4-FFF2-40B4-BE49-F238E27FC236}">
                <a16:creationId xmlns:a16="http://schemas.microsoft.com/office/drawing/2014/main" id="{30377863-F107-9082-226E-90C3D0B01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904" y="2850986"/>
            <a:ext cx="2730386" cy="40955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700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F874FB-0E54-6A89-0ED7-4CBA3204C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7147" y="233433"/>
            <a:ext cx="10972800" cy="979488"/>
          </a:xfrm>
        </p:spPr>
        <p:txBody>
          <a:bodyPr>
            <a:normAutofit/>
          </a:bodyPr>
          <a:lstStyle/>
          <a:p>
            <a:r>
              <a:rPr lang="ru-RU" sz="3067" b="1" dirty="0">
                <a:solidFill>
                  <a:srgbClr val="1A3F48"/>
                </a:solidFill>
                <a:latin typeface="Open Sans"/>
                <a:ea typeface="Open Sans"/>
                <a:cs typeface="Open Sans"/>
                <a:sym typeface="Arial"/>
              </a:rPr>
              <a:t>О чём говорят исследования?*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B28DFA-6267-3934-04B3-C8A02A1332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12921"/>
            <a:ext cx="10972800" cy="5280346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Результаты многочисленных исследований свидетельствуют об изменении работы с информацией ученых и студентов. Есть основания полагать, что ЭР улучшают качество исследований и образования студентов благодаря быстрому получению высококачественных материалов.</a:t>
            </a:r>
          </a:p>
          <a:p>
            <a:r>
              <a:rPr lang="ru-RU" dirty="0"/>
              <a:t>Академические достижения коррелируют с используемостью электронных  ресурсов.</a:t>
            </a:r>
          </a:p>
          <a:p>
            <a:pPr algn="l"/>
            <a:endParaRPr lang="ru-RU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dirty="0"/>
              <a:t>Благодаря активным маркетинговым стратегиям, тренингам и знаниям особенностей поиска в информационных системах  </a:t>
            </a:r>
            <a:r>
              <a:rPr lang="ru-RU" dirty="0">
                <a:solidFill>
                  <a:srgbClr val="FF0000"/>
                </a:solidFill>
              </a:rPr>
              <a:t>библиотекари играют важную роль в повышении уровня осведомленности и использования электронных ресурсов читателями</a:t>
            </a:r>
            <a:r>
              <a:rPr lang="en-US" dirty="0">
                <a:solidFill>
                  <a:srgbClr val="FF0000"/>
                </a:solidFill>
              </a:rPr>
              <a:t>. </a:t>
            </a:r>
            <a:r>
              <a:rPr lang="ru-RU" dirty="0"/>
              <a:t>Поэтому, библиотечный персонал должен повышать свой уровень компетентности в сфере использования электронных ресурсов</a:t>
            </a:r>
            <a:r>
              <a:rPr lang="en-US" dirty="0"/>
              <a:t>. </a:t>
            </a:r>
            <a:endParaRPr lang="ru-RU" dirty="0"/>
          </a:p>
          <a:p>
            <a:endParaRPr lang="ru-RU" sz="18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*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Francis,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Femy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Usage of E-Resources in Academic Libraries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/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Femy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Francis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/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/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Journal of Online Engineering Education.</a:t>
            </a:r>
            <a:r>
              <a:rPr lang="ru-R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– 2024. –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Vol.14. – C.13-26.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5734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5B7D67-BA1E-5716-8BF7-1A572474C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11A51A-5158-237B-AE4C-D87FB8EFA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60" y="910949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dirty="0">
                <a:solidFill>
                  <a:schemeClr val="accent1">
                    <a:lumMod val="75000"/>
                  </a:schemeClr>
                </a:solidFill>
              </a:rPr>
              <a:t>Вы довольны статистикой использования 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[</a:t>
            </a:r>
            <a:r>
              <a:rPr lang="ru-RU" sz="4800" dirty="0">
                <a:solidFill>
                  <a:schemeClr val="accent1">
                    <a:lumMod val="75000"/>
                  </a:schemeClr>
                </a:solidFill>
              </a:rPr>
              <a:t>электронных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]</a:t>
            </a:r>
            <a:r>
              <a:rPr lang="ru-RU" sz="4800" dirty="0">
                <a:solidFill>
                  <a:schemeClr val="accent1">
                    <a:lumMod val="75000"/>
                  </a:schemeClr>
                </a:solidFill>
              </a:rPr>
              <a:t> информационных ресурсов вашей библиотеки?</a:t>
            </a:r>
            <a:endParaRPr lang="en-US" sz="48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ru-RU" sz="48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ru-RU" sz="4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 descr="Interior Design Furniture Table Icon Vector: стоковая векторная графика  (без лицензионных платежей), 1504644497 | Shutterstock">
            <a:extLst>
              <a:ext uri="{FF2B5EF4-FFF2-40B4-BE49-F238E27FC236}">
                <a16:creationId xmlns:a16="http://schemas.microsoft.com/office/drawing/2014/main" id="{FB661E50-8877-D15D-9305-B432A0A0A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468349"/>
            <a:ext cx="2057400" cy="22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расивые деревянные стулья Силуэт вектор Стул силуэт вектор | Премиум вектор">
            <a:extLst>
              <a:ext uri="{FF2B5EF4-FFF2-40B4-BE49-F238E27FC236}">
                <a16:creationId xmlns:a16="http://schemas.microsoft.com/office/drawing/2014/main" id="{A8078025-D7D4-F1BA-ED1B-538DD9677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5353" y="4333412"/>
            <a:ext cx="2057399" cy="205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Настольная лампа graphics.ai Royalty-free Stock Vector Images">
            <a:extLst>
              <a:ext uri="{FF2B5EF4-FFF2-40B4-BE49-F238E27FC236}">
                <a16:creationId xmlns:a16="http://schemas.microsoft.com/office/drawing/2014/main" id="{67405790-390A-5764-4E9E-85505DEF7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17" y="3565132"/>
            <a:ext cx="1319087" cy="131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14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3" name="Google Shape;383;p45"/>
          <p:cNvGrpSpPr/>
          <p:nvPr/>
        </p:nvGrpSpPr>
        <p:grpSpPr>
          <a:xfrm>
            <a:off x="1038063" y="195209"/>
            <a:ext cx="3438525" cy="6662791"/>
            <a:chOff x="1038063" y="195209"/>
            <a:chExt cx="3438525" cy="6662791"/>
          </a:xfrm>
        </p:grpSpPr>
        <p:pic>
          <p:nvPicPr>
            <p:cNvPr id="384" name="Google Shape;384;p45" descr="A screenshot of a cell phone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 b="2276"/>
            <a:stretch/>
          </p:blipFill>
          <p:spPr>
            <a:xfrm>
              <a:off x="1208367" y="360600"/>
              <a:ext cx="3014313" cy="60607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5" name="Google Shape;385;p45"/>
            <p:cNvPicPr preferRelativeResize="0"/>
            <p:nvPr/>
          </p:nvPicPr>
          <p:blipFill rotWithShape="1">
            <a:blip r:embed="rId4">
              <a:alphaModFix/>
            </a:blip>
            <a:srcRect l="12732" r="11704"/>
            <a:stretch/>
          </p:blipFill>
          <p:spPr>
            <a:xfrm>
              <a:off x="1038063" y="195209"/>
              <a:ext cx="3438525" cy="666279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BD5B5215-CFB3-310D-0973-A6DBA7882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F3DCE24-A9ED-92DC-257F-EB8281E40E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86" name="Google Shape;386;p4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tabLst/>
              <a:defRPr/>
            </a:pPr>
            <a:fld id="{00000000-1234-1234-1234-123412341234}" type="slidenum"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333"/>
                <a:buFont typeface="Arial"/>
                <a:buNone/>
                <a:tabLst/>
                <a:defRPr/>
              </a:pPr>
              <a:t>12</a:t>
            </a:fld>
            <a:endParaRPr kumimoji="0" sz="13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Google Shape;382;p45" descr="A screenshot of a cell phone&#10;&#10;Description automatically generated">
            <a:extLst>
              <a:ext uri="{FF2B5EF4-FFF2-40B4-BE49-F238E27FC236}">
                <a16:creationId xmlns:a16="http://schemas.microsoft.com/office/drawing/2014/main" id="{E83661F9-10BC-6D88-C44F-24C390D6B7C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r="7106"/>
          <a:stretch/>
        </p:blipFill>
        <p:spPr>
          <a:xfrm>
            <a:off x="4885899" y="996287"/>
            <a:ext cx="5677468" cy="51806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379;p45">
            <a:extLst>
              <a:ext uri="{FF2B5EF4-FFF2-40B4-BE49-F238E27FC236}">
                <a16:creationId xmlns:a16="http://schemas.microsoft.com/office/drawing/2014/main" id="{C3B4120B-10BC-CC3B-E52E-BADC1D0D0A15}"/>
              </a:ext>
            </a:extLst>
          </p:cNvPr>
          <p:cNvSpPr txBox="1"/>
          <p:nvPr/>
        </p:nvSpPr>
        <p:spPr>
          <a:xfrm>
            <a:off x="4676451" y="6487221"/>
            <a:ext cx="55146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https://www.ohiolink.edu/files/press/releases/2020/docs/OhioLINK_UserFuture_whitepaper.pdf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381;p45">
            <a:extLst>
              <a:ext uri="{FF2B5EF4-FFF2-40B4-BE49-F238E27FC236}">
                <a16:creationId xmlns:a16="http://schemas.microsoft.com/office/drawing/2014/main" id="{1B151FAA-774E-C183-6924-F2E0A680C4AA}"/>
              </a:ext>
            </a:extLst>
          </p:cNvPr>
          <p:cNvSpPr txBox="1"/>
          <p:nvPr/>
        </p:nvSpPr>
        <p:spPr>
          <a:xfrm>
            <a:off x="4388176" y="348461"/>
            <a:ext cx="77070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ru-RU" sz="31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Путь пользователя</a:t>
            </a:r>
            <a:endParaRPr kumimoji="0" sz="3100" b="1" i="0" u="none" strike="noStrike" kern="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393401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lektr-resursy-1">
            <a:extLst>
              <a:ext uri="{FF2B5EF4-FFF2-40B4-BE49-F238E27FC236}">
                <a16:creationId xmlns:a16="http://schemas.microsoft.com/office/drawing/2014/main" id="{2FC134D8-B171-34F7-F152-BCC4E4052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79" y="2276872"/>
            <a:ext cx="6813141" cy="336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885985-4E73-7460-B00A-3160B2BCD712}"/>
              </a:ext>
            </a:extLst>
          </p:cNvPr>
          <p:cNvSpPr txBox="1"/>
          <p:nvPr/>
        </p:nvSpPr>
        <p:spPr>
          <a:xfrm>
            <a:off x="1247462" y="6213309"/>
            <a:ext cx="9697077" cy="42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 hangingPunct="0">
              <a:spcBef>
                <a:spcPts val="1000"/>
              </a:spcBef>
              <a:defRPr/>
            </a:pPr>
            <a:r>
              <a:rPr lang="ru-RU" sz="1067" kern="0" dirty="0">
                <a:solidFill>
                  <a:srgbClr val="00008F"/>
                </a:solidFill>
                <a:latin typeface="Tahoma" panose="020B0604030504040204" pitchFamily="34" charset="0"/>
                <a:sym typeface="Arial"/>
              </a:rPr>
              <a:t>*</a:t>
            </a:r>
            <a:r>
              <a:rPr lang="en-US" sz="1067" kern="0" dirty="0">
                <a:solidFill>
                  <a:srgbClr val="00008F"/>
                </a:solidFill>
                <a:latin typeface="Tahoma" panose="020B0604030504040204" pitchFamily="34" charset="0"/>
                <a:sym typeface="Arial"/>
              </a:rPr>
              <a:t> </a:t>
            </a:r>
            <a:r>
              <a:rPr lang="ru-RU" sz="1067" kern="0" dirty="0">
                <a:solidFill>
                  <a:srgbClr val="000000"/>
                </a:solidFill>
                <a:latin typeface="Verdana" panose="020B0604030504040204" pitchFamily="34" charset="0"/>
                <a:sym typeface="Arial"/>
                <a:hlinkClick r:id="rId3"/>
              </a:rPr>
              <a:t>Электронные ресурсы для поддержки науки и образования</a:t>
            </a:r>
            <a:r>
              <a:rPr lang="en-US" sz="1067" kern="0" dirty="0">
                <a:solidFill>
                  <a:srgbClr val="000000"/>
                </a:solidFill>
                <a:latin typeface="Verdana" panose="020B0604030504040204" pitchFamily="34" charset="0"/>
                <a:sym typeface="Arial"/>
              </a:rPr>
              <a:t> // </a:t>
            </a:r>
            <a:r>
              <a:rPr lang="ru-RU" sz="1067" kern="0" dirty="0">
                <a:solidFill>
                  <a:srgbClr val="000000"/>
                </a:solidFill>
                <a:latin typeface="Verdana" panose="020B0604030504040204" pitchFamily="34" charset="0"/>
                <a:sym typeface="Arial"/>
              </a:rPr>
              <a:t>Университетская книга. - 2022. -</a:t>
            </a:r>
            <a:r>
              <a:rPr lang="ru-RU" sz="1067" b="1" kern="0" dirty="0">
                <a:solidFill>
                  <a:srgbClr val="000000"/>
                </a:solidFill>
                <a:latin typeface="Verdana" panose="020B0604030504040204" pitchFamily="34" charset="0"/>
                <a:sym typeface="Arial"/>
              </a:rPr>
              <a:t> </a:t>
            </a:r>
            <a:r>
              <a:rPr lang="en-US" sz="1067" b="1" kern="0" dirty="0">
                <a:solidFill>
                  <a:srgbClr val="000000"/>
                </a:solidFill>
                <a:latin typeface="Verdana" panose="020B0604030504040204" pitchFamily="34" charset="0"/>
                <a:sym typeface="Arial"/>
              </a:rPr>
              <a:t> </a:t>
            </a:r>
            <a:r>
              <a:rPr lang="en-US" sz="1067" kern="0" dirty="0">
                <a:solidFill>
                  <a:srgbClr val="00008F"/>
                </a:solidFill>
                <a:latin typeface="Tahoma" panose="020B0604030504040204" pitchFamily="34" charset="0"/>
                <a:sym typeface="Arial"/>
              </a:rPr>
              <a:t>http://www.unkniga.ru/biblioteki/fonds/13736-elektronnye-resursy-dlya-podderzhki-nauki-i-obrazovaniya.html</a:t>
            </a:r>
            <a:endParaRPr lang="ru-RU" sz="1067" kern="0" dirty="0">
              <a:solidFill>
                <a:prstClr val="black"/>
              </a:solidFill>
              <a:latin typeface="Rubik"/>
              <a:sym typeface="Arial"/>
            </a:endParaRP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96A79FD0-04D6-DCF2-BD75-474A660CF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6712"/>
            <a:ext cx="10515600" cy="853976"/>
          </a:xfrm>
        </p:spPr>
        <p:txBody>
          <a:bodyPr>
            <a:normAutofit fontScale="90000"/>
          </a:bodyPr>
          <a:lstStyle/>
          <a:p>
            <a:r>
              <a:rPr lang="ru-RU" sz="3067" b="1" dirty="0">
                <a:solidFill>
                  <a:srgbClr val="1A3F48"/>
                </a:solidFill>
                <a:latin typeface="Open Sans"/>
                <a:ea typeface="Open Sans"/>
                <a:cs typeface="Open Sans"/>
                <a:sym typeface="Arial"/>
              </a:rPr>
              <a:t>Круглый стол «Основные тренды развития электронных ресурсов для поддержки науки и образования».</a:t>
            </a:r>
          </a:p>
        </p:txBody>
      </p:sp>
      <p:pic>
        <p:nvPicPr>
          <p:cNvPr id="1028" name="Picture 4" descr="elektr-resursy-1-1">
            <a:extLst>
              <a:ext uri="{FF2B5EF4-FFF2-40B4-BE49-F238E27FC236}">
                <a16:creationId xmlns:a16="http://schemas.microsoft.com/office/drawing/2014/main" id="{6A3D587E-16E9-AD26-49AF-432C8B8A9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876" y="2521102"/>
            <a:ext cx="4120124" cy="255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7451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5811" y="482357"/>
            <a:ext cx="11047412" cy="1014608"/>
          </a:xfrm>
        </p:spPr>
        <p:txBody>
          <a:bodyPr/>
          <a:lstStyle/>
          <a:p>
            <a:r>
              <a:rPr lang="ru-RU" sz="1800" b="1" dirty="0">
                <a:solidFill>
                  <a:srgbClr val="000000"/>
                </a:solidFill>
                <a:latin typeface="Verdana" panose="020B0604030504040204" pitchFamily="34" charset="0"/>
              </a:rPr>
              <a:t>ЦЕНТРАЛИЗОВАННАЯ ПОДПИСКА: ИТОГИ И УРОКИ</a:t>
            </a:r>
            <a:r>
              <a:rPr lang="ru-RU" dirty="0"/>
              <a:t>*</a:t>
            </a:r>
            <a:r>
              <a:rPr lang="en-US" dirty="0"/>
              <a:t>  2022 </a:t>
            </a:r>
            <a:r>
              <a:rPr lang="ru-RU" dirty="0"/>
              <a:t>год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F02592-11AD-7FC9-40C2-80D15048D57E}"/>
              </a:ext>
            </a:extLst>
          </p:cNvPr>
          <p:cNvSpPr txBox="1">
            <a:spLocks/>
          </p:cNvSpPr>
          <p:nvPr/>
        </p:nvSpPr>
        <p:spPr>
          <a:xfrm>
            <a:off x="3215811" y="2157151"/>
            <a:ext cx="8671389" cy="164265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7">
              <a:buNone/>
              <a:defRPr/>
            </a:pPr>
            <a:r>
              <a:rPr lang="ru-RU" sz="18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«</a:t>
            </a:r>
            <a:r>
              <a:rPr lang="ru-RU" sz="1800" b="1" dirty="0">
                <a:solidFill>
                  <a:prstClr val="black"/>
                </a:solidFill>
                <a:latin typeface="Verdana" panose="020B0604030504040204" pitchFamily="34" charset="0"/>
                <a:sym typeface="Arial"/>
              </a:rPr>
              <a:t>По опросу РФФИ, примерно 30% кандидатов, докторов наук и аспирантов согласились с утверждением, что у них был доступ к ресурсам, но им не удалось воспользоваться из-за нехватки времени. </a:t>
            </a:r>
            <a:r>
              <a:rPr lang="ru-RU" sz="1800" b="1" dirty="0">
                <a:solidFill>
                  <a:srgbClr val="FF0000"/>
                </a:solidFill>
                <a:latin typeface="Verdana" panose="020B0604030504040204" pitchFamily="34" charset="0"/>
                <a:sym typeface="Arial"/>
              </a:rPr>
              <a:t>Что касается обеспеченности удалённым доступом, то за два года пандемии она существенным образом не улучшилась: примерно 25% респондентов отметили, что не знают о такой возможности. </a:t>
            </a:r>
            <a:endParaRPr lang="en-US" sz="1800" b="1" dirty="0">
              <a:solidFill>
                <a:srgbClr val="FF0000"/>
              </a:solidFill>
              <a:latin typeface="Verdana" panose="020B0604030504040204" pitchFamily="34" charset="0"/>
              <a:sym typeface="Arial"/>
            </a:endParaRPr>
          </a:p>
          <a:p>
            <a:pPr marL="0" indent="0" defTabSz="914377">
              <a:buNone/>
              <a:defRPr/>
            </a:pPr>
            <a:r>
              <a:rPr lang="ru-RU" sz="1800" b="1" u="sng" dirty="0">
                <a:solidFill>
                  <a:srgbClr val="FF0000"/>
                </a:solidFill>
                <a:latin typeface="Verdana" panose="020B0604030504040204" pitchFamily="34" charset="0"/>
                <a:sym typeface="Arial"/>
              </a:rPr>
              <a:t>Более 75% опрошенных в качестве онлайн-инструмента для поиска открытых источников используют Google </a:t>
            </a:r>
            <a:r>
              <a:rPr lang="ru-RU" sz="1800" b="1" u="sng" dirty="0" err="1">
                <a:solidFill>
                  <a:srgbClr val="FF0000"/>
                </a:solidFill>
                <a:latin typeface="Verdana" panose="020B0604030504040204" pitchFamily="34" charset="0"/>
                <a:sym typeface="Arial"/>
              </a:rPr>
              <a:t>Scholar</a:t>
            </a:r>
            <a:r>
              <a:rPr lang="ru-RU" sz="1800" b="1" u="sng" dirty="0">
                <a:solidFill>
                  <a:srgbClr val="FF0000"/>
                </a:solidFill>
                <a:latin typeface="Verdana" panose="020B0604030504040204" pitchFamily="34" charset="0"/>
                <a:sym typeface="Arial"/>
              </a:rPr>
              <a:t>.</a:t>
            </a:r>
            <a:r>
              <a:rPr lang="ru-RU" sz="18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»</a:t>
            </a:r>
            <a:endParaRPr lang="ru-RU" sz="1800" b="1" u="sng" dirty="0">
              <a:solidFill>
                <a:srgbClr val="FF0000"/>
              </a:solidFill>
              <a:latin typeface="Rubik"/>
              <a:sym typeface="Arial"/>
            </a:endParaRP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CD3D3C5D-2C2F-C796-23EC-46A47F466FFC}"/>
              </a:ext>
            </a:extLst>
          </p:cNvPr>
          <p:cNvSpPr txBox="1">
            <a:spLocks/>
          </p:cNvSpPr>
          <p:nvPr/>
        </p:nvSpPr>
        <p:spPr>
          <a:xfrm>
            <a:off x="652409" y="6134785"/>
            <a:ext cx="10515600" cy="4649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7">
              <a:buNone/>
              <a:defRPr/>
            </a:pPr>
            <a:r>
              <a:rPr lang="ru-RU" sz="1200" dirty="0">
                <a:solidFill>
                  <a:srgbClr val="00008F"/>
                </a:solidFill>
                <a:latin typeface="Tahoma" panose="020B0604030504040204" pitchFamily="34" charset="0"/>
                <a:sym typeface="Arial"/>
              </a:rPr>
              <a:t>*</a:t>
            </a:r>
            <a:r>
              <a:rPr lang="en-US" sz="1200" dirty="0">
                <a:solidFill>
                  <a:srgbClr val="00008F"/>
                </a:solidFill>
                <a:latin typeface="Tahoma" panose="020B0604030504040204" pitchFamily="34" charset="0"/>
                <a:sym typeface="Arial"/>
              </a:rPr>
              <a:t> </a:t>
            </a:r>
            <a:r>
              <a:rPr lang="ru-RU" sz="1000" dirty="0">
                <a:solidFill>
                  <a:srgbClr val="000000"/>
                </a:solidFill>
                <a:latin typeface="Verdana" panose="020B0604030504040204" pitchFamily="34" charset="0"/>
                <a:sym typeface="Arial"/>
                <a:hlinkClick r:id="rId2"/>
              </a:rPr>
              <a:t>Электронные ресурсы для поддержки науки и образования</a:t>
            </a:r>
            <a:r>
              <a:rPr lang="ru-RU" sz="1000" b="1" dirty="0">
                <a:solidFill>
                  <a:srgbClr val="000000"/>
                </a:solidFill>
                <a:latin typeface="Verdana" panose="020B0604030504040204" pitchFamily="34" charset="0"/>
                <a:sym typeface="Arial"/>
              </a:rPr>
              <a:t> </a:t>
            </a:r>
            <a:r>
              <a:rPr lang="en-US" sz="1000" b="1" dirty="0">
                <a:solidFill>
                  <a:srgbClr val="000000"/>
                </a:solidFill>
                <a:latin typeface="Verdana" panose="020B0604030504040204" pitchFamily="34" charset="0"/>
                <a:sym typeface="Arial"/>
              </a:rPr>
              <a:t> </a:t>
            </a:r>
            <a:r>
              <a:rPr lang="en-US" sz="1200" dirty="0">
                <a:solidFill>
                  <a:srgbClr val="00008F"/>
                </a:solidFill>
                <a:latin typeface="Tahoma" panose="020B0604030504040204" pitchFamily="34" charset="0"/>
                <a:sym typeface="Arial"/>
              </a:rPr>
              <a:t>http://www.unkniga.ru/biblioteki/fonds/13736-elektronnye-resursy-dlya-podderzhki-nauki-i-obrazovaniya.html</a:t>
            </a:r>
            <a:endParaRPr lang="ru-RU" sz="2400" dirty="0">
              <a:solidFill>
                <a:prstClr val="black"/>
              </a:solidFill>
              <a:latin typeface="Rubik"/>
              <a:sym typeface="Arial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5FE1966-22F1-6F13-185D-4992AD215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913134"/>
            <a:ext cx="2785822" cy="371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180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750CE8-6459-A8FB-B73E-41C0726C7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Смена парадигмы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884B83-9AF6-58DB-1B03-28EF56A573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63980"/>
            <a:ext cx="10515600" cy="3660775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В ситуации с СЭР библиотека перестаёт быть хранительницей журналов, книг и др. документов (неважно покупка или подписка).</a:t>
            </a:r>
          </a:p>
          <a:p>
            <a:r>
              <a:rPr lang="ru-RU" dirty="0"/>
              <a:t>Статистику использования генерирует не библиотека.</a:t>
            </a:r>
          </a:p>
          <a:p>
            <a:r>
              <a:rPr lang="ru-RU" dirty="0"/>
              <a:t>СЭР не попадают в регистрационные документы (инвентарная книга, книга суммарного учета и т.п.) </a:t>
            </a:r>
            <a:r>
              <a:rPr lang="en-US" dirty="0"/>
              <a:t>[</a:t>
            </a:r>
            <a:r>
              <a:rPr lang="ru-RU" dirty="0">
                <a:solidFill>
                  <a:srgbClr val="FF0000"/>
                </a:solidFill>
              </a:rPr>
              <a:t>Уже никто не помнит что покупалось 10 лет назад…</a:t>
            </a:r>
            <a:r>
              <a:rPr lang="en-US" dirty="0"/>
              <a:t>]</a:t>
            </a:r>
            <a:r>
              <a:rPr lang="ru-RU" dirty="0"/>
              <a:t> </a:t>
            </a:r>
          </a:p>
          <a:p>
            <a:r>
              <a:rPr lang="ru-RU" dirty="0"/>
              <a:t>Библиотеке требуются специальные инструменты управления электронными ресурсами и пользователями.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221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B293E3-1C53-4B36-9BF1-F3698D7E8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Однако, Интернет перестает быть «Интер-»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FECD55-371E-F935-5D8B-94B745811B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366231"/>
          </a:xfrm>
        </p:spPr>
        <p:txBody>
          <a:bodyPr>
            <a:normAutofit fontScale="92500"/>
          </a:bodyPr>
          <a:lstStyle/>
          <a:p>
            <a:r>
              <a:rPr lang="ru-RU" dirty="0"/>
              <a:t>Западные ресурсы недоступны в РФ и / или РБ</a:t>
            </a:r>
          </a:p>
          <a:p>
            <a:r>
              <a:rPr lang="ru-RU" dirty="0"/>
              <a:t>Некоторые российские </a:t>
            </a:r>
            <a:r>
              <a:rPr lang="ru-RU" dirty="0" err="1"/>
              <a:t>биб</a:t>
            </a:r>
            <a:r>
              <a:rPr lang="ru-RU" dirty="0"/>
              <a:t>. каталоги / ресурсы доступны только в РФ</a:t>
            </a:r>
          </a:p>
          <a:p>
            <a:r>
              <a:rPr lang="ru-RU" dirty="0"/>
              <a:t>Подписанные лицензионные соглашения не гарантируют онлайн доступ (</a:t>
            </a:r>
            <a:r>
              <a:rPr lang="en-US" dirty="0"/>
              <a:t>Clarivate vs </a:t>
            </a:r>
            <a:r>
              <a:rPr lang="ru-RU" dirty="0"/>
              <a:t>Банк России). </a:t>
            </a:r>
          </a:p>
          <a:p>
            <a:r>
              <a:rPr lang="ru-RU" dirty="0"/>
              <a:t>Открытый доступ может стать «закрытым»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74519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A7496E-46BD-AF1F-2C47-FAD817AB1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72" y="130040"/>
            <a:ext cx="10515600" cy="1325563"/>
          </a:xfrm>
        </p:spPr>
        <p:txBody>
          <a:bodyPr/>
          <a:lstStyle/>
          <a:p>
            <a:pPr algn="ctr"/>
            <a:r>
              <a:rPr lang="en-US" dirty="0" err="1"/>
              <a:t>WorldCat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E7AE3D7-319B-15A1-0F84-C1FE3DF363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5915" y="1460348"/>
            <a:ext cx="8946714" cy="5032527"/>
          </a:xfrm>
        </p:spPr>
      </p:pic>
    </p:spTree>
    <p:extLst>
      <p:ext uri="{BB962C8B-B14F-4D97-AF65-F5344CB8AC3E}">
        <p14:creationId xmlns:p14="http://schemas.microsoft.com/office/powerpoint/2010/main" val="8862015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135309-DF9C-56D8-E316-464BD5FBF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8DE3599-5189-D2C5-FC53-B9FE41A9BF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0440" y="243404"/>
            <a:ext cx="6299407" cy="354341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2B464E4-2A5D-4821-CF0C-371EFE0D0D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9520" y="3135575"/>
            <a:ext cx="8236448" cy="33986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535D6F42-89DD-5805-6423-AE21DFA2BD96}"/>
              </a:ext>
            </a:extLst>
          </p:cNvPr>
          <p:cNvSpPr/>
          <p:nvPr/>
        </p:nvSpPr>
        <p:spPr>
          <a:xfrm rot="3719391">
            <a:off x="5119955" y="2727199"/>
            <a:ext cx="1952090" cy="8527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1747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ED8391-27B4-07AA-88ED-581129FB5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5A6590A-3F89-409A-8640-F425B681F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420243" cy="4736387"/>
          </a:xfrm>
          <a:prstGeom prst="rect">
            <a:avLst/>
          </a:prstGeo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643C031F-93EA-945A-0F98-B03BA179DC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52144" y="4331214"/>
            <a:ext cx="7328397" cy="2526786"/>
          </a:xfrm>
        </p:spPr>
      </p:pic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DDBE89C9-C779-6A14-C2BD-2BC0C31DC7DB}"/>
              </a:ext>
            </a:extLst>
          </p:cNvPr>
          <p:cNvSpPr/>
          <p:nvPr/>
        </p:nvSpPr>
        <p:spPr>
          <a:xfrm rot="3719391">
            <a:off x="2859641" y="4675134"/>
            <a:ext cx="1952090" cy="8527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167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9AFBC7A-26E4-D5C3-0755-FF5627AD6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598" y="164638"/>
            <a:ext cx="11360803" cy="76360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067" b="1" dirty="0">
                <a:solidFill>
                  <a:srgbClr val="1A3F48"/>
                </a:solidFill>
                <a:latin typeface="Open Sans"/>
                <a:ea typeface="Open Sans"/>
                <a:cs typeface="Open Sans"/>
              </a:rPr>
              <a:t>Пролог</a:t>
            </a:r>
            <a:br>
              <a:rPr lang="ru-RU" sz="3067" b="1" dirty="0">
                <a:solidFill>
                  <a:srgbClr val="1A3F48"/>
                </a:solidFill>
                <a:latin typeface="Open Sans"/>
                <a:ea typeface="Open Sans"/>
                <a:cs typeface="Open Sans"/>
              </a:rPr>
            </a:br>
            <a:r>
              <a:rPr lang="ru-RU" sz="3067" b="1" dirty="0">
                <a:solidFill>
                  <a:srgbClr val="1A3F48"/>
                </a:solidFill>
                <a:latin typeface="Open Sans"/>
                <a:ea typeface="Open Sans"/>
                <a:cs typeface="Open Sans"/>
              </a:rPr>
              <a:t>шёл 1999 год. Приближался 2000…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24DA662-1E86-181F-2583-2E14812534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598" y="1536633"/>
            <a:ext cx="11776401" cy="5156729"/>
          </a:xfrm>
        </p:spPr>
        <p:txBody>
          <a:bodyPr>
            <a:normAutofit fontScale="92500" lnSpcReduction="10000"/>
          </a:bodyPr>
          <a:lstStyle/>
          <a:p>
            <a:r>
              <a:rPr lang="ru-RU" sz="2533" dirty="0">
                <a:solidFill>
                  <a:srgbClr val="244D5C"/>
                </a:solidFill>
              </a:rPr>
              <a:t>Мобильных телефонов нет</a:t>
            </a:r>
          </a:p>
          <a:p>
            <a:r>
              <a:rPr lang="ru-RU" sz="2533" dirty="0">
                <a:solidFill>
                  <a:srgbClr val="244D5C"/>
                </a:solidFill>
              </a:rPr>
              <a:t>Ноутбуков (почти) нет</a:t>
            </a:r>
          </a:p>
          <a:p>
            <a:r>
              <a:rPr lang="ru-RU" sz="2533" dirty="0">
                <a:solidFill>
                  <a:srgbClr val="244D5C"/>
                </a:solidFill>
              </a:rPr>
              <a:t>Флэшек нет</a:t>
            </a:r>
          </a:p>
          <a:p>
            <a:r>
              <a:rPr lang="ru-RU" sz="2533" dirty="0">
                <a:solidFill>
                  <a:srgbClr val="244D5C"/>
                </a:solidFill>
              </a:rPr>
              <a:t>Про </a:t>
            </a:r>
            <a:r>
              <a:rPr lang="en-US" sz="2533" dirty="0">
                <a:solidFill>
                  <a:srgbClr val="244D5C"/>
                </a:solidFill>
              </a:rPr>
              <a:t>Google </a:t>
            </a:r>
            <a:r>
              <a:rPr lang="ru-RU" sz="2533" dirty="0">
                <a:solidFill>
                  <a:srgbClr val="244D5C"/>
                </a:solidFill>
              </a:rPr>
              <a:t>никто не знает</a:t>
            </a:r>
          </a:p>
          <a:p>
            <a:r>
              <a:rPr lang="ru-RU" sz="2533" dirty="0">
                <a:solidFill>
                  <a:srgbClr val="244D5C"/>
                </a:solidFill>
              </a:rPr>
              <a:t>Однако, (!!) отсутствие </a:t>
            </a:r>
            <a:r>
              <a:rPr lang="en-US" sz="2533" dirty="0">
                <a:solidFill>
                  <a:srgbClr val="244D5C"/>
                </a:solidFill>
              </a:rPr>
              <a:t>email </a:t>
            </a:r>
            <a:r>
              <a:rPr lang="ru-RU" sz="2533" dirty="0">
                <a:solidFill>
                  <a:srgbClr val="244D5C"/>
                </a:solidFill>
              </a:rPr>
              <a:t>адреса </a:t>
            </a:r>
            <a:r>
              <a:rPr lang="en-US" sz="2533" dirty="0">
                <a:solidFill>
                  <a:srgbClr val="FF0000"/>
                </a:solidFill>
              </a:rPr>
              <a:t>@</a:t>
            </a:r>
            <a:r>
              <a:rPr lang="en-US" sz="2533" dirty="0">
                <a:solidFill>
                  <a:srgbClr val="244D5C"/>
                </a:solidFill>
              </a:rPr>
              <a:t> </a:t>
            </a:r>
            <a:r>
              <a:rPr lang="ru-RU" sz="2533" dirty="0">
                <a:solidFill>
                  <a:srgbClr val="244D5C"/>
                </a:solidFill>
              </a:rPr>
              <a:t>в визитке начитает считаться плохим тоном.</a:t>
            </a:r>
          </a:p>
          <a:p>
            <a:r>
              <a:rPr lang="ru-RU" sz="2533" dirty="0">
                <a:solidFill>
                  <a:srgbClr val="244D5C"/>
                </a:solidFill>
              </a:rPr>
              <a:t>РФФИ инициирует создание журнальной платформы </a:t>
            </a:r>
            <a:r>
              <a:rPr lang="en-US" sz="2533" dirty="0">
                <a:solidFill>
                  <a:srgbClr val="244D5C"/>
                </a:solidFill>
              </a:rPr>
              <a:t>eLIBRARY.RU</a:t>
            </a:r>
            <a:r>
              <a:rPr lang="ru-RU" sz="2533" dirty="0">
                <a:solidFill>
                  <a:srgbClr val="244D5C"/>
                </a:solidFill>
              </a:rPr>
              <a:t> (ООО НЭБ). В РФ и РБ заходит агрегатор </a:t>
            </a:r>
            <a:r>
              <a:rPr lang="en-US" sz="2533" dirty="0">
                <a:solidFill>
                  <a:srgbClr val="244D5C"/>
                </a:solidFill>
              </a:rPr>
              <a:t>EBSCO</a:t>
            </a:r>
            <a:r>
              <a:rPr lang="ru-RU" sz="2533" dirty="0">
                <a:solidFill>
                  <a:srgbClr val="244D5C"/>
                </a:solidFill>
              </a:rPr>
              <a:t>. Ввиду ограниченного доступа к Интернету, базы данных </a:t>
            </a:r>
            <a:r>
              <a:rPr lang="en-US" sz="2533" dirty="0">
                <a:solidFill>
                  <a:srgbClr val="244D5C"/>
                </a:solidFill>
              </a:rPr>
              <a:t>EBSCO </a:t>
            </a:r>
            <a:r>
              <a:rPr lang="ru-RU" sz="2533" dirty="0">
                <a:solidFill>
                  <a:srgbClr val="244D5C"/>
                </a:solidFill>
              </a:rPr>
              <a:t>распространяются на </a:t>
            </a:r>
            <a:r>
              <a:rPr lang="en-US" sz="2533" dirty="0">
                <a:solidFill>
                  <a:srgbClr val="244D5C"/>
                </a:solidFill>
              </a:rPr>
              <a:t>CD-ROM </a:t>
            </a:r>
            <a:r>
              <a:rPr lang="ru-RU" sz="2533" dirty="0">
                <a:solidFill>
                  <a:srgbClr val="244D5C"/>
                </a:solidFill>
              </a:rPr>
              <a:t>дисках. </a:t>
            </a:r>
          </a:p>
          <a:p>
            <a:r>
              <a:rPr lang="ru-RU" sz="2533" b="1" dirty="0">
                <a:solidFill>
                  <a:srgbClr val="244D5C"/>
                </a:solidFill>
              </a:rPr>
              <a:t>Российские книжные издательства </a:t>
            </a:r>
            <a:r>
              <a:rPr lang="ru-RU" sz="2533" b="1" dirty="0">
                <a:solidFill>
                  <a:srgbClr val="FF0000"/>
                </a:solidFill>
              </a:rPr>
              <a:t>боятся</a:t>
            </a:r>
            <a:r>
              <a:rPr lang="en-US" sz="2533" b="1" dirty="0">
                <a:solidFill>
                  <a:srgbClr val="FF0000"/>
                </a:solidFill>
              </a:rPr>
              <a:t> </a:t>
            </a:r>
            <a:r>
              <a:rPr lang="ru-RU" sz="2533" b="1" dirty="0">
                <a:solidFill>
                  <a:srgbClr val="FF0000"/>
                </a:solidFill>
              </a:rPr>
              <a:t>как огня</a:t>
            </a:r>
            <a:r>
              <a:rPr lang="ru-RU" sz="2533" b="1" dirty="0">
                <a:solidFill>
                  <a:srgbClr val="244D5C"/>
                </a:solidFill>
              </a:rPr>
              <a:t> представлять свои книги в электронном виде.</a:t>
            </a:r>
          </a:p>
          <a:p>
            <a:r>
              <a:rPr lang="ru-RU" sz="2533" dirty="0">
                <a:solidFill>
                  <a:srgbClr val="244D5C"/>
                </a:solidFill>
              </a:rPr>
              <a:t>Весь мир боится, что компьютеры дадут глобальный сбой в ночь на 1 января 2000г. </a:t>
            </a:r>
            <a:r>
              <a:rPr lang="en-US" sz="2533" dirty="0">
                <a:solidFill>
                  <a:srgbClr val="244D5C"/>
                </a:solidFill>
              </a:rPr>
              <a:t>   </a:t>
            </a:r>
            <a:endParaRPr lang="ru-RU" sz="2533" dirty="0">
              <a:solidFill>
                <a:srgbClr val="244D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893118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C0B7CE-F88D-601C-AFBB-20FD62CA0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 dirty="0">
                <a:solidFill>
                  <a:srgbClr val="007885"/>
                </a:solidFill>
                <a:latin typeface="Open Sans" panose="020B0606030504020204" pitchFamily="34" charset="0"/>
              </a:rPr>
              <a:t>Что делать? – </a:t>
            </a:r>
            <a:r>
              <a:rPr lang="ru-RU" sz="3000" b="1" dirty="0">
                <a:solidFill>
                  <a:srgbClr val="007885"/>
                </a:solidFill>
                <a:latin typeface="Open Sans" panose="020B0606030504020204" pitchFamily="34" charset="0"/>
              </a:rPr>
              <a:t>вести своё хозяйство?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D85A47-E153-7C07-E964-8BC7C31A3E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u="sng" dirty="0"/>
              <a:t>ПОДПИСКА</a:t>
            </a:r>
            <a:r>
              <a:rPr lang="ru-RU" dirty="0"/>
              <a:t>: оценивать целесообразность подписки.  Большой перечень литературы за небольшие деньги, не подлежащей длительному сохранению. + Российская юрисдикция.</a:t>
            </a:r>
          </a:p>
          <a:p>
            <a:pPr marL="0" indent="0">
              <a:buNone/>
            </a:pPr>
            <a:r>
              <a:rPr lang="ru-RU" u="sng" dirty="0"/>
              <a:t>ПОКУПКА:</a:t>
            </a:r>
          </a:p>
          <a:p>
            <a:pPr marL="0" indent="0">
              <a:buNone/>
            </a:pPr>
            <a:r>
              <a:rPr lang="ru-RU" dirty="0"/>
              <a:t>Книги категории </a:t>
            </a:r>
            <a:r>
              <a:rPr lang="en-US" dirty="0"/>
              <a:t>DRM-FREE</a:t>
            </a:r>
            <a:r>
              <a:rPr lang="ru-RU" dirty="0"/>
              <a:t> (пример </a:t>
            </a:r>
            <a:r>
              <a:rPr lang="en-US" dirty="0"/>
              <a:t>EBSCO)</a:t>
            </a:r>
          </a:p>
          <a:p>
            <a:pPr marL="0" indent="0">
              <a:buNone/>
            </a:pPr>
            <a:r>
              <a:rPr lang="ru-RU" dirty="0"/>
              <a:t>Архивные копии книг (пример </a:t>
            </a:r>
            <a:r>
              <a:rPr lang="en-US" dirty="0" err="1"/>
              <a:t>BiblioTex</a:t>
            </a:r>
            <a:r>
              <a:rPr lang="en-US" dirty="0"/>
              <a:t>).</a:t>
            </a:r>
          </a:p>
          <a:p>
            <a:pPr marL="0" indent="0">
              <a:buNone/>
            </a:pPr>
            <a:r>
              <a:rPr lang="ru-RU" dirty="0"/>
              <a:t>Журналы: загрузка на локальный сервер. (пример </a:t>
            </a:r>
            <a:r>
              <a:rPr lang="en-US" dirty="0"/>
              <a:t>eLibrary.ru, </a:t>
            </a:r>
            <a:r>
              <a:rPr lang="ru-RU" dirty="0"/>
              <a:t>Архив НЭИКОН</a:t>
            </a:r>
            <a:r>
              <a:rPr lang="en-US" dirty="0"/>
              <a:t>, </a:t>
            </a:r>
            <a:r>
              <a:rPr lang="ru-RU" dirty="0"/>
              <a:t>РЦНИ).</a:t>
            </a:r>
          </a:p>
          <a:p>
            <a:pPr marL="0" indent="0">
              <a:buNone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«Подвал Новосибирска» 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Максимально отражать СЭР в ЭК.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18456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F6CF59-34AA-9A78-97C2-EA76C6327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>
                <a:solidFill>
                  <a:srgbClr val="007885"/>
                </a:solidFill>
                <a:latin typeface="Open Sans" panose="020B0606030504020204" pitchFamily="34" charset="0"/>
              </a:rPr>
              <a:t>Почему ЭБС не продают книги?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C3229D-99DA-3081-6D2C-E59DEFC061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ru-RU" b="1" i="0" dirty="0">
                <a:solidFill>
                  <a:srgbClr val="001D35"/>
                </a:solidFill>
                <a:effectLst/>
                <a:latin typeface="Google Sans"/>
              </a:rPr>
              <a:t>Лицензионные соглашения:</a:t>
            </a:r>
            <a:r>
              <a:rPr lang="ru-RU" b="0" i="0" dirty="0">
                <a:solidFill>
                  <a:srgbClr val="001D35"/>
                </a:solidFill>
                <a:effectLst/>
                <a:latin typeface="Google Sans"/>
              </a:rPr>
              <a:t> </a:t>
            </a:r>
          </a:p>
          <a:p>
            <a:pPr algn="l"/>
            <a:r>
              <a:rPr lang="ru-RU" b="0" i="0" dirty="0">
                <a:solidFill>
                  <a:srgbClr val="001D35"/>
                </a:solidFill>
                <a:effectLst/>
                <a:latin typeface="Google Sans"/>
              </a:rPr>
              <a:t>ЭБС заключают с издательствами (и авторами) соглашения, которые дают им право размещать книги в своих системах и предоставлять к ним доступ. Эти соглашения не предусматривают продажу книг, а только предоставление доступа к ним. </a:t>
            </a:r>
          </a:p>
          <a:p>
            <a:pPr algn="l"/>
            <a:r>
              <a:rPr lang="ru-RU" b="0" i="0" dirty="0">
                <a:solidFill>
                  <a:srgbClr val="FF0000"/>
                </a:solidFill>
                <a:effectLst/>
                <a:latin typeface="Google Sans"/>
              </a:rPr>
              <a:t>В некоторых случаях продают!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87708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0C00F8-F1D6-EA92-6DB4-2D2C8A0E2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>
                <a:solidFill>
                  <a:srgbClr val="007885"/>
                </a:solidFill>
                <a:latin typeface="Open Sans" panose="020B0606030504020204" pitchFamily="34" charset="0"/>
              </a:rPr>
              <a:t>А как быть пользователям?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E6438C-F38A-E28C-23B8-450F0F0EBA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Пользователи будут пытаться искать литературу в интернете.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Решать проблему индексирования электронных каталогов поисковиками</a:t>
            </a:r>
            <a:r>
              <a:rPr lang="en-US" dirty="0"/>
              <a:t>!!!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6016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524796-B1B9-080D-8C2D-FA899F02F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6DAC7B3-E88E-2DE6-2DF2-4B4340C0CD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246" y="365124"/>
            <a:ext cx="10995553" cy="6184999"/>
          </a:xfrm>
        </p:spPr>
      </p:pic>
    </p:spTree>
    <p:extLst>
      <p:ext uri="{BB962C8B-B14F-4D97-AF65-F5344CB8AC3E}">
        <p14:creationId xmlns:p14="http://schemas.microsoft.com/office/powerpoint/2010/main" val="20706437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EA2294-DF30-29F3-5AF2-E277744D1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91BA52E-6059-B92D-4C1B-6EAFDB5F69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48273"/>
            <a:ext cx="11220459" cy="6311508"/>
          </a:xfrm>
        </p:spPr>
      </p:pic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6ACA34AF-E4DB-8092-F58F-2D1E18CA82C7}"/>
              </a:ext>
            </a:extLst>
          </p:cNvPr>
          <p:cNvSpPr/>
          <p:nvPr/>
        </p:nvSpPr>
        <p:spPr>
          <a:xfrm rot="5400000">
            <a:off x="6215055" y="3246633"/>
            <a:ext cx="955497" cy="163359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D7BAF1A-0BF7-2D00-EF32-B77C4EE9D551}"/>
              </a:ext>
            </a:extLst>
          </p:cNvPr>
          <p:cNvSpPr/>
          <p:nvPr/>
        </p:nvSpPr>
        <p:spPr>
          <a:xfrm rot="20991042">
            <a:off x="5995732" y="1452700"/>
            <a:ext cx="445346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</a:t>
            </a:r>
            <a:r>
              <a:rPr lang="en-US" sz="54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</a:t>
            </a:r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</a:t>
            </a:r>
            <a:r>
              <a:rPr lang="en-US" sz="540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</a:t>
            </a:r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ru-RU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этого </a:t>
            </a:r>
            <a:br>
              <a:rPr lang="ru-RU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ru-RU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не показывает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66910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26BB0B-C706-5F61-7BCE-98CE3249D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12CEA84-ECD5-CAF3-0E5B-E7C42E6862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253679"/>
            <a:ext cx="11681717" cy="6570966"/>
          </a:xfrm>
        </p:spPr>
      </p:pic>
    </p:spTree>
    <p:extLst>
      <p:ext uri="{BB962C8B-B14F-4D97-AF65-F5344CB8AC3E}">
        <p14:creationId xmlns:p14="http://schemas.microsoft.com/office/powerpoint/2010/main" val="13126362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B998B53-91DC-5405-04BE-498DF303A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FB4DF0-A800-7B67-2BAF-F9C614BEB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709DB29-D8E2-B0A8-41D4-2D74EFCB6E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1942" y="3795693"/>
            <a:ext cx="7182984" cy="4040428"/>
          </a:xfrm>
        </p:spPr>
      </p:pic>
    </p:spTree>
    <p:extLst>
      <p:ext uri="{BB962C8B-B14F-4D97-AF65-F5344CB8AC3E}">
        <p14:creationId xmlns:p14="http://schemas.microsoft.com/office/powerpoint/2010/main" val="14441894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DD8DB8-E37A-A21A-3A4A-1933D758C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2AC7874-2A5F-69D9-5F5B-D1984EA6FC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52063" y="0"/>
            <a:ext cx="11128436" cy="625974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608D133-ABE3-1DFC-A56F-1731A180E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196" y="472610"/>
            <a:ext cx="11351803" cy="638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05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2F25D5-727F-E948-AFF8-2C62B9BD4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667F4D0-51B1-741B-4B35-51859FE28A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795" y="161211"/>
            <a:ext cx="11313195" cy="6363672"/>
          </a:xfrm>
        </p:spPr>
      </p:pic>
    </p:spTree>
    <p:extLst>
      <p:ext uri="{BB962C8B-B14F-4D97-AF65-F5344CB8AC3E}">
        <p14:creationId xmlns:p14="http://schemas.microsoft.com/office/powerpoint/2010/main" val="12217778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9C29A0-F696-D77B-33F6-6704371A4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C823723-40F9-5873-2465-078FEBC5E5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50937"/>
            <a:ext cx="11494436" cy="6465620"/>
          </a:xfrm>
        </p:spPr>
      </p:pic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id="{9982E404-867D-E7AD-D70F-638250E247D4}"/>
              </a:ext>
            </a:extLst>
          </p:cNvPr>
          <p:cNvSpPr/>
          <p:nvPr/>
        </p:nvSpPr>
        <p:spPr>
          <a:xfrm rot="10800000">
            <a:off x="5747218" y="1171253"/>
            <a:ext cx="1684962" cy="61644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337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>
            <a:extLst>
              <a:ext uri="{FF2B5EF4-FFF2-40B4-BE49-F238E27FC236}">
                <a16:creationId xmlns:a16="http://schemas.microsoft.com/office/drawing/2014/main" id="{98C98038-E3E6-A319-0097-E85F3DBFA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08" y="533103"/>
            <a:ext cx="586740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 descr="Artist illustration of cosmic explorer through the universe. Original from Official SpaceX Photos. Digitally enhanced by…">
            <a:extLst>
              <a:ext uri="{FF2B5EF4-FFF2-40B4-BE49-F238E27FC236}">
                <a16:creationId xmlns:a16="http://schemas.microsoft.com/office/drawing/2014/main" id="{ADAD3F9B-BAEE-BD4C-BD81-ADEFFD5F8D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660400"/>
            <a:ext cx="12192000" cy="553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F666B1-A0D4-734D-B202-64A8FACF806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87349" y="1938103"/>
            <a:ext cx="10254375" cy="1916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800"/>
              </a:spcAft>
              <a:buClr>
                <a:srgbClr val="009372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800"/>
              </a:spcAft>
              <a:buClr>
                <a:srgbClr val="009372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800"/>
              </a:spcAft>
              <a:buClr>
                <a:srgbClr val="009372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800"/>
              </a:spcAft>
              <a:buClr>
                <a:srgbClr val="009372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800"/>
              </a:spcAft>
              <a:buClr>
                <a:srgbClr val="009372"/>
              </a:buClr>
              <a:buSzPct val="120000"/>
              <a:buFont typeface="Wingdings" panose="05000000000000000000" pitchFamily="2" charset="2"/>
              <a:buChar char="§"/>
              <a:tabLst/>
              <a:defRPr/>
            </a:pP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Source Sans Pro" panose="020B0503030403020204" pitchFamily="34" charset="0"/>
              <a:ea typeface="+mn-ea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4D41326-DFB1-ADBA-802B-6D209D50E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969" y="2958096"/>
            <a:ext cx="5157216" cy="343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A7CC3717-DED8-5279-B88E-A734DC40A4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7349" y="6397545"/>
            <a:ext cx="4159278" cy="387667"/>
          </a:xfrm>
        </p:spPr>
        <p:txBody>
          <a:bodyPr/>
          <a:lstStyle/>
          <a:p>
            <a:r>
              <a:rPr lang="ru-RU" dirty="0"/>
              <a:t>Имидж каталог  НБ ТГУ</a:t>
            </a:r>
          </a:p>
        </p:txBody>
      </p:sp>
      <p:sp>
        <p:nvSpPr>
          <p:cNvPr id="6" name="Текст 4">
            <a:extLst>
              <a:ext uri="{FF2B5EF4-FFF2-40B4-BE49-F238E27FC236}">
                <a16:creationId xmlns:a16="http://schemas.microsoft.com/office/drawing/2014/main" id="{1F6DECB3-8973-4741-76C8-87E0D9990C4B}"/>
              </a:ext>
            </a:extLst>
          </p:cNvPr>
          <p:cNvSpPr txBox="1">
            <a:spLocks/>
          </p:cNvSpPr>
          <p:nvPr/>
        </p:nvSpPr>
        <p:spPr>
          <a:xfrm>
            <a:off x="6712938" y="6360715"/>
            <a:ext cx="4159278" cy="3876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СК РГБ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E9058E58-A534-C1C1-E53A-51C35B708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4" y="2843702"/>
            <a:ext cx="5734180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Текст 4">
            <a:extLst>
              <a:ext uri="{FF2B5EF4-FFF2-40B4-BE49-F238E27FC236}">
                <a16:creationId xmlns:a16="http://schemas.microsoft.com/office/drawing/2014/main" id="{B41CE83C-CE19-E216-AB54-922D52F3DCAF}"/>
              </a:ext>
            </a:extLst>
          </p:cNvPr>
          <p:cNvSpPr txBox="1">
            <a:spLocks/>
          </p:cNvSpPr>
          <p:nvPr/>
        </p:nvSpPr>
        <p:spPr>
          <a:xfrm>
            <a:off x="610900" y="-39752"/>
            <a:ext cx="11634415" cy="387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Что будет, если библиотекарь не поставит карточку?</a:t>
            </a:r>
          </a:p>
        </p:txBody>
      </p:sp>
    </p:spTree>
    <p:extLst>
      <p:ext uri="{BB962C8B-B14F-4D97-AF65-F5344CB8AC3E}">
        <p14:creationId xmlns:p14="http://schemas.microsoft.com/office/powerpoint/2010/main" val="9981589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0067F3-3707-AED1-B7EA-75C04FD13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DD24398-2507-CC18-6A0C-9021A851DA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181759"/>
            <a:ext cx="9842643" cy="5536487"/>
          </a:xfrm>
        </p:spPr>
      </p:pic>
    </p:spTree>
    <p:extLst>
      <p:ext uri="{BB962C8B-B14F-4D97-AF65-F5344CB8AC3E}">
        <p14:creationId xmlns:p14="http://schemas.microsoft.com/office/powerpoint/2010/main" val="20037032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3A31B2-0CE3-134D-92EE-98A8D4FAE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7960083-40E2-AC13-5028-E33EF95626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987669" y="120605"/>
            <a:ext cx="11977591" cy="673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0508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4E0D0E-919C-1ED5-AD2D-8867C2179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58" y="114917"/>
            <a:ext cx="10970684" cy="1143000"/>
          </a:xfrm>
        </p:spPr>
        <p:txBody>
          <a:bodyPr/>
          <a:lstStyle/>
          <a:p>
            <a:r>
              <a:rPr lang="ru-RU" sz="3067" b="1" dirty="0">
                <a:solidFill>
                  <a:srgbClr val="1A3F48"/>
                </a:solidFill>
                <a:latin typeface="Open Sans"/>
                <a:ea typeface="Open Sans"/>
                <a:cs typeface="Open Sans"/>
                <a:sym typeface="Arial"/>
              </a:rPr>
              <a:t>Причины недостаточной эффективности использования ЭИР: методические аспекты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613C1A-2D79-D4D9-B90A-FD012AE61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658" y="1257917"/>
            <a:ext cx="10970684" cy="39751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000" dirty="0"/>
              <a:t>основная причина неактивного использования ЭИР — недостаточная осведомленность пользователей о наличии определенного ЭИР в библиотеке.</a:t>
            </a:r>
          </a:p>
          <a:p>
            <a:pPr marL="0" indent="0"/>
            <a:r>
              <a:rPr lang="ru-RU" sz="2000" dirty="0"/>
              <a:t>• отсутствие навыков поиска у конечных пользователей;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FF0000"/>
                </a:solidFill>
              </a:rPr>
              <a:t>Сложность понимания библиотечной терминологии</a:t>
            </a:r>
          </a:p>
          <a:p>
            <a:pPr marL="0" indent="0"/>
            <a:r>
              <a:rPr lang="ru-RU" sz="2000" dirty="0"/>
              <a:t> • некомпетентность библиотекарей в работе с ЭИР;</a:t>
            </a:r>
          </a:p>
          <a:p>
            <a:pPr marL="0" indent="0"/>
            <a:r>
              <a:rPr lang="ru-RU" sz="2000" dirty="0"/>
              <a:t>• некачественно структурированные сайты библиотек; </a:t>
            </a:r>
          </a:p>
          <a:p>
            <a:pPr marL="0" indent="0"/>
            <a:r>
              <a:rPr lang="ru-RU" sz="2000" dirty="0"/>
              <a:t>• </a:t>
            </a:r>
            <a:r>
              <a:rPr lang="ru-RU" sz="2000" dirty="0">
                <a:solidFill>
                  <a:srgbClr val="FF0000"/>
                </a:solidFill>
              </a:rPr>
              <a:t>отсутствие единой поисковой системы и удалённого доступа</a:t>
            </a:r>
            <a:r>
              <a:rPr lang="ru-RU" sz="2000" dirty="0"/>
              <a:t>; </a:t>
            </a:r>
          </a:p>
          <a:p>
            <a:pPr marL="0" indent="0"/>
            <a:r>
              <a:rPr lang="ru-RU" sz="2000" dirty="0"/>
              <a:t>• нерабочие ссылки; </a:t>
            </a:r>
          </a:p>
          <a:p>
            <a:pPr marL="0" indent="0"/>
            <a:r>
              <a:rPr lang="ru-RU" sz="2000" dirty="0"/>
              <a:t>• нерабочие логины и пароли;</a:t>
            </a:r>
          </a:p>
          <a:p>
            <a:pPr marL="0" indent="0"/>
            <a:r>
              <a:rPr lang="ru-RU" sz="2000" dirty="0"/>
              <a:t> • неинформативное или неверное описание ресурсов.</a:t>
            </a:r>
          </a:p>
        </p:txBody>
      </p:sp>
    </p:spTree>
    <p:extLst>
      <p:ext uri="{BB962C8B-B14F-4D97-AF65-F5344CB8AC3E}">
        <p14:creationId xmlns:p14="http://schemas.microsoft.com/office/powerpoint/2010/main" val="11326911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ACEEF6-1E4B-25F4-711C-A63CE915F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Какие есть варианты?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F3A32AD7-3E4C-6D9E-F3D1-8DA7226FC8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Единая поисковая система, отражающая печатные и электронные документы в одном интерфейсе = Дискавери + ЭК (</a:t>
            </a:r>
            <a:r>
              <a:rPr lang="en-US" dirty="0"/>
              <a:t>OPAC).</a:t>
            </a:r>
            <a:endParaRPr lang="ru-RU" dirty="0"/>
          </a:p>
          <a:p>
            <a:r>
              <a:rPr lang="ru-RU" dirty="0"/>
              <a:t>Печатный фонд отдельно, электронные ресурсы вместе.</a:t>
            </a:r>
          </a:p>
          <a:p>
            <a:r>
              <a:rPr lang="ru-RU" dirty="0"/>
              <a:t>Обеспечение удаленного доступа к СЭР.</a:t>
            </a:r>
            <a:endParaRPr lang="en-US" dirty="0"/>
          </a:p>
          <a:p>
            <a:r>
              <a:rPr lang="ru-RU" dirty="0"/>
              <a:t>Делайте веб-сайт библиотеки для читателя, а не для библиотекаря.  </a:t>
            </a:r>
            <a:endParaRPr lang="en-US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" name="Picture 2" descr="MyLoft">
            <a:extLst>
              <a:ext uri="{FF2B5EF4-FFF2-40B4-BE49-F238E27FC236}">
                <a16:creationId xmlns:a16="http://schemas.microsoft.com/office/drawing/2014/main" id="{62281549-D59E-1D7A-E2F1-174955847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61" y="384008"/>
            <a:ext cx="1789853" cy="63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ЭБС &quot;Айбукс&quot;">
            <a:extLst>
              <a:ext uri="{FF2B5EF4-FFF2-40B4-BE49-F238E27FC236}">
                <a16:creationId xmlns:a16="http://schemas.microsoft.com/office/drawing/2014/main" id="{BC5BF95E-2A2C-7340-A846-C25A23E9BF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4333" y="191755"/>
            <a:ext cx="1564454" cy="156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73637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605EA29-64AB-96DE-BD27-2AC031CE0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198" y="1394123"/>
            <a:ext cx="2276481" cy="5172104"/>
          </a:xfrm>
          <a:prstGeom prst="rect">
            <a:avLst/>
          </a:prstGeom>
        </p:spPr>
      </p:pic>
      <p:sp>
        <p:nvSpPr>
          <p:cNvPr id="7" name="Google Shape;446;p50">
            <a:extLst>
              <a:ext uri="{FF2B5EF4-FFF2-40B4-BE49-F238E27FC236}">
                <a16:creationId xmlns:a16="http://schemas.microsoft.com/office/drawing/2014/main" id="{0EA99024-47A7-0D1B-7BBE-2507A51A8983}"/>
              </a:ext>
            </a:extLst>
          </p:cNvPr>
          <p:cNvSpPr txBox="1">
            <a:spLocks/>
          </p:cNvSpPr>
          <p:nvPr/>
        </p:nvSpPr>
        <p:spPr>
          <a:xfrm>
            <a:off x="513742" y="2413389"/>
            <a:ext cx="11113360" cy="1225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ru-RU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  <a:sym typeface="Century Gothic"/>
              </a:rPr>
              <a:t>Спасибо!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B19DE909-F724-F926-E12C-1E04477F45D5}"/>
              </a:ext>
            </a:extLst>
          </p:cNvPr>
          <p:cNvGrpSpPr/>
          <p:nvPr/>
        </p:nvGrpSpPr>
        <p:grpSpPr>
          <a:xfrm>
            <a:off x="5206859" y="4444611"/>
            <a:ext cx="6482038" cy="1938411"/>
            <a:chOff x="-140015" y="3059039"/>
            <a:chExt cx="8833409" cy="204363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0B14206-85C1-E513-99CF-9B50411C706F}"/>
                </a:ext>
              </a:extLst>
            </p:cNvPr>
            <p:cNvSpPr txBox="1"/>
            <p:nvPr/>
          </p:nvSpPr>
          <p:spPr>
            <a:xfrm>
              <a:off x="-131443" y="3059039"/>
              <a:ext cx="8824837" cy="681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Соколов Андрей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ru-RU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Владимирович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2638399-D3E5-F1A4-7871-525EC8C43404}"/>
                </a:ext>
              </a:extLst>
            </p:cNvPr>
            <p:cNvSpPr txBox="1"/>
            <p:nvPr/>
          </p:nvSpPr>
          <p:spPr>
            <a:xfrm>
              <a:off x="-140015" y="3635378"/>
              <a:ext cx="4689750" cy="876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директор по развитию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ООО «</a:t>
              </a:r>
              <a:r>
                <a:rPr kumimoji="0" lang="ru-RU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Айбукс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» 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1312E8F-7BF5-F8EE-BB77-1470C47FF53A}"/>
                </a:ext>
              </a:extLst>
            </p:cNvPr>
            <p:cNvSpPr txBox="1"/>
            <p:nvPr/>
          </p:nvSpPr>
          <p:spPr>
            <a:xfrm>
              <a:off x="-140015" y="4615945"/>
              <a:ext cx="7036037" cy="486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16699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hlinkClick r:id="rId3"/>
                </a:rPr>
                <a:t>sokolov@ibooks.ru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| +7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915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401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81</a:t>
              </a:r>
              <a:r>
                <a:rPr kumimoji="0" lang="ru-RU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-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40404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09</a:t>
              </a:r>
              <a:endPara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2" descr="MyLoft">
            <a:extLst>
              <a:ext uri="{FF2B5EF4-FFF2-40B4-BE49-F238E27FC236}">
                <a16:creationId xmlns:a16="http://schemas.microsoft.com/office/drawing/2014/main" id="{0555F5C2-E50F-1D47-B15A-C960F988C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32" y="156308"/>
            <a:ext cx="2344997" cy="837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ЭБС &quot;Айбукс&quot;">
            <a:extLst>
              <a:ext uri="{FF2B5EF4-FFF2-40B4-BE49-F238E27FC236}">
                <a16:creationId xmlns:a16="http://schemas.microsoft.com/office/drawing/2014/main" id="{43DADDBE-9865-50D5-73F8-323B6C19B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4333" y="191755"/>
            <a:ext cx="1564454" cy="156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oogle Shape;368;p44">
            <a:extLst>
              <a:ext uri="{FF2B5EF4-FFF2-40B4-BE49-F238E27FC236}">
                <a16:creationId xmlns:a16="http://schemas.microsoft.com/office/drawing/2014/main" id="{1269BEB5-E173-170D-0F53-CAA6D855D74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2732" r="11704"/>
          <a:stretch/>
        </p:blipFill>
        <p:spPr>
          <a:xfrm>
            <a:off x="503103" y="1282890"/>
            <a:ext cx="2724388" cy="550568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Стрелка: вниз 13">
            <a:extLst>
              <a:ext uri="{FF2B5EF4-FFF2-40B4-BE49-F238E27FC236}">
                <a16:creationId xmlns:a16="http://schemas.microsoft.com/office/drawing/2014/main" id="{46B11DCB-56F4-CCC5-844F-3687EF4028BA}"/>
              </a:ext>
            </a:extLst>
          </p:cNvPr>
          <p:cNvSpPr/>
          <p:nvPr/>
        </p:nvSpPr>
        <p:spPr>
          <a:xfrm rot="5400000">
            <a:off x="3196223" y="2260719"/>
            <a:ext cx="579792" cy="122581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0F7241B4-10C8-1749-7E3B-AA8932276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600" y="3348023"/>
            <a:ext cx="11360800" cy="2743809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77240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4070844-4E5D-3A19-EAD4-2251FD367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dirty="0">
                <a:solidFill>
                  <a:srgbClr val="007885"/>
                </a:solidFill>
                <a:latin typeface="Open Sans" panose="020B0606030504020204" pitchFamily="34" charset="0"/>
              </a:rPr>
              <a:t>Покупка </a:t>
            </a:r>
            <a:r>
              <a:rPr lang="en-US" sz="3600" b="1" dirty="0">
                <a:solidFill>
                  <a:srgbClr val="007885"/>
                </a:solidFill>
                <a:latin typeface="Open Sans" panose="020B0606030504020204" pitchFamily="34" charset="0"/>
              </a:rPr>
              <a:t>vs </a:t>
            </a:r>
            <a:r>
              <a:rPr lang="ru-RU" sz="3600" b="1" dirty="0">
                <a:solidFill>
                  <a:srgbClr val="007885"/>
                </a:solidFill>
                <a:latin typeface="Open Sans" panose="020B0606030504020204" pitchFamily="34" charset="0"/>
              </a:rPr>
              <a:t>Подписка</a:t>
            </a:r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FB15E27-2BA4-F1F5-E374-2A46D713D1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396" indent="0">
              <a:buNone/>
            </a:pPr>
            <a:r>
              <a:rPr lang="ru-RU" dirty="0"/>
              <a:t>«При купле-продаже товара происходит передача объекта, имеющего потребительские свойства, от продавца покупателю. Я продал и у меня не стало яблока, зато появились деньги.»  С электронными ресурсами не так. «Одну и туже базу данных в Интернете продают много раз, пока есть покупатель, обладающий деньгами, но не имеющий физического доступа к её содержанию. Права собственности на информацию не передаются покупателю, а остаются у владельца. …  Причем сделка совершается, как правило, не на всегда… обычно на год»*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A3D650D5-7D06-4CCB-C5B9-30DCE2B87918}"/>
              </a:ext>
            </a:extLst>
          </p:cNvPr>
          <p:cNvSpPr txBox="1">
            <a:spLocks/>
          </p:cNvSpPr>
          <p:nvPr/>
        </p:nvSpPr>
        <p:spPr>
          <a:xfrm>
            <a:off x="845906" y="6027346"/>
            <a:ext cx="9705653" cy="474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00" dirty="0">
                <a:solidFill>
                  <a:schemeClr val="accent2"/>
                </a:solidFill>
              </a:rPr>
              <a:t>*Уткин, Олег. Продавец знаний : Научный триллер-загадка / Олег Уткин.- Издательские решения, 2025.-358 с. </a:t>
            </a:r>
            <a:r>
              <a:rPr lang="en-US" sz="1000" dirty="0">
                <a:solidFill>
                  <a:schemeClr val="accent2"/>
                </a:solidFill>
              </a:rPr>
              <a:t>ISBN 978-5-0067-6565-8</a:t>
            </a:r>
            <a:r>
              <a:rPr lang="ru-RU" sz="1000" dirty="0">
                <a:solidFill>
                  <a:schemeClr val="accent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9720989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D947AB-1CBA-DF4F-623C-B493C01CD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3360" b="1" dirty="0">
                <a:solidFill>
                  <a:srgbClr val="1A3F48"/>
                </a:solidFill>
                <a:latin typeface="Open Sans"/>
                <a:ea typeface="Open Sans"/>
                <a:cs typeface="Open Sans"/>
                <a:sym typeface="Open Sans"/>
              </a:rPr>
              <a:t>Наступил 2010 год</a:t>
            </a:r>
            <a:r>
              <a:rPr lang="ru-RU" dirty="0"/>
              <a:t>… </a:t>
            </a:r>
            <a:r>
              <a:rPr lang="ru-RU" sz="3467" b="1" dirty="0">
                <a:solidFill>
                  <a:srgbClr val="1A3F48"/>
                </a:solidFill>
                <a:latin typeface="Open Sans"/>
                <a:ea typeface="Open Sans"/>
                <a:cs typeface="Open Sans"/>
              </a:rPr>
              <a:t>Ключевые технологические события: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2967B3-A67E-3068-E33D-EC89BFC24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599" y="1536633"/>
            <a:ext cx="8080668" cy="4964708"/>
          </a:xfrm>
        </p:spPr>
        <p:txBody>
          <a:bodyPr>
            <a:normAutofit lnSpcReduction="10000"/>
          </a:bodyPr>
          <a:lstStyle/>
          <a:p>
            <a:r>
              <a:rPr lang="ru-RU" dirty="0">
                <a:solidFill>
                  <a:srgbClr val="244D5C"/>
                </a:solidFill>
              </a:rPr>
              <a:t>2010 год в СНГ был объявлен Годом науки и инноваций.</a:t>
            </a:r>
          </a:p>
          <a:p>
            <a:r>
              <a:rPr lang="ru-RU" dirty="0">
                <a:solidFill>
                  <a:srgbClr val="244D5C"/>
                </a:solidFill>
              </a:rPr>
              <a:t>Кириллические домены .</a:t>
            </a:r>
            <a:r>
              <a:rPr lang="ru-RU" dirty="0" err="1">
                <a:solidFill>
                  <a:srgbClr val="244D5C"/>
                </a:solidFill>
              </a:rPr>
              <a:t>рф</a:t>
            </a:r>
            <a:r>
              <a:rPr lang="ru-RU" dirty="0">
                <a:solidFill>
                  <a:srgbClr val="244D5C"/>
                </a:solidFill>
              </a:rPr>
              <a:t> </a:t>
            </a:r>
          </a:p>
          <a:p>
            <a:r>
              <a:rPr lang="ru-RU" dirty="0">
                <a:solidFill>
                  <a:srgbClr val="244D5C"/>
                </a:solidFill>
              </a:rPr>
              <a:t>Выпуск первого планшетного компьютера </a:t>
            </a:r>
            <a:r>
              <a:rPr lang="ru-RU" dirty="0" err="1">
                <a:solidFill>
                  <a:srgbClr val="244D5C"/>
                </a:solidFill>
              </a:rPr>
              <a:t>iPad</a:t>
            </a:r>
            <a:r>
              <a:rPr lang="ru-RU" dirty="0">
                <a:solidFill>
                  <a:srgbClr val="244D5C"/>
                </a:solidFill>
              </a:rPr>
              <a:t> компанией Apple, издатели начали создавать журналы, сверстанные специально под новый формат.</a:t>
            </a:r>
          </a:p>
          <a:p>
            <a:r>
              <a:rPr lang="ru-RU" dirty="0">
                <a:solidFill>
                  <a:srgbClr val="244D5C"/>
                </a:solidFill>
              </a:rPr>
              <a:t>Российские книжные издательства </a:t>
            </a:r>
            <a:r>
              <a:rPr lang="ru-RU" dirty="0">
                <a:solidFill>
                  <a:srgbClr val="FF0000"/>
                </a:solidFill>
              </a:rPr>
              <a:t>больше не боятся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244D5C"/>
                </a:solidFill>
              </a:rPr>
              <a:t>представлять свои книги в электронном виде. </a:t>
            </a:r>
          </a:p>
          <a:p>
            <a:r>
              <a:rPr lang="ru-RU" b="1" dirty="0">
                <a:solidFill>
                  <a:srgbClr val="244D5C"/>
                </a:solidFill>
              </a:rPr>
              <a:t>Основана компания Айбукс</a:t>
            </a:r>
            <a:r>
              <a:rPr lang="ru-RU" dirty="0">
                <a:solidFill>
                  <a:srgbClr val="244D5C"/>
                </a:solidFill>
              </a:rPr>
              <a:t>. </a:t>
            </a:r>
          </a:p>
          <a:p>
            <a:r>
              <a:rPr lang="ru-RU" dirty="0">
                <a:solidFill>
                  <a:srgbClr val="244D5C"/>
                </a:solidFill>
              </a:rPr>
              <a:t>Термин «ЭБС» начитает входить в обиход.</a:t>
            </a:r>
          </a:p>
          <a:p>
            <a:endParaRPr lang="ru-RU" dirty="0"/>
          </a:p>
        </p:txBody>
      </p:sp>
      <p:pic>
        <p:nvPicPr>
          <p:cNvPr id="5" name="Рисунок 4">
            <a:hlinkClick r:id="rId2"/>
            <a:extLst>
              <a:ext uri="{FF2B5EF4-FFF2-40B4-BE49-F238E27FC236}">
                <a16:creationId xmlns:a16="http://schemas.microsoft.com/office/drawing/2014/main" id="{681FFE9C-54DE-B5FB-3DFD-F96C477923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9461" y="1356969"/>
            <a:ext cx="3782539" cy="532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66065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41B1F24-93CD-F405-913F-6760D35D8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197" y="384366"/>
            <a:ext cx="11360803" cy="763601"/>
          </a:xfrm>
        </p:spPr>
        <p:txBody>
          <a:bodyPr>
            <a:normAutofit fontScale="90000"/>
          </a:bodyPr>
          <a:lstStyle/>
          <a:p>
            <a:r>
              <a:rPr lang="ru-RU" dirty="0"/>
              <a:t>Чем нас завлекали на свои платформы издатели?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9468672-AEA2-ADD2-7A06-2128592AAA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Поисковые возможности</a:t>
            </a: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Отсутствие необходимости в аналитической росписи</a:t>
            </a: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Сведения о цитируемости </a:t>
            </a: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Сведения о популярности (самая скачиваемая статья века!!), метрики.</a:t>
            </a: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Автоматическая рассылка (ИРИ – теперь все равны ДОР (</a:t>
            </a:r>
            <a:r>
              <a:rPr lang="ru-RU" i="0" dirty="0">
                <a:solidFill>
                  <a:schemeClr val="tx2">
                    <a:lumMod val="50000"/>
                  </a:schemeClr>
                </a:solidFill>
                <a:effectLst/>
                <a:latin typeface="Roboto-Reg"/>
              </a:rPr>
              <a:t>Дифференцированное обслуживание руководства) не нужен.</a:t>
            </a: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Roboto-Reg"/>
              </a:rPr>
              <a:t>Личный кабинет, личные подборки.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Дополнительный материал к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PDF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или 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HTML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версии (мультимедиа, </a:t>
            </a:r>
            <a:r>
              <a:rPr lang="ru-RU" dirty="0" err="1">
                <a:solidFill>
                  <a:schemeClr val="tx2">
                    <a:lumMod val="50000"/>
                  </a:schemeClr>
                </a:solidFill>
              </a:rPr>
              <a:t>датасеты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, алгоритмы, видео).</a:t>
            </a:r>
          </a:p>
          <a:p>
            <a:r>
              <a:rPr lang="ru-RU" dirty="0" err="1">
                <a:solidFill>
                  <a:schemeClr val="tx2">
                    <a:lumMod val="50000"/>
                  </a:schemeClr>
                </a:solidFill>
              </a:rPr>
              <a:t>Эрратум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69718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002050B-2808-B52D-3061-74829178B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BE7DDB6-A975-51C8-7925-E1BBEB5999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8AD4F6-6393-D10C-3A0B-0DA60EC04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id="{55EFC945-0947-5EF9-BEC7-5BCFB7907DB7}"/>
              </a:ext>
            </a:extLst>
          </p:cNvPr>
          <p:cNvSpPr/>
          <p:nvPr/>
        </p:nvSpPr>
        <p:spPr>
          <a:xfrm>
            <a:off x="575353" y="5003515"/>
            <a:ext cx="1335640" cy="1267982"/>
          </a:xfrm>
          <a:prstGeom prst="rightArrow">
            <a:avLst/>
          </a:prstGeom>
          <a:solidFill>
            <a:srgbClr val="FF0000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322356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4">
            <a:extLst>
              <a:ext uri="{FF2B5EF4-FFF2-40B4-BE49-F238E27FC236}">
                <a16:creationId xmlns:a16="http://schemas.microsoft.com/office/drawing/2014/main" id="{BB781258-34BA-0051-02F2-66B7B291BB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9664" y="2098675"/>
            <a:ext cx="1552575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ru-RU" sz="2500" b="1">
                <a:solidFill>
                  <a:srgbClr val="FF8000"/>
                </a:solidFill>
              </a:rPr>
              <a:t>IP </a:t>
            </a:r>
            <a:r>
              <a:rPr lang="ru-RU" altLang="ru-RU" sz="2500" b="1">
                <a:solidFill>
                  <a:srgbClr val="FF8000"/>
                </a:solidFill>
              </a:rPr>
              <a:t>адрес</a:t>
            </a:r>
            <a:endParaRPr lang="en-US" altLang="ru-RU" sz="2500" b="1">
              <a:solidFill>
                <a:srgbClr val="FF8000"/>
              </a:solidFill>
            </a:endParaRPr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330D6E40-5000-BF28-DBD8-1F3F518688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3999" y="157164"/>
            <a:ext cx="9967415" cy="97948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4000" b="1" dirty="0">
                <a:solidFill>
                  <a:srgbClr val="007885"/>
                </a:solidFill>
                <a:latin typeface="Open Sans" panose="020B0606030504020204" pitchFamily="34" charset="0"/>
              </a:rPr>
              <a:t>Неотъемлемая терминология библиотекаря 2015 год…</a:t>
            </a:r>
            <a:br>
              <a:rPr lang="ru-RU" altLang="ru-RU" sz="4000" b="1" dirty="0">
                <a:solidFill>
                  <a:srgbClr val="007885"/>
                </a:solidFill>
                <a:latin typeface="Open Sans" panose="020B0606030504020204" pitchFamily="34" charset="0"/>
              </a:rPr>
            </a:br>
            <a:r>
              <a:rPr lang="ru-RU" altLang="ru-RU" sz="1800" b="1" dirty="0">
                <a:solidFill>
                  <a:srgbClr val="007885"/>
                </a:solidFill>
                <a:latin typeface="Open Sans" panose="020B0606030504020204" pitchFamily="34" charset="0"/>
              </a:rPr>
              <a:t>(неисчерпывающий список)</a:t>
            </a:r>
            <a:endParaRPr lang="en-US" altLang="ru-RU" sz="1800" b="1" dirty="0">
              <a:solidFill>
                <a:srgbClr val="007885"/>
              </a:solidFill>
              <a:latin typeface="Open Sans" panose="020B0606030504020204" pitchFamily="34" charset="0"/>
            </a:endParaRPr>
          </a:p>
        </p:txBody>
      </p:sp>
      <p:cxnSp>
        <p:nvCxnSpPr>
          <p:cNvPr id="57348" name="Straight Connector 31">
            <a:extLst>
              <a:ext uri="{FF2B5EF4-FFF2-40B4-BE49-F238E27FC236}">
                <a16:creationId xmlns:a16="http://schemas.microsoft.com/office/drawing/2014/main" id="{6CA8DE1A-C606-9502-4FB4-9C4304BB046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54275" y="1201738"/>
            <a:ext cx="2209800" cy="76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cxnSp>
      <p:sp>
        <p:nvSpPr>
          <p:cNvPr id="57349" name="Rectangle 7">
            <a:extLst>
              <a:ext uri="{FF2B5EF4-FFF2-40B4-BE49-F238E27FC236}">
                <a16:creationId xmlns:a16="http://schemas.microsoft.com/office/drawing/2014/main" id="{B1CF9337-3259-EC25-DA50-C8CC2FC8DF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4876" y="2233613"/>
            <a:ext cx="14779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3600" b="1">
                <a:solidFill>
                  <a:srgbClr val="0066A1"/>
                </a:solidFill>
              </a:rPr>
              <a:t>НОРА</a:t>
            </a:r>
            <a:endParaRPr lang="en-US" altLang="ru-RU" sz="3600" b="1">
              <a:solidFill>
                <a:srgbClr val="0066A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E4D343-B3FD-DAE6-B1ED-636D801C977E}"/>
              </a:ext>
            </a:extLst>
          </p:cNvPr>
          <p:cNvSpPr/>
          <p:nvPr/>
        </p:nvSpPr>
        <p:spPr>
          <a:xfrm>
            <a:off x="7418389" y="3359150"/>
            <a:ext cx="1900237" cy="7064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 err="1">
                <a:ln w="1905"/>
                <a:solidFill>
                  <a:schemeClr val="tx2">
                    <a:lumMod val="60000"/>
                    <a:lumOff val="40000"/>
                  </a:schemeClr>
                </a:solidFill>
                <a:latin typeface=""/>
                <a:cs typeface="ＭＳ Ｐゴシック" charset="0"/>
              </a:rPr>
              <a:t>VuFind</a:t>
            </a:r>
            <a:endParaRPr lang="en-US" sz="4000" b="1" dirty="0">
              <a:ln w="1905"/>
              <a:solidFill>
                <a:schemeClr val="tx2">
                  <a:lumMod val="60000"/>
                  <a:lumOff val="40000"/>
                </a:schemeClr>
              </a:solidFill>
              <a:latin typeface=""/>
              <a:cs typeface="ＭＳ Ｐゴシック" charset="0"/>
            </a:endParaRPr>
          </a:p>
        </p:txBody>
      </p:sp>
      <p:sp>
        <p:nvSpPr>
          <p:cNvPr id="57351" name="Rectangle 9">
            <a:extLst>
              <a:ext uri="{FF2B5EF4-FFF2-40B4-BE49-F238E27FC236}">
                <a16:creationId xmlns:a16="http://schemas.microsoft.com/office/drawing/2014/main" id="{73978B4B-56C2-2965-8BC5-9E23B52E24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7663" y="3916364"/>
            <a:ext cx="19621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ru-RU" sz="3200" b="1" dirty="0">
                <a:solidFill>
                  <a:srgbClr val="FF8000"/>
                </a:solidFill>
              </a:rPr>
              <a:t>EZ Proxy</a:t>
            </a:r>
          </a:p>
        </p:txBody>
      </p:sp>
      <p:sp>
        <p:nvSpPr>
          <p:cNvPr id="57352" name="Rectangle 10">
            <a:extLst>
              <a:ext uri="{FF2B5EF4-FFF2-40B4-BE49-F238E27FC236}">
                <a16:creationId xmlns:a16="http://schemas.microsoft.com/office/drawing/2014/main" id="{95686B1E-2328-1DBB-4AC0-6EF360B7DD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9026" y="2016126"/>
            <a:ext cx="10382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ru-RU" sz="4000" b="1">
                <a:solidFill>
                  <a:srgbClr val="2EB2FF"/>
                </a:solidFill>
              </a:rPr>
              <a:t>API</a:t>
            </a:r>
          </a:p>
        </p:txBody>
      </p:sp>
      <p:sp>
        <p:nvSpPr>
          <p:cNvPr id="57353" name="Rectangle 11">
            <a:extLst>
              <a:ext uri="{FF2B5EF4-FFF2-40B4-BE49-F238E27FC236}">
                <a16:creationId xmlns:a16="http://schemas.microsoft.com/office/drawing/2014/main" id="{6437A89F-B0F5-9AC6-117A-063298D5D6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8638" y="3519488"/>
            <a:ext cx="11858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ru-RU" b="1">
                <a:solidFill>
                  <a:schemeClr val="tx2"/>
                </a:solidFill>
              </a:rPr>
              <a:t>OAI-PMH</a:t>
            </a:r>
          </a:p>
        </p:txBody>
      </p:sp>
      <p:sp>
        <p:nvSpPr>
          <p:cNvPr id="57354" name="Rectangle 12">
            <a:extLst>
              <a:ext uri="{FF2B5EF4-FFF2-40B4-BE49-F238E27FC236}">
                <a16:creationId xmlns:a16="http://schemas.microsoft.com/office/drawing/2014/main" id="{FA8C581E-BA9F-95F2-F0AB-66664484F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6851" y="2838450"/>
            <a:ext cx="406876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ru-RU" sz="4800" b="1">
                <a:solidFill>
                  <a:srgbClr val="0066A1"/>
                </a:solidFill>
              </a:rPr>
              <a:t>Open Access</a:t>
            </a:r>
          </a:p>
        </p:txBody>
      </p:sp>
      <p:sp>
        <p:nvSpPr>
          <p:cNvPr id="57355" name="Rectangle 13">
            <a:extLst>
              <a:ext uri="{FF2B5EF4-FFF2-40B4-BE49-F238E27FC236}">
                <a16:creationId xmlns:a16="http://schemas.microsoft.com/office/drawing/2014/main" id="{BA058E3D-B713-D1C7-6488-CDF35E124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0075" y="2624138"/>
            <a:ext cx="21463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>
                <a:solidFill>
                  <a:srgbClr val="FF8000"/>
                </a:solidFill>
              </a:rPr>
              <a:t>РЕПОЗИТОРИЙ</a:t>
            </a:r>
            <a:endParaRPr lang="en-US" altLang="ru-RU" sz="2000" b="1">
              <a:solidFill>
                <a:srgbClr val="FF8000"/>
              </a:solidFill>
            </a:endParaRPr>
          </a:p>
        </p:txBody>
      </p:sp>
      <p:sp>
        <p:nvSpPr>
          <p:cNvPr id="57356" name="Rectangle 14">
            <a:extLst>
              <a:ext uri="{FF2B5EF4-FFF2-40B4-BE49-F238E27FC236}">
                <a16:creationId xmlns:a16="http://schemas.microsoft.com/office/drawing/2014/main" id="{6CEA0314-FE53-A27F-7F29-03673ABFC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7088" y="4768851"/>
            <a:ext cx="12874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ru-RU" sz="3600" b="1">
                <a:solidFill>
                  <a:srgbClr val="71953D"/>
                </a:solidFill>
              </a:rPr>
              <a:t>RSCI</a:t>
            </a:r>
          </a:p>
        </p:txBody>
      </p:sp>
      <p:sp>
        <p:nvSpPr>
          <p:cNvPr id="57357" name="Rectangle 15">
            <a:extLst>
              <a:ext uri="{FF2B5EF4-FFF2-40B4-BE49-F238E27FC236}">
                <a16:creationId xmlns:a16="http://schemas.microsoft.com/office/drawing/2014/main" id="{7F800B4A-F6B1-E0E6-027C-91E86226EA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3151" y="4448175"/>
            <a:ext cx="13938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ru-RU" sz="2200" b="1" dirty="0" err="1">
                <a:solidFill>
                  <a:srgbClr val="71953D"/>
                </a:solidFill>
              </a:rPr>
              <a:t>FeduRus</a:t>
            </a:r>
            <a:endParaRPr lang="en-US" altLang="ru-RU" sz="2200" b="1" dirty="0">
              <a:solidFill>
                <a:srgbClr val="71953D"/>
              </a:solidFill>
            </a:endParaRPr>
          </a:p>
        </p:txBody>
      </p:sp>
      <p:sp>
        <p:nvSpPr>
          <p:cNvPr id="57358" name="Rectangle 16">
            <a:extLst>
              <a:ext uri="{FF2B5EF4-FFF2-40B4-BE49-F238E27FC236}">
                <a16:creationId xmlns:a16="http://schemas.microsoft.com/office/drawing/2014/main" id="{971AF68C-85A3-1198-BD8A-75EDEA6D99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859" y="4879975"/>
            <a:ext cx="5191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3200" b="1" dirty="0">
                <a:solidFill>
                  <a:srgbClr val="0066A1"/>
                </a:solidFill>
              </a:rPr>
              <a:t>Клацнуть = наукометрия</a:t>
            </a:r>
            <a:endParaRPr lang="en-US" altLang="ru-RU" sz="3200" b="1" dirty="0">
              <a:solidFill>
                <a:srgbClr val="0066A1"/>
              </a:solidFill>
            </a:endParaRPr>
          </a:p>
        </p:txBody>
      </p:sp>
      <p:sp>
        <p:nvSpPr>
          <p:cNvPr id="57359" name="Rectangle 17">
            <a:extLst>
              <a:ext uri="{FF2B5EF4-FFF2-40B4-BE49-F238E27FC236}">
                <a16:creationId xmlns:a16="http://schemas.microsoft.com/office/drawing/2014/main" id="{046820A8-7E35-405E-0772-D7FCCB8B3D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8864" y="4141340"/>
            <a:ext cx="27178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ru-RU" sz="4000" b="1" dirty="0">
                <a:solidFill>
                  <a:srgbClr val="FF8000"/>
                </a:solidFill>
              </a:rPr>
              <a:t>COUNTER</a:t>
            </a:r>
          </a:p>
        </p:txBody>
      </p:sp>
      <p:sp>
        <p:nvSpPr>
          <p:cNvPr id="57360" name="Rectangle 18">
            <a:extLst>
              <a:ext uri="{FF2B5EF4-FFF2-40B4-BE49-F238E27FC236}">
                <a16:creationId xmlns:a16="http://schemas.microsoft.com/office/drawing/2014/main" id="{24BB98D1-884C-ED87-3F16-92A8E73AA0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5414" y="2995614"/>
            <a:ext cx="27447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ru-RU" sz="2800" b="1">
                <a:solidFill>
                  <a:srgbClr val="71953D"/>
                </a:solidFill>
              </a:rPr>
              <a:t>MARC </a:t>
            </a:r>
            <a:r>
              <a:rPr lang="ru-RU" altLang="ru-RU" sz="2800" b="1">
                <a:solidFill>
                  <a:srgbClr val="71953D"/>
                </a:solidFill>
              </a:rPr>
              <a:t>формат</a:t>
            </a:r>
            <a:endParaRPr lang="en-US" altLang="ru-RU" sz="2800" b="1">
              <a:solidFill>
                <a:srgbClr val="71953D"/>
              </a:solidFill>
            </a:endParaRPr>
          </a:p>
        </p:txBody>
      </p:sp>
      <p:sp>
        <p:nvSpPr>
          <p:cNvPr id="57361" name="Rectangle 19">
            <a:extLst>
              <a:ext uri="{FF2B5EF4-FFF2-40B4-BE49-F238E27FC236}">
                <a16:creationId xmlns:a16="http://schemas.microsoft.com/office/drawing/2014/main" id="{414A65A6-F8F1-1363-CF4D-8AF32A9DF2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6089" y="5368926"/>
            <a:ext cx="37861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ru-RU" sz="4800" b="1" dirty="0">
                <a:solidFill>
                  <a:srgbClr val="2EB2FF"/>
                </a:solidFill>
              </a:rPr>
              <a:t>DISCOVERY</a:t>
            </a:r>
          </a:p>
        </p:txBody>
      </p:sp>
      <p:sp>
        <p:nvSpPr>
          <p:cNvPr id="57362" name="Rectangle 11">
            <a:extLst>
              <a:ext uri="{FF2B5EF4-FFF2-40B4-BE49-F238E27FC236}">
                <a16:creationId xmlns:a16="http://schemas.microsoft.com/office/drawing/2014/main" id="{D452095C-9DC7-CCB6-4A0C-A5F106E6C3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8364" y="1212851"/>
            <a:ext cx="38004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ru-RU" sz="5400" b="1">
                <a:solidFill>
                  <a:srgbClr val="71953D"/>
                </a:solidFill>
              </a:rPr>
              <a:t>DRM FREE</a:t>
            </a:r>
          </a:p>
        </p:txBody>
      </p:sp>
      <p:sp>
        <p:nvSpPr>
          <p:cNvPr id="57363" name="Rectangle 17">
            <a:extLst>
              <a:ext uri="{FF2B5EF4-FFF2-40B4-BE49-F238E27FC236}">
                <a16:creationId xmlns:a16="http://schemas.microsoft.com/office/drawing/2014/main" id="{70959F5D-B23C-240B-50B1-73AEDB8DC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116" y="5949157"/>
            <a:ext cx="2235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ru-RU" sz="3200" b="1" dirty="0" err="1">
                <a:solidFill>
                  <a:srgbClr val="FF8000"/>
                </a:solidFill>
              </a:rPr>
              <a:t>UnPaywall</a:t>
            </a:r>
            <a:endParaRPr lang="en-US" altLang="ru-RU" sz="3200" b="1" dirty="0">
              <a:solidFill>
                <a:srgbClr val="FF8000"/>
              </a:solidFill>
            </a:endParaRPr>
          </a:p>
        </p:txBody>
      </p:sp>
      <p:sp>
        <p:nvSpPr>
          <p:cNvPr id="57364" name="Rectangle 12">
            <a:extLst>
              <a:ext uri="{FF2B5EF4-FFF2-40B4-BE49-F238E27FC236}">
                <a16:creationId xmlns:a16="http://schemas.microsoft.com/office/drawing/2014/main" id="{C804F909-A9E6-897B-CE0C-B61AC235C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9513" y="1500189"/>
            <a:ext cx="24431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ru-RU" sz="2800" b="1">
                <a:solidFill>
                  <a:srgbClr val="0066A1"/>
                </a:solidFill>
              </a:rPr>
              <a:t>LinkResolver</a:t>
            </a:r>
          </a:p>
        </p:txBody>
      </p:sp>
      <p:sp>
        <p:nvSpPr>
          <p:cNvPr id="57365" name="Rectangle 15">
            <a:extLst>
              <a:ext uri="{FF2B5EF4-FFF2-40B4-BE49-F238E27FC236}">
                <a16:creationId xmlns:a16="http://schemas.microsoft.com/office/drawing/2014/main" id="{58E3D01B-6743-F67C-E2F4-C2E4E9BF93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1851" y="6284913"/>
            <a:ext cx="14255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ru-RU" sz="2200" b="1">
                <a:solidFill>
                  <a:srgbClr val="71953D"/>
                </a:solidFill>
              </a:rPr>
              <a:t>Kopernio</a:t>
            </a:r>
          </a:p>
        </p:txBody>
      </p:sp>
      <p:sp>
        <p:nvSpPr>
          <p:cNvPr id="57366" name="Rectangle 9">
            <a:extLst>
              <a:ext uri="{FF2B5EF4-FFF2-40B4-BE49-F238E27FC236}">
                <a16:creationId xmlns:a16="http://schemas.microsoft.com/office/drawing/2014/main" id="{8032A595-C9EA-494A-955B-6FE2F4CB79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5339" y="1871664"/>
            <a:ext cx="13112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ru-RU" sz="3200" b="1">
                <a:solidFill>
                  <a:srgbClr val="FF0000"/>
                </a:solidFill>
              </a:rPr>
              <a:t>A - Z</a:t>
            </a:r>
          </a:p>
        </p:txBody>
      </p:sp>
      <p:sp>
        <p:nvSpPr>
          <p:cNvPr id="57367" name="Rectangle 16">
            <a:extLst>
              <a:ext uri="{FF2B5EF4-FFF2-40B4-BE49-F238E27FC236}">
                <a16:creationId xmlns:a16="http://schemas.microsoft.com/office/drawing/2014/main" id="{6112284D-FE05-5CED-E617-5C7296642B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33935" y="5438674"/>
            <a:ext cx="37211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3200" b="1" dirty="0">
                <a:solidFill>
                  <a:srgbClr val="0066A1"/>
                </a:solidFill>
              </a:rPr>
              <a:t>Одновременный </a:t>
            </a:r>
            <a:br>
              <a:rPr lang="ru-RU" altLang="ru-RU" sz="3200" b="1" dirty="0">
                <a:solidFill>
                  <a:srgbClr val="0066A1"/>
                </a:solidFill>
              </a:rPr>
            </a:br>
            <a:r>
              <a:rPr lang="ru-RU" altLang="ru-RU" sz="3200" b="1" dirty="0">
                <a:solidFill>
                  <a:srgbClr val="0066A1"/>
                </a:solidFill>
              </a:rPr>
              <a:t>пользователь</a:t>
            </a:r>
            <a:endParaRPr lang="en-US" altLang="ru-RU" sz="3200" b="1" dirty="0">
              <a:solidFill>
                <a:srgbClr val="0066A1"/>
              </a:solidFill>
            </a:endParaRPr>
          </a:p>
        </p:txBody>
      </p:sp>
      <p:sp>
        <p:nvSpPr>
          <p:cNvPr id="57368" name="Rectangle 9">
            <a:extLst>
              <a:ext uri="{FF2B5EF4-FFF2-40B4-BE49-F238E27FC236}">
                <a16:creationId xmlns:a16="http://schemas.microsoft.com/office/drawing/2014/main" id="{A124AC25-07B3-E196-5086-5F4C687EBA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9814" y="3844925"/>
            <a:ext cx="35131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3200" b="1">
                <a:solidFill>
                  <a:srgbClr val="FF0000"/>
                </a:solidFill>
              </a:rPr>
              <a:t>Глубина архива </a:t>
            </a:r>
            <a:endParaRPr lang="en-US" altLang="ru-RU" sz="3200" b="1">
              <a:solidFill>
                <a:srgbClr val="FF0000"/>
              </a:solidFill>
            </a:endParaRPr>
          </a:p>
        </p:txBody>
      </p:sp>
      <p:sp>
        <p:nvSpPr>
          <p:cNvPr id="57369" name="Rectangle 15">
            <a:extLst>
              <a:ext uri="{FF2B5EF4-FFF2-40B4-BE49-F238E27FC236}">
                <a16:creationId xmlns:a16="http://schemas.microsoft.com/office/drawing/2014/main" id="{08D89F3F-AD44-AB61-7EF5-7E1BE8333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273" y="3733801"/>
            <a:ext cx="29273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200" b="1" dirty="0">
                <a:solidFill>
                  <a:srgbClr val="71953D"/>
                </a:solidFill>
              </a:rPr>
              <a:t>Интерактивный </a:t>
            </a:r>
            <a:r>
              <a:rPr lang="en-US" altLang="ru-RU" sz="2200" b="1" dirty="0">
                <a:solidFill>
                  <a:srgbClr val="71953D"/>
                </a:solidFill>
              </a:rPr>
              <a:t>HTML</a:t>
            </a:r>
          </a:p>
        </p:txBody>
      </p:sp>
      <p:sp>
        <p:nvSpPr>
          <p:cNvPr id="57370" name="Rectangle 12">
            <a:extLst>
              <a:ext uri="{FF2B5EF4-FFF2-40B4-BE49-F238E27FC236}">
                <a16:creationId xmlns:a16="http://schemas.microsoft.com/office/drawing/2014/main" id="{A850B194-2C92-D568-8CDC-DE09A4AC0F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7764" y="2301528"/>
            <a:ext cx="12795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ru-RU" sz="4800" b="1" dirty="0">
                <a:solidFill>
                  <a:srgbClr val="0066A1"/>
                </a:solidFill>
              </a:rPr>
              <a:t>DOI</a:t>
            </a:r>
          </a:p>
        </p:txBody>
      </p:sp>
      <p:pic>
        <p:nvPicPr>
          <p:cNvPr id="2" name="Picture 2" descr="MyLoft">
            <a:extLst>
              <a:ext uri="{FF2B5EF4-FFF2-40B4-BE49-F238E27FC236}">
                <a16:creationId xmlns:a16="http://schemas.microsoft.com/office/drawing/2014/main" id="{810EE828-3678-462C-8F22-2CECCB030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4" y="1817877"/>
            <a:ext cx="1187765" cy="42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331DBB-A08E-4FD8-BC7C-843FA369D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067" b="1" dirty="0">
                <a:solidFill>
                  <a:srgbClr val="1A3F48"/>
                </a:solidFill>
                <a:latin typeface="Open Sans"/>
                <a:ea typeface="Open Sans"/>
                <a:cs typeface="Open Sans"/>
                <a:sym typeface="Arial"/>
              </a:rPr>
              <a:t>О чём говорят исследования?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CDB228-729A-679A-D582-C75EBE0CEC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За </a:t>
            </a:r>
            <a:r>
              <a:rPr lang="ru-RU" b="1" dirty="0"/>
              <a:t>25 лет</a:t>
            </a:r>
            <a:r>
              <a:rPr lang="ru-RU" dirty="0"/>
              <a:t> сетевые электронные онлайн ресурсы </a:t>
            </a:r>
            <a:r>
              <a:rPr lang="en-US" dirty="0"/>
              <a:t>C</a:t>
            </a:r>
            <a:r>
              <a:rPr lang="ru-RU" dirty="0"/>
              <a:t>ЭР стали незаменимыми источниками информации в научных библиотеках (оперативность поиска и удобство доступа).</a:t>
            </a:r>
          </a:p>
          <a:p>
            <a:r>
              <a:rPr lang="ru-RU" dirty="0"/>
              <a:t>Есть проблемы. </a:t>
            </a:r>
          </a:p>
          <a:p>
            <a:r>
              <a:rPr lang="ru-RU" dirty="0"/>
              <a:t>Необходимо дополнительное изучение постоянно меняющихся потребностей пользователей научных библиотек и </a:t>
            </a:r>
            <a:r>
              <a:rPr lang="ru-RU" dirty="0">
                <a:solidFill>
                  <a:srgbClr val="FF0000"/>
                </a:solidFill>
              </a:rPr>
              <a:t>реакции</a:t>
            </a:r>
            <a:r>
              <a:rPr lang="ru-RU" dirty="0"/>
              <a:t> библиотекарей.</a:t>
            </a:r>
          </a:p>
          <a:p>
            <a:r>
              <a:rPr lang="ru-RU" dirty="0"/>
              <a:t>Необходимо изучение и внедрение передовых практик управления электронными ресурсами и пользователями.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3248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Source Han Sans CN"/>
        <a:cs typeface="Source Han Sans CN"/>
      </a:majorFont>
      <a:minorFont>
        <a:latin typeface="Arial"/>
        <a:ea typeface="Source Han Sans CN"/>
        <a:cs typeface="Source Han Sans C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Simple Light">
  <a:themeElements>
    <a:clrScheme name="Simple Light">
      <a:dk1>
        <a:srgbClr val="FFFFFF"/>
      </a:dk1>
      <a:lt1>
        <a:srgbClr val="007986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400" b="1" i="0" u="none" strike="noStrike" cap="none" spc="0" normalizeH="0" baseline="0">
            <a:ln>
              <a:noFill/>
            </a:ln>
            <a:solidFill>
              <a:schemeClr val="accent5">
                <a:lumOff val="-6549"/>
              </a:schemeClr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24919</TotalTime>
  <Words>1273</Words>
  <Application>Microsoft Office PowerPoint</Application>
  <PresentationFormat>Широкоэкранный</PresentationFormat>
  <Paragraphs>139</Paragraphs>
  <Slides>34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34</vt:i4>
      </vt:variant>
    </vt:vector>
  </HeadingPairs>
  <TitlesOfParts>
    <vt:vector size="53" baseType="lpstr">
      <vt:lpstr>Arial</vt:lpstr>
      <vt:lpstr>Avenir</vt:lpstr>
      <vt:lpstr>Calibri</vt:lpstr>
      <vt:lpstr>Calibri Light</vt:lpstr>
      <vt:lpstr>Century Gothic</vt:lpstr>
      <vt:lpstr>Google Sans</vt:lpstr>
      <vt:lpstr>Lucida Sans</vt:lpstr>
      <vt:lpstr>Open Sans</vt:lpstr>
      <vt:lpstr>Roboto-Reg</vt:lpstr>
      <vt:lpstr>Rubik</vt:lpstr>
      <vt:lpstr>Source Sans Pro</vt:lpstr>
      <vt:lpstr>Tahoma</vt:lpstr>
      <vt:lpstr>Times New Roman</vt:lpstr>
      <vt:lpstr>Verdana</vt:lpstr>
      <vt:lpstr>Wingdings</vt:lpstr>
      <vt:lpstr>Тема Office</vt:lpstr>
      <vt:lpstr>Simple Light</vt:lpstr>
      <vt:lpstr>1_Тема Office</vt:lpstr>
      <vt:lpstr>5_Simple Light</vt:lpstr>
      <vt:lpstr>Презентация PowerPoint</vt:lpstr>
      <vt:lpstr>Пролог шёл 1999 год. Приближался 2000…</vt:lpstr>
      <vt:lpstr>Презентация PowerPoint</vt:lpstr>
      <vt:lpstr>Покупка vs Подписка</vt:lpstr>
      <vt:lpstr>Наступил 2010 год… Ключевые технологические события:</vt:lpstr>
      <vt:lpstr>Чем нас завлекали на свои платформы издатели?</vt:lpstr>
      <vt:lpstr>Презентация PowerPoint</vt:lpstr>
      <vt:lpstr>Неотъемлемая терминология библиотекаря 2015 год… (неисчерпывающий список)</vt:lpstr>
      <vt:lpstr>О чём говорят исследования?</vt:lpstr>
      <vt:lpstr>О чём говорят исследования?*</vt:lpstr>
      <vt:lpstr>Презентация PowerPoint</vt:lpstr>
      <vt:lpstr>Презентация PowerPoint</vt:lpstr>
      <vt:lpstr>Круглый стол «Основные тренды развития электронных ресурсов для поддержки науки и образования».</vt:lpstr>
      <vt:lpstr>ЦЕНТРАЛИЗОВАННАЯ ПОДПИСКА: ИТОГИ И УРОКИ*  2022 год</vt:lpstr>
      <vt:lpstr>Смена парадигмы</vt:lpstr>
      <vt:lpstr>Однако, Интернет перестает быть «Интер-»</vt:lpstr>
      <vt:lpstr>WorldCat</vt:lpstr>
      <vt:lpstr>Презентация PowerPoint</vt:lpstr>
      <vt:lpstr>Презентация PowerPoint</vt:lpstr>
      <vt:lpstr>Что делать? – вести своё хозяйство? </vt:lpstr>
      <vt:lpstr>Почему ЭБС не продают книги?</vt:lpstr>
      <vt:lpstr>А как быть пользователям?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Причины недостаточной эффективности использования ЭИР: методические аспекты</vt:lpstr>
      <vt:lpstr>Какие есть варианты?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доклада</dc:title>
  <dc:creator>Селиванова Марина Александровна</dc:creator>
  <cp:lastModifiedBy>Андрей Соколов</cp:lastModifiedBy>
  <cp:revision>180</cp:revision>
  <dcterms:created xsi:type="dcterms:W3CDTF">2024-01-25T14:21:24Z</dcterms:created>
  <dcterms:modified xsi:type="dcterms:W3CDTF">2025-10-15T05:38:40Z</dcterms:modified>
</cp:coreProperties>
</file>