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311" r:id="rId2"/>
    <p:sldId id="379" r:id="rId3"/>
    <p:sldId id="378" r:id="rId4"/>
    <p:sldId id="385" r:id="rId5"/>
    <p:sldId id="376" r:id="rId6"/>
    <p:sldId id="354" r:id="rId7"/>
    <p:sldId id="352" r:id="rId8"/>
    <p:sldId id="256" r:id="rId9"/>
    <p:sldId id="257" r:id="rId10"/>
    <p:sldId id="340" r:id="rId11"/>
    <p:sldId id="380" r:id="rId12"/>
    <p:sldId id="291" r:id="rId13"/>
    <p:sldId id="359" r:id="rId14"/>
    <p:sldId id="381" r:id="rId15"/>
    <p:sldId id="383" r:id="rId16"/>
    <p:sldId id="384" r:id="rId17"/>
    <p:sldId id="312" r:id="rId18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C"/>
    <a:srgbClr val="3D17A9"/>
    <a:srgbClr val="1D780E"/>
    <a:srgbClr val="0A9EDA"/>
    <a:srgbClr val="E24608"/>
    <a:srgbClr val="FF3399"/>
    <a:srgbClr val="FF8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1144" autoAdjust="0"/>
  </p:normalViewPr>
  <p:slideViewPr>
    <p:cSldViewPr snapToGrid="0">
      <p:cViewPr varScale="1">
        <p:scale>
          <a:sx n="104" d="100"/>
          <a:sy n="104" d="100"/>
        </p:scale>
        <p:origin x="82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00FF"/>
                </a:solidFill>
              </a:rPr>
              <a:t>Соотношение средств на информационные ресурсы </a:t>
            </a:r>
          </a:p>
          <a:p>
            <a:pPr>
              <a:defRPr sz="2400" b="1">
                <a:solidFill>
                  <a:srgbClr val="0000FF"/>
                </a:solidFill>
              </a:defRPr>
            </a:pPr>
            <a:r>
              <a:rPr lang="ru-RU" sz="2400" b="1" dirty="0">
                <a:solidFill>
                  <a:srgbClr val="0000FF"/>
                </a:solidFill>
              </a:rPr>
              <a:t>в университетах за</a:t>
            </a:r>
            <a:r>
              <a:rPr lang="ru-RU" sz="2400" b="1" baseline="0" dirty="0">
                <a:solidFill>
                  <a:srgbClr val="0000FF"/>
                </a:solidFill>
              </a:rPr>
              <a:t> рубежом</a:t>
            </a:r>
            <a:endParaRPr lang="ru-RU" sz="2400" b="1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19070706771947196"/>
          <c:y val="1.3453791524433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средств на информационные ресурсы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1-4913-AB87-4F207215AB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C1-4913-AB87-4F207215AB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C1-4913-AB87-4F207215AB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C1-4913-AB87-4F207215AB44}"/>
              </c:ext>
            </c:extLst>
          </c:dPt>
          <c:cat>
            <c:strRef>
              <c:f>Лист1!$A$2:$A$5</c:f>
              <c:strCache>
                <c:ptCount val="2"/>
                <c:pt idx="0">
                  <c:v>Электронные ресурсы 70%</c:v>
                </c:pt>
                <c:pt idx="1">
                  <c:v>печатные книги 30%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C1-4913-AB87-4F207215A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37B5D8-2FD4-444C-AA9F-4B590144393E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B603C1E-C6DF-4E23-9C9C-7BE92994B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0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</a:t>
            </a:r>
            <a:r>
              <a:rPr lang="ru-RU" baseline="0" dirty="0"/>
              <a:t> так давно мы проводили экспертный опрос наших партнёров в Китае и Японии, которые выполняют в своих странах аналогичные нам функции библиотечных коллекторов. Опрос показал, что соотношение средств, которые тратят университетские библиотеки выглядит примерно так.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3C1E-C6DF-4E23-9C9C-7BE92994B2B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84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в верхнем горизонтальном меню выбрать</a:t>
            </a:r>
            <a:r>
              <a:rPr lang="ru-RU" baseline="0" dirty="0"/>
              <a:t> «Периодика», то вы увидите, что в базе данных имеется более 2 тысяч журналов и газет.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3C1E-C6DF-4E23-9C9C-7BE92994B2B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56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Причем  в отличие от других учебных ЭБС, в </a:t>
            </a:r>
            <a:r>
              <a:rPr lang="ru-RU" baseline="0" dirty="0" err="1"/>
              <a:t>Руконте</a:t>
            </a:r>
            <a:r>
              <a:rPr lang="ru-RU" baseline="0" dirty="0"/>
              <a:t> периодика представлена не только отрывочными архивными номерами вузовских вестников, а полноценной подпиской и архивами востребованных журналов и центральных газет.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3C1E-C6DF-4E23-9C9C-7BE92994B2BD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85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1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</a:rPr>
              <a:t>Несмотря на то, что БИБКОМ всерьез занимается электронными ресурсами, все-таки основной наш оборот по прежнему составляют печатные книги.</a:t>
            </a:r>
          </a:p>
        </p:txBody>
      </p:sp>
    </p:spTree>
    <p:extLst>
      <p:ext uri="{BB962C8B-B14F-4D97-AF65-F5344CB8AC3E}">
        <p14:creationId xmlns:p14="http://schemas.microsoft.com/office/powerpoint/2010/main" val="48502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Ежегодно</a:t>
            </a:r>
            <a:r>
              <a:rPr lang="ru-RU" baseline="0" dirty="0"/>
              <a:t> в интернет-каталог </a:t>
            </a:r>
            <a:r>
              <a:rPr lang="ru-RU" baseline="0" dirty="0" err="1"/>
              <a:t>БИБКОМа</a:t>
            </a:r>
            <a:r>
              <a:rPr lang="ru-RU" baseline="0" dirty="0"/>
              <a:t> заводится информация более, чем о 100 тысячах печатных книг, каждая из которых привязана к сокращенному перечню тематик УДК, который был в своё время разработан специалистами ГПНТБ России.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3C1E-C6DF-4E23-9C9C-7BE92994B2B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98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</a:rPr>
              <a:t>Научная</a:t>
            </a:r>
            <a:r>
              <a:rPr lang="ru-RU" altLang="ru-RU" baseline="0" dirty="0">
                <a:latin typeface="Arial" panose="020B0604020202020204" pitchFamily="34" charset="0"/>
              </a:rPr>
              <a:t> и техническая литература по прежнему в значительном объеме выпускается университетскими и коммерческими издателями в числе которых и наше издательство Колос. 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2F4C54-7883-4C0A-A435-38165153B203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8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литература по различным отраслям знаний, современным направлениям развития науки и техники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3C1E-C6DF-4E23-9C9C-7BE92994B2B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7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 Современный</a:t>
            </a:r>
            <a:r>
              <a:rPr lang="ru-RU" altLang="ru-RU" baseline="0" dirty="0"/>
              <a:t> </a:t>
            </a:r>
            <a:r>
              <a:rPr lang="ru-RU" altLang="ru-RU" dirty="0"/>
              <a:t>читатель,</a:t>
            </a:r>
            <a:r>
              <a:rPr lang="ru-RU" altLang="ru-RU" baseline="0" dirty="0"/>
              <a:t> как правило, </a:t>
            </a:r>
            <a:r>
              <a:rPr lang="ru-RU" altLang="ru-RU" dirty="0"/>
              <a:t>хочет получать информацию «здесь и сейчас» с</a:t>
            </a:r>
            <a:r>
              <a:rPr lang="ru-RU" altLang="ru-RU" baseline="0" dirty="0"/>
              <a:t> рабочего места или их дома. И н</a:t>
            </a:r>
            <a:r>
              <a:rPr lang="ru-RU" altLang="ru-RU" dirty="0"/>
              <a:t>а сегодня существует множество различных ЭБС, которые представляют широкие возможности доступа в </a:t>
            </a:r>
            <a:r>
              <a:rPr lang="ru-RU" altLang="ru-RU" dirty="0" err="1"/>
              <a:t>т.ч</a:t>
            </a:r>
            <a:r>
              <a:rPr lang="ru-RU" altLang="ru-RU" dirty="0"/>
              <a:t>. к научно-технической информации. Одна из наиболее популярных - ЭБС «</a:t>
            </a:r>
            <a:r>
              <a:rPr lang="ru-RU" altLang="ru-RU" dirty="0" err="1"/>
              <a:t>Руконт</a:t>
            </a:r>
            <a:r>
              <a:rPr lang="ru-RU" altLang="ru-RU" dirty="0"/>
              <a:t>»,  которая уже несколько лет используется в библиотеках и отвечает требованиям современного читателя.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4E6A42-5347-4A5C-81F6-70B2CA402110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0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 других</a:t>
            </a:r>
            <a:r>
              <a:rPr lang="ru-RU" baseline="0" dirty="0"/>
              <a:t> электронных библиотек РУКОНТ отличает наличие полнотекстовых изданий как книжных, так и периодических.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3C1E-C6DF-4E23-9C9C-7BE92994B2BD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34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Всего в </a:t>
            </a:r>
            <a:r>
              <a:rPr lang="ru-RU" altLang="ru-RU" dirty="0" err="1"/>
              <a:t>Руконте</a:t>
            </a:r>
            <a:r>
              <a:rPr lang="ru-RU" altLang="ru-RU" dirty="0"/>
              <a:t> организовано более 90 тематических коллекций, сформированных на основе направлений подготовки бакалавров и магистров.  А также три коллекции для среднего проф. образования.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798869-41D9-42CC-8D98-B781F9856FEB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2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latin typeface="Arial" panose="020B0604020202020204" pitchFamily="34" charset="0"/>
              </a:rPr>
              <a:t>Для примера на этом слайде приведена небольшая часть тематических коллекций, собранных в </a:t>
            </a:r>
            <a:r>
              <a:rPr lang="ru-RU" altLang="ru-RU" dirty="0" err="1">
                <a:latin typeface="Arial" panose="020B0604020202020204" pitchFamily="34" charset="0"/>
              </a:rPr>
              <a:t>РУКОНТе</a:t>
            </a:r>
            <a:r>
              <a:rPr lang="ru-RU" altLang="ru-RU" dirty="0">
                <a:latin typeface="Arial" panose="020B0604020202020204" pitchFamily="34" charset="0"/>
              </a:rPr>
              <a:t>,</a:t>
            </a:r>
            <a:r>
              <a:rPr lang="ru-RU" altLang="ru-RU" baseline="0" dirty="0">
                <a:latin typeface="Arial" panose="020B0604020202020204" pitchFamily="34" charset="0"/>
              </a:rPr>
              <a:t> которые фактически являются профессиональными базами данных, т.к. включают различные и книжные, и периодические издания, научную и учебную литературу.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271D5-1F5C-4CD2-9BB7-10A54332FE08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2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50F9-F8BE-4FD0-B9C0-65E885F7FDAF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EF64-EC88-4B22-94EC-B143DEB37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01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97CA-3002-42C3-96BC-F8D2B525D1A2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EC65-D51D-49BB-88AD-840967B69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6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6A7F-5BAD-4ABE-9966-2A8269519DE5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49CB-3E5B-4D0B-AE48-77C0C9FD0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25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112B-5A84-4772-A417-1DDB8374DACF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5E8F-E0BA-4553-A6B1-C155F7781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45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0A13-8F79-45FB-957C-39156FBA27DE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6F350-2157-463A-AF71-CBF7800DA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66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BF14-74A2-4173-9526-3190AB16D39C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16D6-08E1-4AC3-9BA5-C8EC92923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1111-7469-4C9C-A3B5-36DD67C05DE4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BB24-8E1F-488C-AB08-5C9F4C1CE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86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43D2-A29C-4F5F-BCBF-538F0CDAA2C1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150B-94DB-41DB-B134-E73827F4E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21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133D-78F7-43B2-A22E-2FA598325F3B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8AC97-1F29-412A-9412-6D1FCD32ED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23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6120-97B1-4D22-BF24-FC85394F5539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42F61-94E6-4516-B5C2-BDDA33AD92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7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83B8-52FB-4237-B2D8-44FB054EC61D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2C693-CF17-4B54-B2B1-4B2FFB1240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6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E4FAC-1732-4AE1-B662-706C3C911E1A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F0F00D7-640E-44E3-815C-C213CE66DC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44538" y="802690"/>
            <a:ext cx="10717212" cy="212365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DDDDDD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3D17A9"/>
                </a:solidFill>
                <a:latin typeface="Arial" pitchFamily="34" charset="0"/>
              </a:rPr>
              <a:t>Печатные издания и электронные ресурсы для научно-технических библиотек</a:t>
            </a:r>
            <a:endParaRPr lang="en-US" sz="4400" b="1" dirty="0">
              <a:solidFill>
                <a:srgbClr val="3D17A9"/>
              </a:solidFill>
              <a:latin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706645" y="3764132"/>
            <a:ext cx="3211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B050"/>
                </a:solidFill>
              </a:rPr>
              <a:t>Дегтярев М.В</a:t>
            </a:r>
          </a:p>
          <a:p>
            <a:pPr eaLnBrk="1" hangingPunct="1"/>
            <a:endParaRPr lang="ru-RU" altLang="ru-RU" sz="2000" dirty="0">
              <a:solidFill>
                <a:srgbClr val="00B050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00B050"/>
                </a:solidFill>
              </a:rPr>
              <a:t>Генеральный директор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1152144" y="3721608"/>
            <a:ext cx="10108438" cy="914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4367213" y="68580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000">
              <a:solidFill>
                <a:srgbClr val="008000"/>
              </a:solidFill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5432425"/>
            <a:ext cx="34972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7" descr="&amp;Rcy;&amp;ucy;&amp;kcy;&amp;ocy;&amp;n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5078067"/>
            <a:ext cx="33766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0"/>
            <a:ext cx="997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539"/>
            <a:ext cx="121920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498725" cy="6858000"/>
          </a:xfrm>
          <a:prstGeom prst="rect">
            <a:avLst/>
          </a:prstGeom>
          <a:solidFill>
            <a:srgbClr val="212538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 flipV="1">
            <a:off x="0" y="0"/>
            <a:ext cx="2498725" cy="806450"/>
          </a:xfrm>
          <a:prstGeom prst="rect">
            <a:avLst/>
          </a:prstGeom>
          <a:solidFill>
            <a:srgbClr val="35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9530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200025" y="2128838"/>
            <a:ext cx="203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Arial Black" panose="020B0A04020102020204" pitchFamily="34" charset="0"/>
              </a:rPr>
              <a:t>Возможности</a:t>
            </a:r>
          </a:p>
        </p:txBody>
      </p:sp>
      <p:sp>
        <p:nvSpPr>
          <p:cNvPr id="20487" name="TextBox 15"/>
          <p:cNvSpPr txBox="1">
            <a:spLocks noChangeArrowheads="1"/>
          </p:cNvSpPr>
          <p:nvPr/>
        </p:nvSpPr>
        <p:spPr bwMode="auto">
          <a:xfrm>
            <a:off x="530225" y="58166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  <a:latin typeface="Arial Black" panose="020B0A04020102020204" pitchFamily="34" charset="0"/>
              </a:rPr>
              <a:t>Будущее</a:t>
            </a:r>
          </a:p>
        </p:txBody>
      </p:sp>
      <p:sp>
        <p:nvSpPr>
          <p:cNvPr id="20488" name="TextBox 29"/>
          <p:cNvSpPr txBox="1">
            <a:spLocks noChangeArrowheads="1"/>
          </p:cNvSpPr>
          <p:nvPr/>
        </p:nvSpPr>
        <p:spPr bwMode="auto">
          <a:xfrm>
            <a:off x="115888" y="222250"/>
            <a:ext cx="226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B9EB"/>
                </a:solidFill>
                <a:latin typeface="Arial Black" panose="020B0A04020102020204" pitchFamily="34" charset="0"/>
              </a:rPr>
              <a:t>РУ</a:t>
            </a:r>
            <a:r>
              <a:rPr lang="ru-RU" altLang="ru-RU" sz="2000">
                <a:solidFill>
                  <a:schemeClr val="bg1"/>
                </a:solidFill>
                <a:latin typeface="Arial Black" panose="020B0A04020102020204" pitchFamily="34" charset="0"/>
              </a:rPr>
              <a:t>КОНТ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025" y="3973513"/>
            <a:ext cx="2038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+mn-cs"/>
              </a:rPr>
              <a:t>Эксклюзив</a:t>
            </a:r>
          </a:p>
        </p:txBody>
      </p:sp>
      <p:sp>
        <p:nvSpPr>
          <p:cNvPr id="20490" name="TextBox 20"/>
          <p:cNvSpPr txBox="1">
            <a:spLocks noChangeArrowheads="1"/>
          </p:cNvSpPr>
          <p:nvPr/>
        </p:nvSpPr>
        <p:spPr bwMode="auto">
          <a:xfrm>
            <a:off x="2498725" y="765175"/>
            <a:ext cx="9693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Arial Black" panose="020B0A04020102020204" pitchFamily="34" charset="0"/>
              </a:rPr>
              <a:t>всего</a:t>
            </a:r>
            <a:r>
              <a:rPr lang="ru-RU" altLang="ru-RU" sz="2400">
                <a:solidFill>
                  <a:schemeClr val="bg1"/>
                </a:solidFill>
                <a:latin typeface="Arial Black" panose="020B0A04020102020204" pitchFamily="34" charset="0"/>
              </a:rPr>
              <a:t> - 94 коллекции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57925" y="3073400"/>
            <a:ext cx="2211388" cy="2211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6200000">
            <a:off x="5453062" y="3694113"/>
            <a:ext cx="879475" cy="10033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6924675" y="2266950"/>
            <a:ext cx="877888" cy="10033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?</a:t>
            </a:r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8255794" y="3621882"/>
            <a:ext cx="877887" cy="10033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?</a:t>
            </a: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6924675" y="5041900"/>
            <a:ext cx="877888" cy="100171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?</a:t>
            </a:r>
          </a:p>
        </p:txBody>
      </p:sp>
      <p:sp>
        <p:nvSpPr>
          <p:cNvPr id="20496" name="TextBox 33"/>
          <p:cNvSpPr txBox="1">
            <a:spLocks noChangeArrowheads="1"/>
          </p:cNvSpPr>
          <p:nvPr/>
        </p:nvSpPr>
        <p:spPr bwMode="auto">
          <a:xfrm>
            <a:off x="4087813" y="1476375"/>
            <a:ext cx="655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Сельское хозяйство. Агропромышленный комплекс. Продовольственное обеспечение.</a:t>
            </a:r>
          </a:p>
        </p:txBody>
      </p:sp>
      <p:sp>
        <p:nvSpPr>
          <p:cNvPr id="20497" name="TextBox 34"/>
          <p:cNvSpPr txBox="1">
            <a:spLocks noChangeArrowheads="1"/>
          </p:cNvSpPr>
          <p:nvPr/>
        </p:nvSpPr>
        <p:spPr bwMode="auto">
          <a:xfrm>
            <a:off x="3079750" y="3825875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Авиация и космонавтика</a:t>
            </a:r>
          </a:p>
        </p:txBody>
      </p:sp>
      <p:sp>
        <p:nvSpPr>
          <p:cNvPr id="20498" name="TextBox 35"/>
          <p:cNvSpPr txBox="1">
            <a:spLocks noChangeArrowheads="1"/>
          </p:cNvSpPr>
          <p:nvPr/>
        </p:nvSpPr>
        <p:spPr bwMode="auto">
          <a:xfrm>
            <a:off x="9358313" y="3841750"/>
            <a:ext cx="275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Физическая культура.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 Спорт</a:t>
            </a:r>
          </a:p>
        </p:txBody>
      </p:sp>
      <p:sp>
        <p:nvSpPr>
          <p:cNvPr id="20499" name="TextBox 36"/>
          <p:cNvSpPr txBox="1">
            <a:spLocks noChangeArrowheads="1"/>
          </p:cNvSpPr>
          <p:nvPr/>
        </p:nvSpPr>
        <p:spPr bwMode="auto">
          <a:xfrm>
            <a:off x="4610100" y="6126163"/>
            <a:ext cx="550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Педагогика. Образование</a:t>
            </a:r>
          </a:p>
        </p:txBody>
      </p:sp>
      <p:sp>
        <p:nvSpPr>
          <p:cNvPr id="20500" name="TextBox 37"/>
          <p:cNvSpPr txBox="1">
            <a:spLocks noChangeArrowheads="1"/>
          </p:cNvSpPr>
          <p:nvPr/>
        </p:nvSpPr>
        <p:spPr bwMode="auto">
          <a:xfrm>
            <a:off x="6243638" y="3844925"/>
            <a:ext cx="2051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212538"/>
                </a:solidFill>
              </a:rPr>
              <a:t>РУКОНТ</a:t>
            </a:r>
            <a:endParaRPr lang="ru-RU" altLang="ru-RU" sz="2000">
              <a:solidFill>
                <a:srgbClr val="212538"/>
              </a:solidFill>
              <a:latin typeface="Arial Black" panose="020B0A04020102020204" pitchFamily="34" charset="0"/>
            </a:endParaRPr>
          </a:p>
        </p:txBody>
      </p: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4271963" y="130175"/>
            <a:ext cx="6184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u="sng">
                <a:solidFill>
                  <a:schemeClr val="bg1"/>
                </a:solidFill>
                <a:latin typeface="Arial Black" panose="020B0A04020102020204" pitchFamily="34" charset="0"/>
              </a:rPr>
              <a:t>Тематические коллекции</a:t>
            </a:r>
          </a:p>
        </p:txBody>
      </p:sp>
      <p:pic>
        <p:nvPicPr>
          <p:cNvPr id="20502" name="image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255713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4" y="3155115"/>
            <a:ext cx="843847" cy="73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5475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solidFill>
                  <a:srgbClr val="0070C0"/>
                </a:solidFill>
              </a:rPr>
              <a:t>Тематические коллекции</a:t>
            </a:r>
            <a:br>
              <a:rPr lang="ru-RU" altLang="ru-RU" sz="3600" b="1">
                <a:solidFill>
                  <a:srgbClr val="0070C0"/>
                </a:solidFill>
              </a:rPr>
            </a:br>
            <a:r>
              <a:rPr lang="ru-RU" altLang="ru-RU" sz="3600" b="1">
                <a:solidFill>
                  <a:srgbClr val="0070C0"/>
                </a:solidFill>
              </a:rPr>
              <a:t> (базы данных)</a:t>
            </a:r>
          </a:p>
        </p:txBody>
      </p:sp>
      <p:sp>
        <p:nvSpPr>
          <p:cNvPr id="36867" name="Содержимое 5"/>
          <p:cNvSpPr>
            <a:spLocks noGrp="1"/>
          </p:cNvSpPr>
          <p:nvPr>
            <p:ph idx="4294967295"/>
          </p:nvPr>
        </p:nvSpPr>
        <p:spPr>
          <a:xfrm>
            <a:off x="1498600" y="954088"/>
            <a:ext cx="8280400" cy="5211762"/>
          </a:xfrm>
        </p:spPr>
        <p:txBody>
          <a:bodyPr/>
          <a:lstStyle/>
          <a:p>
            <a:pPr marL="0" lvl="1" indent="0" eaLnBrk="1" hangingPunct="1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Авиационная и ракетно-космическая техника</a:t>
            </a:r>
          </a:p>
          <a:p>
            <a:pPr marL="0" lvl="1" indent="0" eaLnBrk="1" hangingPunct="1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Blip>
                <a:blip r:embed="rId3"/>
              </a:buBlip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и строительство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Blip>
                <a:blip r:embed="rId3"/>
              </a:buBlip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Информатика и вычислительная техника 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Нанотехнологии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Blip>
                <a:blip r:embed="rId3"/>
              </a:buBlip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Оборона и безопасность государства. Военные науки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Blip>
                <a:blip r:embed="rId3"/>
              </a:buBlip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Blip>
                <a:blip r:embed="rId3"/>
              </a:buBlip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Прикладная геология, горное дело, нефтегазовое дело и геодезия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pic>
        <p:nvPicPr>
          <p:cNvPr id="21508" name="Рисунок 17" descr="&amp;Rcy;&amp;ucy;&amp;kcy;&amp;ocy;&amp;n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276850"/>
            <a:ext cx="33766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56"/>
            <a:ext cx="12192000" cy="63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6" y="0"/>
            <a:ext cx="11837505" cy="67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96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6758"/>
            <a:ext cx="12192000" cy="409879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039139" y="2594113"/>
            <a:ext cx="2494723" cy="1381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1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4367213" y="68580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764213"/>
            <a:ext cx="29733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351088" y="-434368"/>
            <a:ext cx="7561262" cy="67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ru-RU" sz="3200" b="1" dirty="0">
              <a:solidFill>
                <a:srgbClr val="FF0000"/>
              </a:solidFill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</a:rPr>
              <a:t>СПАСИБО ЗА ВНИМАНИЕ!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 i="1" dirty="0">
              <a:solidFill>
                <a:srgbClr val="0000FF"/>
              </a:solidFill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 i="1" dirty="0">
                <a:solidFill>
                  <a:srgbClr val="0000FF"/>
                </a:solidFill>
              </a:rPr>
              <a:t>Генеральный директор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 i="1" dirty="0">
                <a:solidFill>
                  <a:srgbClr val="0000FF"/>
                </a:solidFill>
              </a:rPr>
              <a:t>Дегтярев Михаил Васильевич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 i="1" dirty="0">
                <a:solidFill>
                  <a:srgbClr val="0000FF"/>
                </a:solidFill>
              </a:rPr>
              <a:t>(495) 995-95-77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 i="1" dirty="0">
              <a:solidFill>
                <a:srgbClr val="0000FF"/>
              </a:solidFill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800" b="1" dirty="0">
                <a:solidFill>
                  <a:srgbClr val="0000FF"/>
                </a:solidFill>
              </a:rPr>
              <a:t>dmv@ckbib.ru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ru-RU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3600" b="1" dirty="0">
                <a:solidFill>
                  <a:srgbClr val="0000FF"/>
                </a:solidFill>
              </a:rPr>
              <a:t>http:/www.ckbib.ru</a:t>
            </a: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3600" b="1" dirty="0">
                <a:solidFill>
                  <a:srgbClr val="0000FF"/>
                </a:solidFill>
              </a:rPr>
              <a:t>www.lib.rucont.ru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3600" b="1" dirty="0">
              <a:solidFill>
                <a:srgbClr val="0000FF"/>
              </a:solidFill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3600" b="1" dirty="0">
              <a:solidFill>
                <a:srgbClr val="FF0000"/>
              </a:solidFill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 i="1" dirty="0">
              <a:solidFill>
                <a:srgbClr val="FF0000"/>
              </a:solidFill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ru-RU" sz="2400" b="1" dirty="0">
              <a:solidFill>
                <a:srgbClr val="FF0000"/>
              </a:solidFill>
            </a:endParaRPr>
          </a:p>
        </p:txBody>
      </p:sp>
      <p:pic>
        <p:nvPicPr>
          <p:cNvPr id="36871" name="Рисунок 17" descr="&amp;Rcy;&amp;ucy;&amp;kcy;&amp;ocy;&amp;n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1" y="5414168"/>
            <a:ext cx="26273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96959636"/>
              </p:ext>
            </p:extLst>
          </p:nvPr>
        </p:nvGraphicFramePr>
        <p:xfrm>
          <a:off x="69574" y="0"/>
          <a:ext cx="12036287" cy="664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92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4367213" y="6858001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82888" y="141289"/>
            <a:ext cx="74168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Центральный коллектор библиотек БИБКОМ поддерживает и развивает технологии комплектования фондов библиотек печатными изданиями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3138" y="277814"/>
            <a:ext cx="360362" cy="7191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03389" y="1606550"/>
            <a:ext cx="1800225" cy="4572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51088" y="1834753"/>
            <a:ext cx="6553200" cy="3693319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rgbClr val="0000FF"/>
                </a:solidFill>
              </a:rPr>
              <a:t>Более 1.5 тысяч издательств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rgbClr val="0000FF"/>
                </a:solidFill>
              </a:rPr>
              <a:t>В ассортименте более 100 тысяч книг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rgbClr val="0000FF"/>
                </a:solidFill>
              </a:rPr>
              <a:t>Ежемесячно более 8 тысяч новинок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rgbClr val="0000FF"/>
                </a:solidFill>
              </a:rPr>
              <a:t>Издания по всем отраслям знаний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b="1" dirty="0">
              <a:solidFill>
                <a:srgbClr val="0000FF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rgbClr val="0000FF"/>
                </a:solidFill>
              </a:rPr>
              <a:t>100% исполнение 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859505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91"/>
            <a:ext cx="12192000" cy="66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2244725" y="594519"/>
            <a:ext cx="7772400" cy="18288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1D78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Издательско-книготорговый центр </a:t>
            </a:r>
            <a:r>
              <a:rPr lang="ru-RU" altLang="ru-RU" sz="6600" b="1" dirty="0">
                <a:solidFill>
                  <a:srgbClr val="1D78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«Колос-с»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009" y="3180522"/>
            <a:ext cx="10714382" cy="1772478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ru-RU" altLang="ru-RU" sz="3200" b="1" dirty="0"/>
              <a:t>Научная, учебная, </a:t>
            </a:r>
          </a:p>
          <a:p>
            <a:pPr marL="36513" eaLnBrk="1" hangingPunct="1">
              <a:spcBef>
                <a:spcPct val="0"/>
              </a:spcBef>
            </a:pPr>
            <a:r>
              <a:rPr lang="ru-RU" altLang="ru-RU" sz="3200" b="1" dirty="0"/>
              <a:t>справочная литература по сельскому хозяйству, ветеринарии, инженерным дисциплинам, экономике, культурологии</a:t>
            </a:r>
          </a:p>
        </p:txBody>
      </p:sp>
      <p:pic>
        <p:nvPicPr>
          <p:cNvPr id="10244" name="Рисунок 5" descr="C:\Users\User0\Desktop\колос-с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303838"/>
            <a:ext cx="3367087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5370513"/>
            <a:ext cx="28654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9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2025"/>
          </a:xfrm>
        </p:spPr>
        <p:txBody>
          <a:bodyPr/>
          <a:lstStyle/>
          <a:p>
            <a:pPr algn="ctr"/>
            <a:r>
              <a:rPr lang="ru-RU" altLang="ru-RU" b="1">
                <a:solidFill>
                  <a:srgbClr val="0000FF"/>
                </a:solidFill>
              </a:rPr>
              <a:t>Научная, учебная и справочная литература</a:t>
            </a:r>
            <a:endParaRPr lang="ru-RU" altLang="ru-RU">
              <a:solidFill>
                <a:srgbClr val="0000FF"/>
              </a:solidFill>
            </a:endParaRPr>
          </a:p>
        </p:txBody>
      </p:sp>
      <p:pic>
        <p:nvPicPr>
          <p:cNvPr id="14" name="Рисунок 13" descr="Nauki o Zemle_лицевая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863600"/>
            <a:ext cx="2828925" cy="400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0322886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8" y="796925"/>
            <a:ext cx="2201862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50357866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8" y="850900"/>
            <a:ext cx="2349500" cy="341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50355107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63" y="3810000"/>
            <a:ext cx="207803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50349088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0" y="3856038"/>
            <a:ext cx="2159000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50347417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63" y="781050"/>
            <a:ext cx="2322512" cy="323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50358796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3765550"/>
            <a:ext cx="2149475" cy="298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20738" y="0"/>
            <a:ext cx="10515600" cy="671513"/>
          </a:xfrm>
        </p:spPr>
        <p:txBody>
          <a:bodyPr/>
          <a:lstStyle/>
          <a:p>
            <a:pPr algn="ctr"/>
            <a:r>
              <a:rPr lang="ru-RU" altLang="ru-RU"/>
              <a:t>   </a:t>
            </a:r>
            <a:r>
              <a:rPr lang="ru-RU" altLang="ru-RU" b="1">
                <a:solidFill>
                  <a:srgbClr val="0000FF"/>
                </a:solidFill>
              </a:rPr>
              <a:t>Научная, учебная и справочная литература</a:t>
            </a:r>
          </a:p>
        </p:txBody>
      </p:sp>
      <p:pic>
        <p:nvPicPr>
          <p:cNvPr id="9" name="Рисунок 8" descr="503568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82638"/>
            <a:ext cx="2319338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Стратегический менеджмент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988" y="752475"/>
            <a:ext cx="2536825" cy="318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50347654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5733" y="752475"/>
            <a:ext cx="2212975" cy="313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Содержимое 3" descr="50310995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24" y="752475"/>
            <a:ext cx="2519363" cy="31226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50276429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94" y="3616325"/>
            <a:ext cx="2446338" cy="324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50347068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73" y="3519297"/>
            <a:ext cx="2411413" cy="322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0347024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2" y="3536189"/>
            <a:ext cx="2360612" cy="321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4061D-EAF2-4AE2-92ED-28F76059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965" y="1033267"/>
            <a:ext cx="6172199" cy="1168952"/>
          </a:xfrm>
        </p:spPr>
        <p:txBody>
          <a:bodyPr>
            <a:no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0070C0"/>
                </a:solidFill>
                <a:latin typeface="CharterITC"/>
              </a:rPr>
              <a:t>Управление беспилотными летательными аппаратами: основы аэрофотосъемки </a:t>
            </a:r>
            <a:br>
              <a:rPr lang="ru-RU" sz="2400" b="1" i="0" u="none" strike="noStrike" baseline="0" dirty="0">
                <a:solidFill>
                  <a:srgbClr val="0070C0"/>
                </a:solidFill>
                <a:latin typeface="CharterITC"/>
              </a:rPr>
            </a:br>
            <a:r>
              <a:rPr lang="ru-RU" sz="2400" b="1" i="0" u="none" strike="noStrike" baseline="0" dirty="0">
                <a:solidFill>
                  <a:srgbClr val="0070C0"/>
                </a:solidFill>
                <a:latin typeface="CharterITC"/>
              </a:rPr>
              <a:t>и фотограмметрии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CF79A6-467D-40DB-AA14-2E3FA63B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965" y="2411609"/>
            <a:ext cx="6172200" cy="3176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0" u="none" strike="noStrike" baseline="0" dirty="0">
                <a:latin typeface="CharterITC"/>
              </a:rPr>
              <a:t>Управление беспилотными летательными аппаратами: основы аэрофотосъемки и фотограмметрии:</a:t>
            </a:r>
            <a:r>
              <a:rPr lang="ru-RU" sz="1400" b="0" i="0" u="none" strike="noStrike" baseline="0" dirty="0">
                <a:latin typeface="CharterITC"/>
              </a:rPr>
              <a:t> учебно-методическое пособие / </a:t>
            </a:r>
            <a:r>
              <a:rPr lang="ru-RU" sz="1400" b="0" i="0" u="none" strike="noStrike" baseline="0" dirty="0" err="1">
                <a:latin typeface="CharterITC"/>
              </a:rPr>
              <a:t>Плященко</a:t>
            </a:r>
            <a:r>
              <a:rPr lang="ru-RU" sz="1400" b="0" i="0" u="none" strike="noStrike" baseline="0" dirty="0">
                <a:latin typeface="CharterITC"/>
              </a:rPr>
              <a:t> М. Ю., Попов Н. З., Луцкий М. В. и др. — М.: Советский спорт, </a:t>
            </a:r>
            <a:r>
              <a:rPr lang="ru-RU" sz="1400" b="0" i="0" u="none" strike="noStrike" baseline="0" dirty="0">
                <a:latin typeface="MinionPro-Regular"/>
              </a:rPr>
              <a:t>2024</a:t>
            </a:r>
            <a:r>
              <a:rPr lang="ru-RU" sz="1400" b="0" i="0" u="none" strike="noStrike" baseline="0" dirty="0">
                <a:latin typeface="CharterITC"/>
              </a:rPr>
              <a:t>. — </a:t>
            </a:r>
            <a:r>
              <a:rPr lang="ru-RU" sz="1400" b="0" i="0" u="none" strike="noStrike" baseline="0" dirty="0">
                <a:latin typeface="MinionPro-Regular"/>
              </a:rPr>
              <a:t>408 </a:t>
            </a:r>
            <a:r>
              <a:rPr lang="ru-RU" sz="1400" b="0" i="0" u="none" strike="noStrike" baseline="0" dirty="0">
                <a:latin typeface="CharterITC"/>
              </a:rPr>
              <a:t>с.</a:t>
            </a:r>
          </a:p>
          <a:p>
            <a:pPr marL="0" indent="0" algn="just">
              <a:buNone/>
            </a:pPr>
            <a:r>
              <a:rPr lang="en-US" sz="1400" b="0" i="0" u="none" strike="noStrike" baseline="0" dirty="0">
                <a:latin typeface="CharterITC"/>
              </a:rPr>
              <a:t>ISBN 978‑5‑00129‑372‑9</a:t>
            </a:r>
          </a:p>
          <a:p>
            <a:pPr marL="0" indent="0" algn="just">
              <a:buNone/>
            </a:pPr>
            <a:endParaRPr lang="ru-RU" sz="1400" b="0" i="0" u="none" strike="noStrike" baseline="0" dirty="0">
              <a:latin typeface="CharterITC"/>
            </a:endParaRPr>
          </a:p>
          <a:p>
            <a:pPr marL="0" indent="0" algn="just">
              <a:buNone/>
            </a:pPr>
            <a:r>
              <a:rPr lang="ru-RU" sz="1400" b="0" i="0" u="none" strike="noStrike" baseline="0" dirty="0">
                <a:latin typeface="CharterITC"/>
              </a:rPr>
              <a:t>Данное методическое пособие предназначено для образовательных учреждений, авиамодельных секций, кружков робототехники или для самостоятельного изучения. Пособие включает в себя 10 глав, которые раскрывают важные этапы истории развития беспилотной авиации, текущие и перспективные сферы применения БАС, базовые знания устройства и функционирования </a:t>
            </a:r>
            <a:r>
              <a:rPr lang="ru-RU" sz="1400" b="0" i="0" u="none" strike="noStrike" baseline="0" dirty="0" err="1">
                <a:latin typeface="CharterITC"/>
              </a:rPr>
              <a:t>мультикоптеров</a:t>
            </a:r>
            <a:r>
              <a:rPr lang="ru-RU" sz="1400" b="0" i="0" u="none" strike="noStrike" baseline="0" dirty="0">
                <a:latin typeface="CharterITC"/>
              </a:rPr>
              <a:t>, теоретическую и практическую часть основ пилотирования, выполняемую на учебно-методическом комплексе ≪Пионер≫.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7B01-8CDD-4E02-B899-7AE0DF92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15" y="138340"/>
            <a:ext cx="4561080" cy="64428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2A4312-F213-419C-BD34-7FEC2E1A5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378" y="5797201"/>
            <a:ext cx="1415007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4061D-EAF2-4AE2-92ED-28F76059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953" y="748753"/>
            <a:ext cx="6172200" cy="8673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harterITC"/>
              </a:rPr>
              <a:t>Англо-русский, Русско-английский словарь </a:t>
            </a:r>
            <a:br>
              <a:rPr lang="ru-RU" sz="2400" b="1" dirty="0">
                <a:solidFill>
                  <a:srgbClr val="0070C0"/>
                </a:solidFill>
                <a:latin typeface="CharterITC"/>
              </a:rPr>
            </a:br>
            <a:r>
              <a:rPr lang="ru-RU" sz="2400" b="1" dirty="0">
                <a:solidFill>
                  <a:srgbClr val="0070C0"/>
                </a:solidFill>
                <a:latin typeface="CharterITC"/>
              </a:rPr>
              <a:t>по фототопографии и фотограмметрии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CF79A6-467D-40DB-AA14-2E3FA63B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539" y="2031768"/>
            <a:ext cx="6172200" cy="34368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CharterITC"/>
              </a:rPr>
              <a:t>Англо-русский, Русско-английский словарь по </a:t>
            </a:r>
            <a:r>
              <a:rPr lang="ru-RU" sz="1400" b="1" dirty="0" err="1">
                <a:latin typeface="CharterITC"/>
              </a:rPr>
              <a:t>фототопо</a:t>
            </a:r>
            <a:r>
              <a:rPr lang="en-US" sz="1400" b="1" dirty="0" err="1">
                <a:latin typeface="CharterITC"/>
              </a:rPr>
              <a:t>графии</a:t>
            </a:r>
            <a:r>
              <a:rPr lang="ru-RU" sz="1400" b="1" dirty="0">
                <a:latin typeface="CharterITC"/>
              </a:rPr>
              <a:t> </a:t>
            </a:r>
            <a:r>
              <a:rPr lang="en-US" sz="1400" b="1" dirty="0">
                <a:latin typeface="CharterITC"/>
              </a:rPr>
              <a:t>и</a:t>
            </a:r>
            <a:r>
              <a:rPr lang="ru-RU" sz="1400" b="1" dirty="0">
                <a:latin typeface="CharterITC"/>
              </a:rPr>
              <a:t> </a:t>
            </a:r>
            <a:r>
              <a:rPr lang="en-US" sz="1400" b="1" dirty="0" err="1">
                <a:latin typeface="CharterITC"/>
              </a:rPr>
              <a:t>фотограмметрии</a:t>
            </a:r>
            <a:r>
              <a:rPr lang="en-US" sz="1400" dirty="0">
                <a:latin typeface="CharterITC"/>
              </a:rPr>
              <a:t> = English-</a:t>
            </a:r>
            <a:r>
              <a:rPr lang="en-US" sz="1400" dirty="0" err="1">
                <a:latin typeface="CharterITC"/>
              </a:rPr>
              <a:t>russian</a:t>
            </a:r>
            <a:r>
              <a:rPr lang="en-US" sz="1400" dirty="0">
                <a:latin typeface="CharterITC"/>
              </a:rPr>
              <a:t>, Russian-</a:t>
            </a:r>
            <a:r>
              <a:rPr lang="en-US" sz="1400" dirty="0" err="1">
                <a:latin typeface="CharterITC"/>
              </a:rPr>
              <a:t>english</a:t>
            </a:r>
            <a:r>
              <a:rPr lang="ru-RU" sz="1400" dirty="0">
                <a:latin typeface="CharterITC"/>
              </a:rPr>
              <a:t> </a:t>
            </a:r>
            <a:r>
              <a:rPr lang="en-US" sz="1400" dirty="0">
                <a:latin typeface="CharterITC"/>
              </a:rPr>
              <a:t>dictionary for photomapping and photogrammetry: </a:t>
            </a:r>
            <a:r>
              <a:rPr lang="en-US" sz="1400" dirty="0" err="1">
                <a:latin typeface="CharterITC"/>
              </a:rPr>
              <a:t>более</a:t>
            </a:r>
            <a:r>
              <a:rPr lang="ru-RU" sz="1400" dirty="0">
                <a:latin typeface="CharterITC"/>
              </a:rPr>
              <a:t> 2500 терминов и сокращений с пояснениями и комментариями / сост. С. А. </a:t>
            </a:r>
            <a:r>
              <a:rPr lang="ru-RU" sz="1400" dirty="0" err="1">
                <a:latin typeface="CharterITC"/>
              </a:rPr>
              <a:t>Кадничанский</a:t>
            </a:r>
            <a:r>
              <a:rPr lang="ru-RU" sz="1400" dirty="0">
                <a:latin typeface="CharterITC"/>
              </a:rPr>
              <a:t>. — 2-е </a:t>
            </a:r>
            <a:r>
              <a:rPr lang="ru-RU" sz="1400" dirty="0" err="1">
                <a:latin typeface="CharterITC"/>
              </a:rPr>
              <a:t>изд</a:t>
            </a:r>
            <a:r>
              <a:rPr lang="ru-RU" sz="1400" dirty="0">
                <a:latin typeface="CharterITC"/>
              </a:rPr>
              <a:t>, </a:t>
            </a:r>
            <a:r>
              <a:rPr lang="ru-RU" sz="1400" dirty="0" err="1">
                <a:latin typeface="CharterITC"/>
              </a:rPr>
              <a:t>испр</a:t>
            </a:r>
            <a:r>
              <a:rPr lang="ru-RU" sz="1400" dirty="0">
                <a:latin typeface="CharterITC"/>
              </a:rPr>
              <a:t>. и доп. — М.: Советский спорт, 2024. — 284 с.</a:t>
            </a:r>
          </a:p>
          <a:p>
            <a:pPr marL="0" indent="0" algn="just">
              <a:buNone/>
            </a:pPr>
            <a:r>
              <a:rPr lang="en-US" sz="1400" dirty="0">
                <a:latin typeface="CharterITC"/>
              </a:rPr>
              <a:t>ISBN 978-5-00129-373-6</a:t>
            </a:r>
          </a:p>
          <a:p>
            <a:pPr marL="0" indent="0" algn="just">
              <a:buNone/>
            </a:pPr>
            <a:endParaRPr lang="ru-RU" sz="1400" b="0" i="0" u="none" strike="noStrike" baseline="0" dirty="0">
              <a:latin typeface="CharterITC"/>
            </a:endParaRPr>
          </a:p>
          <a:p>
            <a:pPr marL="0" indent="0" algn="just">
              <a:buNone/>
            </a:pPr>
            <a:r>
              <a:rPr lang="ru-RU" sz="1400" dirty="0">
                <a:latin typeface="CharterITC"/>
              </a:rPr>
              <a:t>Данное методическое пособие предназначено для образовательных учреждений, авиамодельных секций, кружков робототехники или для самостоятельного изучения. Пособие включает в себя 10 глав, которые раскрывают важные этапы истории развития беспилотной авиации, текущие и перспективные сферы применения БАС, базовые знания устройства и функционирования </a:t>
            </a:r>
            <a:r>
              <a:rPr lang="ru-RU" sz="1400" dirty="0" err="1">
                <a:latin typeface="CharterITC"/>
              </a:rPr>
              <a:t>мультикоптеров</a:t>
            </a:r>
            <a:r>
              <a:rPr lang="ru-RU" sz="1400" dirty="0">
                <a:latin typeface="CharterITC"/>
              </a:rPr>
              <a:t>, теоретическую и практическую часть основ пилотирования, выполняемую на учебно-методическом комплексе ≪Пионер≫.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2A4312-F213-419C-BD34-7FEC2E1A5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428" y="5693314"/>
            <a:ext cx="1415007" cy="9653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766B3F-4A01-4070-A31B-6BC02812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47" y="266330"/>
            <a:ext cx="4451044" cy="62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3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Широкоэкранный</PresentationFormat>
  <Paragraphs>99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CharterITC</vt:lpstr>
      <vt:lpstr>MinionPro-Regular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Издательско-книготорговый центр «Колос-с»</vt:lpstr>
      <vt:lpstr>Научная, учебная и справочная литература</vt:lpstr>
      <vt:lpstr>   Научная, учебная и справочная литература</vt:lpstr>
      <vt:lpstr>Управление беспилотными летательными аппаратами: основы аэрофотосъемки  и фотограмметрии</vt:lpstr>
      <vt:lpstr>Англо-русский, Русско-английский словарь  по фототопографии и фотограмметрии</vt:lpstr>
      <vt:lpstr>Презентация PowerPoint</vt:lpstr>
      <vt:lpstr>Презентация PowerPoint</vt:lpstr>
      <vt:lpstr>Презентация PowerPoint</vt:lpstr>
      <vt:lpstr>Тематические коллекции  (базы данных)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2022-02-12T15:15:44Z</dcterms:created>
  <dcterms:modified xsi:type="dcterms:W3CDTF">2025-10-14T12:41:05Z</dcterms:modified>
</cp:coreProperties>
</file>