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59" r:id="rId2"/>
    <p:sldId id="374" r:id="rId3"/>
    <p:sldId id="448" r:id="rId4"/>
    <p:sldId id="470" r:id="rId5"/>
    <p:sldId id="460" r:id="rId6"/>
    <p:sldId id="476" r:id="rId7"/>
    <p:sldId id="471" r:id="rId8"/>
    <p:sldId id="473" r:id="rId9"/>
    <p:sldId id="477" r:id="rId10"/>
    <p:sldId id="472" r:id="rId11"/>
    <p:sldId id="474" r:id="rId12"/>
    <p:sldId id="444" r:id="rId13"/>
    <p:sldId id="475" r:id="rId14"/>
    <p:sldId id="469" r:id="rId15"/>
    <p:sldId id="462" r:id="rId16"/>
    <p:sldId id="455" r:id="rId17"/>
    <p:sldId id="453" r:id="rId18"/>
    <p:sldId id="26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F60320-A5C5-4943-9502-F9C3C31E8A94}" v="78" dt="2025-11-08T15:19:06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4660"/>
  </p:normalViewPr>
  <p:slideViewPr>
    <p:cSldViewPr snapToGrid="0">
      <p:cViewPr varScale="1">
        <p:scale>
          <a:sx n="93" d="100"/>
          <a:sy n="93" d="100"/>
        </p:scale>
        <p:origin x="77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экземпляров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23-4BB9-BE4F-D7CFC84C7C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23-4BB9-BE4F-D7CFC84C7C8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23-4BB9-BE4F-D7CFC84C7C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223-4BB9-BE4F-D7CFC84C7C8B}"/>
              </c:ext>
            </c:extLst>
          </c:dPt>
          <c:dLbls>
            <c:dLbl>
              <c:idx val="0"/>
              <c:layout>
                <c:manualLayout>
                  <c:x val="-0.14538363954505687"/>
                  <c:y val="-4.597550306211808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23-4BB9-BE4F-D7CFC84C7C8B}"/>
                </c:ext>
              </c:extLst>
            </c:dLbl>
            <c:dLbl>
              <c:idx val="1"/>
              <c:layout>
                <c:manualLayout>
                  <c:x val="2.6204525662023217E-2"/>
                  <c:y val="-0.1299528547007321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23-4BB9-BE4F-D7CFC84C7C8B}"/>
                </c:ext>
              </c:extLst>
            </c:dLbl>
            <c:dLbl>
              <c:idx val="2"/>
              <c:layout>
                <c:manualLayout>
                  <c:x val="0.1295660542432196"/>
                  <c:y val="-1.10119568387284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23-4BB9-BE4F-D7CFC84C7C8B}"/>
                </c:ext>
              </c:extLst>
            </c:dLbl>
            <c:dLbl>
              <c:idx val="3"/>
              <c:layout>
                <c:manualLayout>
                  <c:x val="3.5140774942749559E-2"/>
                  <c:y val="0.1228819054504115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23-4BB9-BE4F-D7CFC84C7C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Отечественные книги</c:v>
                </c:pt>
                <c:pt idx="1">
                  <c:v>Иностранные книги</c:v>
                </c:pt>
                <c:pt idx="2">
                  <c:v>Отечественные журналы</c:v>
                </c:pt>
                <c:pt idx="3">
                  <c:v>Иностранные журналы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10586</c:v>
                </c:pt>
                <c:pt idx="1">
                  <c:v>1691</c:v>
                </c:pt>
                <c:pt idx="2">
                  <c:v>8113</c:v>
                </c:pt>
                <c:pt idx="3">
                  <c:v>1395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23-4BB9-BE4F-D7CFC84C7C8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40944881889764"/>
          <c:y val="0.17763451443569556"/>
          <c:w val="0.31868328958880138"/>
          <c:h val="0.737739865850102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19050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821269015346826E-2"/>
          <c:y val="8.8184536989249399E-2"/>
          <c:w val="0.93690129343314998"/>
          <c:h val="0.66905401315562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экземпляров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rgbClr val="00206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 w="19050">
                <a:solidFill>
                  <a:srgbClr val="00206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06-4ADB-938F-E2934971B1CF}"/>
              </c:ext>
            </c:extLst>
          </c:dPt>
          <c:dLbls>
            <c:dLbl>
              <c:idx val="0"/>
              <c:layout>
                <c:manualLayout>
                  <c:x val="-5.6944444444444447E-3"/>
                  <c:y val="9.90266841644794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06-4ADB-938F-E2934971B1CF}"/>
                </c:ext>
              </c:extLst>
            </c:dLbl>
            <c:dLbl>
              <c:idx val="2"/>
              <c:layout>
                <c:manualLayout>
                  <c:x val="0.1295660542432196"/>
                  <c:y val="-1.1011956838728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06-4ADB-938F-E2934971B1CF}"/>
                </c:ext>
              </c:extLst>
            </c:dLbl>
            <c:dLbl>
              <c:idx val="3"/>
              <c:layout>
                <c:manualLayout>
                  <c:x val="4.4375984251968453E-2"/>
                  <c:y val="0.15047317002041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06-4ADB-938F-E2934971B1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Отечественные издания</c:v>
                </c:pt>
                <c:pt idx="1">
                  <c:v>Иностранные издания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18699</c:v>
                </c:pt>
                <c:pt idx="1">
                  <c:v>3086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06-4ADB-938F-E2934971B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700009824"/>
        <c:axId val="-700000032"/>
      </c:barChart>
      <c:catAx>
        <c:axId val="-70000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700000032"/>
        <c:crosses val="autoZero"/>
        <c:auto val="1"/>
        <c:lblAlgn val="ctr"/>
        <c:lblOffset val="100"/>
        <c:noMultiLvlLbl val="0"/>
      </c:catAx>
      <c:valAx>
        <c:axId val="-700000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70000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19050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142336123494468"/>
          <c:y val="7.4793772914120678E-3"/>
          <c:w val="0.59444067146661128"/>
          <c:h val="0.879490738384485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экземпляров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18-4BB9-93B6-C34484FCDE9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18-4BB9-93B6-C34484FCDE9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18-4BB9-93B6-C34484FCDE9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918-4BB9-93B6-C34484FCDE9F}"/>
              </c:ext>
            </c:extLst>
          </c:dPt>
          <c:dLbls>
            <c:dLbl>
              <c:idx val="0"/>
              <c:layout>
                <c:manualLayout>
                  <c:x val="-5.2151607629141036E-17"/>
                  <c:y val="-5.477693709796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918-4BB9-93B6-C34484FCDE9F}"/>
                </c:ext>
              </c:extLst>
            </c:dLbl>
            <c:dLbl>
              <c:idx val="1"/>
              <c:layout>
                <c:manualLayout>
                  <c:x val="5.2151607629141036E-17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18-4BB9-93B6-C34484FCDE9F}"/>
                </c:ext>
              </c:extLst>
            </c:dLbl>
            <c:dLbl>
              <c:idx val="2"/>
              <c:layout>
                <c:manualLayout>
                  <c:x val="-1.422333002426253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18-4BB9-93B6-C34484FCDE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Издания до 1830 г.</c:v>
                </c:pt>
                <c:pt idx="1">
                  <c:v>Издания 1831-1917 гг.</c:v>
                </c:pt>
                <c:pt idx="2">
                  <c:v>Издания 1900-1917 гг.</c:v>
                </c:pt>
                <c:pt idx="3">
                  <c:v>Издания с 1918 г.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210</c:v>
                </c:pt>
                <c:pt idx="1">
                  <c:v>1919</c:v>
                </c:pt>
                <c:pt idx="2">
                  <c:v>5322</c:v>
                </c:pt>
                <c:pt idx="3">
                  <c:v>14434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918-4BB9-93B6-C34484FCDE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700014720"/>
        <c:axId val="-700005472"/>
      </c:barChart>
      <c:valAx>
        <c:axId val="-700005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700014720"/>
        <c:crosses val="autoZero"/>
        <c:crossBetween val="between"/>
      </c:valAx>
      <c:catAx>
        <c:axId val="-700014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7000054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19050" cap="flat" cmpd="sng" algn="ctr">
      <a:solidFill>
        <a:srgbClr val="002060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экземпляров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explosion val="8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44-4108-B484-2D3B2EBCF9EA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tx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44-4108-B484-2D3B2EBCF9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Книги</c:v>
                </c:pt>
                <c:pt idx="1">
                  <c:v>Журналы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12277</c:v>
                </c:pt>
                <c:pt idx="1">
                  <c:v>9508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44-4108-B484-2D3B2EBCF9E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19050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[ВКР (1) (2).xlsx]Место издания!СводнаяТаблица11</c:name>
    <c:fmtId val="-1"/>
  </c:pivotSource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документов по месту издания</a:t>
            </a:r>
          </a:p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26 городов</a:t>
            </a:r>
          </a:p>
        </c:rich>
      </c:tx>
      <c:layout>
        <c:manualLayout>
          <c:xMode val="edge"/>
          <c:yMode val="edge"/>
          <c:x val="0.19281450667723138"/>
          <c:y val="4.0268442189067208E-2"/>
        </c:manualLayout>
      </c:layout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'Место издания'!$T$1</c:f>
              <c:strCache>
                <c:ptCount val="1"/>
                <c:pt idx="0">
                  <c:v>Итог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'Место издания'!$S$2:$S$12</c:f>
              <c:strCache>
                <c:ptCount val="10"/>
                <c:pt idx="0">
                  <c:v>Москва</c:v>
                </c:pt>
                <c:pt idx="1">
                  <c:v>Свердловск</c:v>
                </c:pt>
                <c:pt idx="2">
                  <c:v>Ленинград</c:v>
                </c:pt>
                <c:pt idx="3">
                  <c:v>Баку</c:v>
                </c:pt>
                <c:pt idx="4">
                  <c:v>Харьков</c:v>
                </c:pt>
                <c:pt idx="5">
                  <c:v>Казань</c:v>
                </c:pt>
                <c:pt idx="6">
                  <c:v>Томск</c:v>
                </c:pt>
                <c:pt idx="7">
                  <c:v>Чкалов</c:v>
                </c:pt>
                <c:pt idx="8">
                  <c:v>Архангельск</c:v>
                </c:pt>
                <c:pt idx="9">
                  <c:v>Саратов</c:v>
                </c:pt>
              </c:strCache>
            </c:strRef>
          </c:cat>
          <c:val>
            <c:numRef>
              <c:f>'Место издания'!$T$2:$T$12</c:f>
              <c:numCache>
                <c:formatCode>General</c:formatCode>
                <c:ptCount val="10"/>
                <c:pt idx="0">
                  <c:v>957</c:v>
                </c:pt>
                <c:pt idx="1">
                  <c:v>79</c:v>
                </c:pt>
                <c:pt idx="2">
                  <c:v>29</c:v>
                </c:pt>
                <c:pt idx="3">
                  <c:v>10</c:v>
                </c:pt>
                <c:pt idx="4">
                  <c:v>6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21-48C9-AECE-C2DBF782D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65"/>
        <c:axId val="-572705824"/>
        <c:axId val="-572711264"/>
      </c:barChart>
      <c:catAx>
        <c:axId val="-572705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-572711264"/>
        <c:crosses val="autoZero"/>
        <c:auto val="1"/>
        <c:lblAlgn val="ctr"/>
        <c:lblOffset val="100"/>
        <c:noMultiLvlLbl val="0"/>
      </c:catAx>
      <c:valAx>
        <c:axId val="-572711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572705824"/>
        <c:crosses val="autoZero"/>
        <c:crossBetween val="between"/>
      </c:valAx>
    </c:plotArea>
    <c:plotVisOnly val="1"/>
    <c:dispBlanksAs val="gap"/>
    <c:showDLblsOverMax val="0"/>
  </c:chart>
  <c:spPr>
    <a:ln w="28575">
      <a:solidFill>
        <a:schemeClr val="tx1"/>
      </a:solidFill>
    </a:ln>
  </c:sp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[ВКР (1) (2).xlsx]Издательства!СводнаяТаблица2</c:name>
    <c:fmtId val="-1"/>
  </c:pivotSource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документов по издательствам</a:t>
            </a:r>
          </a:p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116 издательств</a:t>
            </a:r>
          </a:p>
        </c:rich>
      </c:tx>
      <c:layout>
        <c:manualLayout>
          <c:xMode val="edge"/>
          <c:yMode val="edge"/>
          <c:x val="0.27277310087957829"/>
          <c:y val="4.3938444398022421E-2"/>
        </c:manualLayout>
      </c:layout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Издательства!$S$1</c:f>
              <c:strCache>
                <c:ptCount val="1"/>
                <c:pt idx="0">
                  <c:v>Итог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Издательства!$R$2:$R$12</c:f>
              <c:strCache>
                <c:ptCount val="10"/>
                <c:pt idx="0">
                  <c:v>Металлургиздат</c:v>
                </c:pt>
                <c:pt idx="1">
                  <c:v>Гостоптехиздат</c:v>
                </c:pt>
                <c:pt idx="2">
                  <c:v>Машгиз</c:v>
                </c:pt>
                <c:pt idx="3">
                  <c:v>Трансжелдориздат</c:v>
                </c:pt>
                <c:pt idx="4">
                  <c:v>Воениздат НКО СССР</c:v>
                </c:pt>
                <c:pt idx="5">
                  <c:v>Изд-во Академии наук СССР</c:v>
                </c:pt>
                <c:pt idx="6">
                  <c:v>НКАП Оборонгиз</c:v>
                </c:pt>
                <c:pt idx="7">
                  <c:v>Изд-во Наркомхоза РСФСР</c:v>
                </c:pt>
                <c:pt idx="8">
                  <c:v>Гослестехиздат</c:v>
                </c:pt>
                <c:pt idx="9">
                  <c:v>Стройиздат</c:v>
                </c:pt>
              </c:strCache>
            </c:strRef>
          </c:cat>
          <c:val>
            <c:numRef>
              <c:f>Издательства!$S$2:$S$12</c:f>
              <c:numCache>
                <c:formatCode>General</c:formatCode>
                <c:ptCount val="10"/>
                <c:pt idx="0">
                  <c:v>139</c:v>
                </c:pt>
                <c:pt idx="1">
                  <c:v>85</c:v>
                </c:pt>
                <c:pt idx="2">
                  <c:v>79</c:v>
                </c:pt>
                <c:pt idx="3">
                  <c:v>77</c:v>
                </c:pt>
                <c:pt idx="4">
                  <c:v>73</c:v>
                </c:pt>
                <c:pt idx="5">
                  <c:v>72</c:v>
                </c:pt>
                <c:pt idx="6">
                  <c:v>48</c:v>
                </c:pt>
                <c:pt idx="7">
                  <c:v>37</c:v>
                </c:pt>
                <c:pt idx="8">
                  <c:v>36</c:v>
                </c:pt>
                <c:pt idx="9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FB-4D2F-8EB3-724754D63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83"/>
        <c:axId val="-572703648"/>
        <c:axId val="-572712352"/>
      </c:barChart>
      <c:catAx>
        <c:axId val="-572703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-572712352"/>
        <c:crosses val="autoZero"/>
        <c:auto val="1"/>
        <c:lblAlgn val="ctr"/>
        <c:lblOffset val="100"/>
        <c:noMultiLvlLbl val="0"/>
      </c:catAx>
      <c:valAx>
        <c:axId val="-5727123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5727036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 w="28575">
      <a:solidFill>
        <a:schemeClr val="tx1"/>
      </a:solidFill>
    </a:ln>
  </c:sp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[ВКР (1) (2).xlsx]ГРНТИ!СводнаяТаблица8</c:name>
    <c:fmtId val="-1"/>
  </c:pivotSource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документов по рубрикам ГРНТИ</a:t>
            </a:r>
          </a:p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43 рубрики</a:t>
            </a:r>
          </a:p>
        </c:rich>
      </c:tx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ГРНТИ!$K$1</c:f>
              <c:strCache>
                <c:ptCount val="1"/>
                <c:pt idx="0">
                  <c:v>Итог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ГРНТИ!$J$2:$J$12</c:f>
              <c:strCache>
                <c:ptCount val="10"/>
                <c:pt idx="0">
                  <c:v>45 Электротехника</c:v>
                </c:pt>
                <c:pt idx="1">
                  <c:v>38 Геология</c:v>
                </c:pt>
                <c:pt idx="2">
                  <c:v>81 Общие и комплексные проблемы технических и прикладных наук и отраслей народного хозяйства</c:v>
                </c:pt>
                <c:pt idx="3">
                  <c:v>53 Металлургия</c:v>
                </c:pt>
                <c:pt idx="4">
                  <c:v>78 Военное дело</c:v>
                </c:pt>
                <c:pt idx="5">
                  <c:v>61 Химическая технология. Химическая промышленность</c:v>
                </c:pt>
                <c:pt idx="6">
                  <c:v>73 Транспорт</c:v>
                </c:pt>
                <c:pt idx="7">
                  <c:v>52 Горное дело</c:v>
                </c:pt>
                <c:pt idx="8">
                  <c:v>67 Строительство. Архитектура</c:v>
                </c:pt>
                <c:pt idx="9">
                  <c:v>55 Машиностроение</c:v>
                </c:pt>
              </c:strCache>
            </c:strRef>
          </c:cat>
          <c:val>
            <c:numRef>
              <c:f>ГРНТИ!$K$2:$K$12</c:f>
              <c:numCache>
                <c:formatCode>General</c:formatCode>
                <c:ptCount val="10"/>
                <c:pt idx="0">
                  <c:v>28</c:v>
                </c:pt>
                <c:pt idx="1">
                  <c:v>30</c:v>
                </c:pt>
                <c:pt idx="2">
                  <c:v>35</c:v>
                </c:pt>
                <c:pt idx="3">
                  <c:v>67</c:v>
                </c:pt>
                <c:pt idx="4">
                  <c:v>69</c:v>
                </c:pt>
                <c:pt idx="5">
                  <c:v>76</c:v>
                </c:pt>
                <c:pt idx="6">
                  <c:v>88</c:v>
                </c:pt>
                <c:pt idx="7">
                  <c:v>111</c:v>
                </c:pt>
                <c:pt idx="8">
                  <c:v>116</c:v>
                </c:pt>
                <c:pt idx="9">
                  <c:v>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A3-4D14-A61E-B48FDB169E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72708544"/>
        <c:axId val="-572716160"/>
      </c:barChart>
      <c:catAx>
        <c:axId val="-5727085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-572716160"/>
        <c:crosses val="autoZero"/>
        <c:auto val="1"/>
        <c:lblAlgn val="ctr"/>
        <c:lblOffset val="100"/>
        <c:noMultiLvlLbl val="0"/>
      </c:catAx>
      <c:valAx>
        <c:axId val="-572716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572708544"/>
        <c:crosses val="autoZero"/>
        <c:crossBetween val="between"/>
      </c:valAx>
    </c:plotArea>
    <c:plotVisOnly val="1"/>
    <c:dispBlanksAs val="gap"/>
    <c:showDLblsOverMax val="0"/>
  </c:chart>
  <c:spPr>
    <a:ln w="28575">
      <a:solidFill>
        <a:schemeClr val="tx1"/>
      </a:solidFill>
    </a:ln>
  </c:spPr>
  <c:txPr>
    <a:bodyPr/>
    <a:lstStyle/>
    <a:p>
      <a:pPr>
        <a:defRPr sz="1100"/>
      </a:pPr>
      <a:endParaRPr lang="ru-RU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[ВКР (1) (2).xlsx]Характер документа!СводнаяТаблица13</c:name>
    <c:fmtId val="-1"/>
  </c:pivotSource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изданий по характеру документа</a:t>
            </a:r>
          </a:p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32 значения</a:t>
            </a:r>
          </a:p>
        </c:rich>
      </c:tx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1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1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1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1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100" b="1"/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'Характер документа'!$V$1</c:f>
              <c:strCache>
                <c:ptCount val="1"/>
                <c:pt idx="0">
                  <c:v>Итог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'Характер документа'!$U$2:$U$12</c:f>
              <c:strCache>
                <c:ptCount val="10"/>
                <c:pt idx="0">
                  <c:v>Учебник</c:v>
                </c:pt>
                <c:pt idx="1">
                  <c:v>Сборник</c:v>
                </c:pt>
                <c:pt idx="2">
                  <c:v>Инструкции</c:v>
                </c:pt>
                <c:pt idx="3">
                  <c:v>Материал технической информации</c:v>
                </c:pt>
                <c:pt idx="4">
                  <c:v>Учебное пособие</c:v>
                </c:pt>
                <c:pt idx="5">
                  <c:v>Брошюра</c:v>
                </c:pt>
                <c:pt idx="6">
                  <c:v>Чертежи</c:v>
                </c:pt>
                <c:pt idx="7">
                  <c:v>Нормативно-технический материал</c:v>
                </c:pt>
                <c:pt idx="8">
                  <c:v>Методический материал</c:v>
                </c:pt>
                <c:pt idx="9">
                  <c:v>Монографии</c:v>
                </c:pt>
              </c:strCache>
            </c:strRef>
          </c:cat>
          <c:val>
            <c:numRef>
              <c:f>'Характер документа'!$V$2:$V$12</c:f>
              <c:numCache>
                <c:formatCode>General</c:formatCode>
                <c:ptCount val="10"/>
                <c:pt idx="0">
                  <c:v>36</c:v>
                </c:pt>
                <c:pt idx="1">
                  <c:v>37</c:v>
                </c:pt>
                <c:pt idx="2">
                  <c:v>84</c:v>
                </c:pt>
                <c:pt idx="3">
                  <c:v>85</c:v>
                </c:pt>
                <c:pt idx="4">
                  <c:v>85</c:v>
                </c:pt>
                <c:pt idx="5">
                  <c:v>94</c:v>
                </c:pt>
                <c:pt idx="6">
                  <c:v>97</c:v>
                </c:pt>
                <c:pt idx="7">
                  <c:v>107</c:v>
                </c:pt>
                <c:pt idx="8">
                  <c:v>130</c:v>
                </c:pt>
                <c:pt idx="9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DF-4463-B49E-2784EB59F9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72704192"/>
        <c:axId val="-572717248"/>
      </c:barChart>
      <c:catAx>
        <c:axId val="-5727041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-572717248"/>
        <c:crosses val="autoZero"/>
        <c:auto val="1"/>
        <c:lblAlgn val="ctr"/>
        <c:lblOffset val="100"/>
        <c:noMultiLvlLbl val="0"/>
      </c:catAx>
      <c:valAx>
        <c:axId val="-572717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572704192"/>
        <c:crosses val="autoZero"/>
        <c:crossBetween val="between"/>
      </c:valAx>
    </c:plotArea>
    <c:plotVisOnly val="1"/>
    <c:dispBlanksAs val="gap"/>
    <c:showDLblsOverMax val="0"/>
  </c:chart>
  <c:spPr>
    <a:ln w="28575">
      <a:solidFill>
        <a:schemeClr val="tx1"/>
      </a:solidFill>
    </a:ln>
  </c:sp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[ВКР (1) (2).xlsx]Год издания!СводнаяТаблица4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документов</a:t>
            </a:r>
          </a:p>
        </c:rich>
      </c:tx>
      <c:layout>
        <c:manualLayout>
          <c:xMode val="edge"/>
          <c:yMode val="edge"/>
          <c:x val="0.32655445328455385"/>
          <c:y val="4.408723030576929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bg1"/>
          </a:solidFill>
          <a:ln>
            <a:solidFill>
              <a:schemeClr val="bg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bg1"/>
          </a:solidFill>
          <a:ln>
            <a:solidFill>
              <a:schemeClr val="bg1"/>
            </a:solidFill>
          </a:ln>
          <a:effectLst/>
        </c:spPr>
        <c:dLbl>
          <c:idx val="0"/>
          <c:layout>
            <c:manualLayout>
              <c:x val="-1.1506650980171814E-2"/>
              <c:y val="0.19641165074415748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bg1"/>
          </a:solidFill>
          <a:ln>
            <a:solidFill>
              <a:schemeClr val="bg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1"/>
          </a:solidFill>
          <a:ln>
            <a:solidFill>
              <a:schemeClr val="bg1"/>
            </a:solidFill>
          </a:ln>
          <a:effectLst/>
        </c:spPr>
        <c:dLbl>
          <c:idx val="0"/>
          <c:layout>
            <c:manualLayout>
              <c:x val="-1.1506650980171814E-2"/>
              <c:y val="0.19641165074415748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bg1"/>
          </a:solidFill>
          <a:ln>
            <a:solidFill>
              <a:schemeClr val="bg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bg1"/>
          </a:solidFill>
          <a:ln>
            <a:solidFill>
              <a:schemeClr val="bg1"/>
            </a:solidFill>
          </a:ln>
          <a:effectLst/>
        </c:spPr>
        <c:dLbl>
          <c:idx val="0"/>
          <c:layout>
            <c:manualLayout>
              <c:x val="-1.1506650980171814E-2"/>
              <c:y val="0.19641165074415748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/>
          </a:solidFill>
          <a:ln>
            <a:solidFill>
              <a:schemeClr val="bg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bg1"/>
          </a:solidFill>
          <a:ln>
            <a:solidFill>
              <a:schemeClr val="bg1"/>
            </a:solidFill>
          </a:ln>
          <a:effectLst/>
        </c:spPr>
        <c:dLbl>
          <c:idx val="0"/>
          <c:layout>
            <c:manualLayout>
              <c:x val="-1.1506650980171814E-2"/>
              <c:y val="0.19641165074415748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bg1"/>
          </a:solidFill>
          <a:ln>
            <a:solidFill>
              <a:schemeClr val="bg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bg1"/>
          </a:solidFill>
          <a:ln>
            <a:solidFill>
              <a:schemeClr val="bg1"/>
            </a:solidFill>
          </a:ln>
          <a:effectLst/>
        </c:spPr>
        <c:dLbl>
          <c:idx val="0"/>
          <c:layout>
            <c:manualLayout>
              <c:x val="-1.1506650980171814E-2"/>
              <c:y val="0.19641165074415748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4.3715846994535519E-2"/>
          <c:y val="0.23572463768115942"/>
          <c:w val="0.90382513661202191"/>
          <c:h val="0.63384057971014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'Год издания'!$K$22</c:f>
              <c:strCache>
                <c:ptCount val="1"/>
                <c:pt idx="0">
                  <c:v>Итог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65-42BD-B9EA-819BDCBA9435}"/>
              </c:ext>
            </c:extLst>
          </c:dPt>
          <c:dLbls>
            <c:dLbl>
              <c:idx val="0"/>
              <c:layout>
                <c:manualLayout>
                  <c:x val="4.9483499931629316E-2"/>
                  <c:y val="0.393179175957437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5900879381364"/>
                      <c:h val="0.335618249226456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C65-42BD-B9EA-819BDCBA94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'Год издания'!$K$23</c:f>
              <c:strCache>
                <c:ptCount val="1"/>
                <c:pt idx="0">
                  <c:v>Итог</c:v>
                </c:pt>
              </c:strCache>
            </c:strRef>
          </c:cat>
          <c:val>
            <c:numRef>
              <c:f>'Год издания'!$K$23</c:f>
              <c:numCache>
                <c:formatCode>General</c:formatCode>
                <c:ptCount val="1"/>
                <c:pt idx="0">
                  <c:v>1147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65-42BD-B9EA-819BDCBA9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572711808"/>
        <c:axId val="-572710720"/>
      </c:barChart>
      <c:catAx>
        <c:axId val="-572711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572710720"/>
        <c:crosses val="autoZero"/>
        <c:auto val="1"/>
        <c:lblAlgn val="ctr"/>
        <c:lblOffset val="100"/>
        <c:noMultiLvlLbl val="0"/>
      </c:catAx>
      <c:valAx>
        <c:axId val="-572710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5727118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28575">
      <a:solidFill>
        <a:schemeClr val="tx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98270-C93F-4F02-9B0D-375EC61D199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C61AA-9500-4EFE-88D1-6C6FE1CE9D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13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043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80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8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0E67C00-F679-4C51-9894-9E2214E5C2F1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868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a3bfbfcb6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g2a3bfbfcb62_0_1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6" name="Google Shape;556;g2a3bfbfcb62_0_1:notes"/>
          <p:cNvSpPr txBox="1">
            <a:spLocks noGrp="1"/>
          </p:cNvSpPr>
          <p:nvPr>
            <p:ph type="sldNum" idx="12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893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043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93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2" name="Google Shape;7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803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51C6C-A290-5C49-2D6C-88E769AC0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F030C0-C32F-31EB-E1E4-F674D1C9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EBBF4F-3BF4-AC52-3490-CF2BB3F54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0D5EE-8986-4EC9-927F-447C2EA87337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3FBC0A-49E7-1959-946E-1132038E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372203-02F0-0427-4205-B69EAA3D7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9D55-9ECB-413F-B512-7310AACA0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40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6085B-08A9-86DC-1E3D-8B5F2C90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BBF7C-B02D-361B-98B0-2195B5868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BAC88F-0FAE-8185-8514-AE8F7E72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0D5EE-8986-4EC9-927F-447C2EA87337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8CA2B5-6943-C0B1-993F-7988E5AB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EFEBF0-DF25-828A-E6F1-13656680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9D55-9ECB-413F-B512-7310AACA0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EDF29E-2F4B-C565-ECD6-A09113336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4F3AB7-0BC1-9AD2-4802-046F6B50E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088837-D9B7-1ADC-C1CC-4053C61F4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0D5EE-8986-4EC9-927F-447C2EA87337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2CA392-40E8-03E6-9711-C1F02430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B6CA12-7049-3AD7-5126-AEBC6F2E7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9D55-9ECB-413F-B512-7310AACA0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493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743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"/>
          <p:cNvSpPr txBox="1">
            <a:spLocks noGrp="1"/>
          </p:cNvSpPr>
          <p:nvPr>
            <p:ph type="title"/>
          </p:nvPr>
        </p:nvSpPr>
        <p:spPr>
          <a:xfrm>
            <a:off x="447649" y="165712"/>
            <a:ext cx="4723148" cy="1470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51" b="1" i="0">
                <a:solidFill>
                  <a:srgbClr val="00425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1"/>
          </p:nvPr>
        </p:nvSpPr>
        <p:spPr>
          <a:xfrm>
            <a:off x="1323297" y="1358853"/>
            <a:ext cx="954540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77246" lvl="0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554492" lvl="1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738" lvl="2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984" lvl="3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6230" lvl="4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3476" lvl="5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40723" lvl="6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7969" lvl="7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5215" lvl="8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142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E19F1-94CA-275C-6274-03A9E330D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FE0F8B-5614-059C-8AD0-B97773DD3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73AC80-475C-0F7A-F303-8F49E332E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0D5EE-8986-4EC9-927F-447C2EA87337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ACD8F5-96AF-E78C-0824-C21836871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07A57C-0DC7-F284-2274-FDA6753C4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9D55-9ECB-413F-B512-7310AACA0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77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034F3-3BF0-FB98-1633-A6758778E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9E8A29-4782-5EAB-3053-760A1D8B1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62839-564A-9C89-A840-E62D6487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0D5EE-8986-4EC9-927F-447C2EA87337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8CBA09-E5F0-61CE-423A-35899BD3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63EA6-73B8-0DEA-D398-407B4BE0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9D55-9ECB-413F-B512-7310AACA0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141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95CF1-37E6-23AB-3306-4B009003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07A0CD-3014-CDEA-3935-7833D7390D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9F276D-C5FE-6517-FC0D-9B3C52D07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F9DE4-16EB-54CF-FA04-C392BF42D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0D5EE-8986-4EC9-927F-447C2EA87337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3916AA-51D5-D8EB-E750-9509A4FE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F07415-A095-B35A-63DF-31589F5F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9D55-9ECB-413F-B512-7310AACA0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91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6FFA9-9276-E5B6-166B-EDEC4835E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D2A280-A04B-1B31-9192-081518D71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E0887A-4A61-EBDC-A5BE-B40FA8156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D620AE-0AFE-B332-11C9-D427F8587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4D5E20-A63F-F70F-7281-1300424E5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86DB06-2D8E-024D-4FD5-35222EBE9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0D5EE-8986-4EC9-927F-447C2EA87337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DDD9BE9-291D-233B-34FA-AE14D9145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EE3017-7AC5-FB1B-4785-F5944587A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9D55-9ECB-413F-B512-7310AACA0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764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2036C-9F85-6247-A8C5-E62EE8CD3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CEC898-61D9-8FE2-B872-EBA845F7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0D5EE-8986-4EC9-927F-447C2EA87337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CA28B3-6A25-EB2B-58F0-A1D9EB7A0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F0E86D-0682-32EC-A6B9-340E8D09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9D55-9ECB-413F-B512-7310AACA0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21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5A99A5-1AF7-762E-2EC7-07889CDD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0D5EE-8986-4EC9-927F-447C2EA87337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2D2785-4B13-7AA2-B590-E720A7D1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E05B3E-6B6F-8467-92AC-C6AFBE9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9D55-9ECB-413F-B512-7310AACA0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058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EF9D2-E4CE-FE76-88A4-21BED746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47B340-8E72-9F83-8808-32B218A88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ED61B1-C533-CAA8-E69E-64859010C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F71201-81FF-1B3B-D46D-4C3E0CC69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0D5EE-8986-4EC9-927F-447C2EA87337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9A4021-5490-9B26-0223-01784E1B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C4BA80-FF08-AB76-BCEE-62ED046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9D55-9ECB-413F-B512-7310AACA0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748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E360E-B765-1F00-7F63-411BD739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1E695-0047-9AB4-17C7-A5BB2067EF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E8C915-1B62-2518-C809-D9F696F35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D167CC-F433-9023-9E53-03D90A68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0D5EE-8986-4EC9-927F-447C2EA87337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888602-8A45-04B2-9321-FB8C0540E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2CE35F-2C57-9BC3-90AF-EDBD6055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9D55-9ECB-413F-B512-7310AACA0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49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833F0-4FAA-A1BC-D8CB-3383826B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DFCEC6-1DDA-E4DA-EA17-856A08FAD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A59690-E6FB-D108-5716-6FFA7F3B1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A0D5EE-8986-4EC9-927F-447C2EA87337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6559DE-A2B3-F370-8E22-0680E0A95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2BBD6F-92EC-F9A1-C2C9-CBD0284EE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4A9D55-9ECB-413F-B512-7310AACA0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17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5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1" y="265994"/>
            <a:ext cx="754364" cy="519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11490" y="206336"/>
            <a:ext cx="1890261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33"/>
              </a:lnSpc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Государственная публичная </a:t>
            </a:r>
          </a:p>
          <a:p>
            <a:pPr>
              <a:lnSpc>
                <a:spcPts val="1333"/>
              </a:lnSpc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научно-техническая </a:t>
            </a:r>
          </a:p>
          <a:p>
            <a:pPr>
              <a:lnSpc>
                <a:spcPts val="1333"/>
              </a:lnSpc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библиотека России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57126" y="1124744"/>
            <a:ext cx="11504549" cy="0"/>
          </a:xfrm>
          <a:prstGeom prst="line">
            <a:avLst/>
          </a:prstGeom>
          <a:ln>
            <a:solidFill>
              <a:srgbClr val="005A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" y="6405331"/>
            <a:ext cx="12192001" cy="452668"/>
          </a:xfrm>
          <a:prstGeom prst="rect">
            <a:avLst/>
          </a:prstGeom>
          <a:solidFill>
            <a:srgbClr val="005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1122363"/>
            <a:ext cx="12192000" cy="192259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br>
              <a:rPr lang="ru-RU" sz="2400" b="1" dirty="0">
                <a:latin typeface="+mn-lt"/>
              </a:rPr>
            </a:br>
            <a:r>
              <a:rPr lang="ru-RU" sz="2400" b="1" dirty="0">
                <a:solidFill>
                  <a:srgbClr val="0050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«Фонд редких изданий ГПНТБ России: </a:t>
            </a:r>
            <a:br>
              <a:rPr lang="ru-RU" sz="2400" b="1" dirty="0">
                <a:solidFill>
                  <a:srgbClr val="0050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50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оцифровки до отражения в справочно-библиографическом аппарате» </a:t>
            </a:r>
            <a:br>
              <a:rPr lang="ru-RU" sz="2400" dirty="0">
                <a:solidFill>
                  <a:srgbClr val="0050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50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151451" y="4158380"/>
            <a:ext cx="9889099" cy="1939197"/>
          </a:xfrm>
        </p:spPr>
        <p:txBody>
          <a:bodyPr>
            <a:normAutofit fontScale="85000" lnSpcReduction="20000"/>
          </a:bodyPr>
          <a:lstStyle/>
          <a:p>
            <a:pPr marL="609585" lvl="1"/>
            <a:r>
              <a:rPr lang="ru-RU" sz="2533" i="1" dirty="0">
                <a:solidFill>
                  <a:srgbClr val="0050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Пантелеева Т.Е., начальник отдела формирования и хранения фондов</a:t>
            </a:r>
          </a:p>
          <a:p>
            <a:endParaRPr lang="ru-RU" sz="3333" i="1" dirty="0">
              <a:solidFill>
                <a:srgbClr val="0050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lvl="1"/>
            <a:r>
              <a:rPr lang="ru-RU" sz="2533" i="1" dirty="0">
                <a:solidFill>
                  <a:srgbClr val="0050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публичная научно-техническая библиотека России, Москва, Россия</a:t>
            </a:r>
          </a:p>
          <a:p>
            <a:pPr marL="609585" lvl="1"/>
            <a:endParaRPr lang="ru-RU" sz="2533" i="1" dirty="0">
              <a:solidFill>
                <a:srgbClr val="0050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lvl="1"/>
            <a:r>
              <a:rPr lang="ru-RU" sz="2533" i="1" dirty="0">
                <a:solidFill>
                  <a:srgbClr val="0050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</a:p>
          <a:p>
            <a:pPr marL="609585" lvl="1"/>
            <a:endParaRPr lang="ru-RU" sz="2533" i="1" dirty="0"/>
          </a:p>
          <a:p>
            <a:pPr marL="609585" lvl="1"/>
            <a:endParaRPr lang="ru-RU" sz="2533" i="1" dirty="0"/>
          </a:p>
          <a:p>
            <a:endParaRPr lang="ru-RU" sz="3333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84324" y="151676"/>
            <a:ext cx="5544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Evolventa Bold"/>
              </a:rPr>
              <a:t>Семинар «Управление проектами оцифровки библиотечных фондов: </a:t>
            </a:r>
          </a:p>
          <a:p>
            <a:r>
              <a:rPr lang="ru-RU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Evolventa Bold"/>
              </a:rPr>
              <a:t>опыт, технологии, оптимизация, стандарты» </a:t>
            </a:r>
          </a:p>
          <a:p>
            <a:r>
              <a:rPr lang="ru-RU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Evolventa Bold"/>
              </a:rPr>
              <a:t>12 ноября 2025 г.</a:t>
            </a:r>
            <a:endParaRPr lang="ru-RU" sz="1200" b="1" i="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Evolventa Bold"/>
            </a:endParaRPr>
          </a:p>
        </p:txBody>
      </p:sp>
    </p:spTree>
    <p:extLst>
      <p:ext uri="{BB962C8B-B14F-4D97-AF65-F5344CB8AC3E}">
        <p14:creationId xmlns:p14="http://schemas.microsoft.com/office/powerpoint/2010/main" val="81874223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4"/>
            <a:ext cx="8752381" cy="3000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516" y="912720"/>
            <a:ext cx="6517027" cy="648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1524"/>
            <a:ext cx="5944875" cy="369824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379" y="3121524"/>
            <a:ext cx="6000501" cy="367056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75460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4143023"/>
              </p:ext>
            </p:extLst>
          </p:nvPr>
        </p:nvGraphicFramePr>
        <p:xfrm>
          <a:off x="483389" y="370704"/>
          <a:ext cx="5761224" cy="3163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1043339"/>
              </p:ext>
            </p:extLst>
          </p:nvPr>
        </p:nvGraphicFramePr>
        <p:xfrm>
          <a:off x="494274" y="3556267"/>
          <a:ext cx="5743966" cy="3122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337765"/>
              </p:ext>
            </p:extLst>
          </p:nvPr>
        </p:nvGraphicFramePr>
        <p:xfrm>
          <a:off x="6245770" y="2049601"/>
          <a:ext cx="5451956" cy="2329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606528"/>
              </p:ext>
            </p:extLst>
          </p:nvPr>
        </p:nvGraphicFramePr>
        <p:xfrm>
          <a:off x="6244613" y="4380145"/>
          <a:ext cx="5451956" cy="2298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3035" y="396240"/>
            <a:ext cx="2511125" cy="16514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3983055"/>
              </p:ext>
            </p:extLst>
          </p:nvPr>
        </p:nvGraphicFramePr>
        <p:xfrm>
          <a:off x="6248400" y="380623"/>
          <a:ext cx="2903291" cy="1656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523837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4" y="3711445"/>
            <a:ext cx="2046224" cy="275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441986" y="4617381"/>
            <a:ext cx="9100969" cy="205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выходило с 1910 по 1918 годы, периодичность - три раза в год.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1909 по 1915 годы главным редактором "Вестника" был физик-теоретик, философ Николай Алексеевич Умов, затем Иван Алексеевич Каблуков – физикохимик.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1912 по 1914 годы во «Временнике» периодически публиковались «Приложения», содержащие статьи по различным областям науки и техники.</a:t>
            </a:r>
          </a:p>
          <a:p>
            <a:endParaRPr lang="ru-RU" sz="1867" dirty="0">
              <a:cs typeface="Arial" pitchFamily="34" charset="0"/>
            </a:endParaRPr>
          </a:p>
          <a:p>
            <a:endParaRPr lang="ru-RU" sz="1867" dirty="0">
              <a:cs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189588" y="164637"/>
            <a:ext cx="9895840" cy="66360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Труды «Общества содействия успехам опытных наук 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их практических применений им. Х.С. </a:t>
            </a:r>
            <a:r>
              <a:rPr lang="ru-RU" sz="28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Леденцова</a:t>
            </a:r>
            <a:r>
              <a:rPr lang="ru-RU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4" y="492646"/>
            <a:ext cx="2046224" cy="26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8FA38B-9BE3-EF42-0DEF-0578DA4021B2}"/>
              </a:ext>
            </a:extLst>
          </p:cNvPr>
          <p:cNvSpPr txBox="1"/>
          <p:nvPr/>
        </p:nvSpPr>
        <p:spPr>
          <a:xfrm>
            <a:off x="2399027" y="1028849"/>
            <a:ext cx="9649609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377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«Общество» - первый в России фонд поддержки научных исследований  (1909 – 1918 гг. )</a:t>
            </a:r>
          </a:p>
          <a:p>
            <a:pPr marL="285750" indent="-285750" defTabSz="914377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столь малый срок оно сыграло огромную, прогрессивную роль в судьбах научных и технических разработок, проводимых в России.</a:t>
            </a:r>
          </a:p>
          <a:p>
            <a:pPr marL="285750" indent="-285750" defTabSz="914377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достигло феноменальных для того времени результатов: оно поддержало более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280 проектов,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оказало индивидуальную материальную поддержку более чем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 ученым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1918 года общество имело:</a:t>
            </a:r>
          </a:p>
          <a:p>
            <a:pPr marL="228594" indent="-228594">
              <a:buFont typeface="Wingdings" pitchFamily="2" charset="2"/>
              <a:buChar char="§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295 действительных и почетных членов; 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94" indent="-228594">
              <a:buFont typeface="Wingdings" pitchFamily="2" charset="2"/>
              <a:buChar char="§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в 94 тысячи рублей; </a:t>
            </a:r>
          </a:p>
          <a:p>
            <a:pPr marL="228594" indent="-228594">
              <a:buFont typeface="Wingdings" pitchFamily="2" charset="2"/>
              <a:buChar char="§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экспертных комиссий; </a:t>
            </a:r>
          </a:p>
          <a:p>
            <a:pPr marL="228594" indent="-228594">
              <a:buFont typeface="Wingdings" pitchFamily="2" charset="2"/>
              <a:buChar char="§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библиотеку: </a:t>
            </a:r>
          </a:p>
          <a:p>
            <a:pPr marL="228594" indent="-228594">
              <a:buFont typeface="Wingdings" pitchFamily="2" charset="2"/>
              <a:buChar char="§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издавало журнал «Временник».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2071662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9C2364D-A2AA-A54B-9641-9477E1104FE4}"/>
              </a:ext>
            </a:extLst>
          </p:cNvPr>
          <p:cNvSpPr txBox="1"/>
          <p:nvPr/>
        </p:nvSpPr>
        <p:spPr>
          <a:xfrm>
            <a:off x="5981229" y="288278"/>
            <a:ext cx="229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005A7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2" name="Заголовок 6"/>
          <p:cNvSpPr txBox="1">
            <a:spLocks/>
          </p:cNvSpPr>
          <p:nvPr/>
        </p:nvSpPr>
        <p:spPr>
          <a:xfrm>
            <a:off x="1295467" y="164637"/>
            <a:ext cx="10896533" cy="1152128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  <a:defRPr/>
            </a:pPr>
            <a:endParaRPr lang="ru-RU" sz="2133" b="1" dirty="0">
              <a:solidFill>
                <a:srgbClr val="00508A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Содержимое 7"/>
          <p:cNvSpPr txBox="1">
            <a:spLocks/>
          </p:cNvSpPr>
          <p:nvPr/>
        </p:nvSpPr>
        <p:spPr>
          <a:xfrm>
            <a:off x="335360" y="1124744"/>
            <a:ext cx="11425269" cy="585665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algn="ctr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   </a:t>
            </a:r>
          </a:p>
          <a:p>
            <a:pPr algn="ctr" defTabSz="914377">
              <a:lnSpc>
                <a:spcPct val="90000"/>
              </a:lnSpc>
              <a:spcBef>
                <a:spcPts val="1000"/>
              </a:spcBef>
              <a:defRPr/>
            </a:pPr>
            <a:endParaRPr lang="ru-RU" sz="16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452670"/>
            <a:ext cx="754364" cy="519700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343728" y="1124744"/>
            <a:ext cx="11504549" cy="0"/>
          </a:xfrm>
          <a:prstGeom prst="line">
            <a:avLst/>
          </a:prstGeom>
          <a:ln>
            <a:solidFill>
              <a:srgbClr val="005A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53" y="6204737"/>
            <a:ext cx="11510433" cy="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3413553" y="80627"/>
            <a:ext cx="6046460" cy="1052525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</a:pPr>
            <a:br>
              <a:rPr lang="ru-RU" sz="2133" i="1" dirty="0">
                <a:latin typeface="Arial" pitchFamily="34" charset="0"/>
                <a:ea typeface="+mj-ea"/>
                <a:cs typeface="Arial" pitchFamily="34" charset="0"/>
              </a:rPr>
            </a:br>
            <a:endParaRPr lang="ru-RU" sz="2133" b="1" dirty="0">
              <a:solidFill>
                <a:srgbClr val="005A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3461079" y="80627"/>
            <a:ext cx="6046460" cy="1052525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</a:pPr>
            <a:br>
              <a:rPr lang="ru-RU" sz="2133" i="1" dirty="0">
                <a:latin typeface="Arial" pitchFamily="34" charset="0"/>
                <a:ea typeface="+mj-ea"/>
                <a:cs typeface="Arial" pitchFamily="34" charset="0"/>
              </a:rPr>
            </a:br>
            <a:endParaRPr lang="ru-RU" sz="2133" b="1" dirty="0">
              <a:solidFill>
                <a:srgbClr val="005A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Заголовок 6"/>
          <p:cNvSpPr txBox="1">
            <a:spLocks/>
          </p:cNvSpPr>
          <p:nvPr/>
        </p:nvSpPr>
        <p:spPr>
          <a:xfrm>
            <a:off x="1295467" y="164638"/>
            <a:ext cx="10896533" cy="768085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/>
          <a:p>
            <a:pPr algn="ctr"/>
            <a:r>
              <a:rPr lang="ru-RU" sz="2133" b="1" dirty="0">
                <a:solidFill>
                  <a:srgbClr val="005A7E"/>
                </a:solidFill>
                <a:latin typeface="Arial" pitchFamily="34" charset="0"/>
                <a:cs typeface="Arial" pitchFamily="34" charset="0"/>
              </a:rPr>
              <a:t>Ученые и научные школы, взаимосвязанные с Обществом </a:t>
            </a:r>
          </a:p>
          <a:p>
            <a:pPr algn="ctr"/>
            <a:r>
              <a:rPr lang="ru-RU" sz="2133" b="1" dirty="0">
                <a:solidFill>
                  <a:srgbClr val="005A7E"/>
                </a:solidFill>
                <a:latin typeface="Arial" pitchFamily="34" charset="0"/>
                <a:cs typeface="Arial" pitchFamily="34" charset="0"/>
              </a:rPr>
              <a:t>содействия успехам опытных наук и их практических применений</a:t>
            </a:r>
          </a:p>
        </p:txBody>
      </p:sp>
      <p:sp>
        <p:nvSpPr>
          <p:cNvPr id="19" name="Содержимое 12"/>
          <p:cNvSpPr txBox="1">
            <a:spLocks/>
          </p:cNvSpPr>
          <p:nvPr/>
        </p:nvSpPr>
        <p:spPr>
          <a:xfrm>
            <a:off x="239349" y="1220755"/>
            <a:ext cx="4751851" cy="3456384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867" b="1" dirty="0">
                <a:solidFill>
                  <a:srgbClr val="005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Авиация и</a:t>
            </a:r>
            <a:r>
              <a:rPr lang="en-US" sz="1867" b="1" dirty="0">
                <a:solidFill>
                  <a:srgbClr val="005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67" b="1" dirty="0">
                <a:solidFill>
                  <a:srgbClr val="005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космонавтика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Циолковский Константин Эдуардович (1857-1935)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Жуковский Николай Григорьевич (1847-1921)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Чаплыгин Сергей Алексеевич (1869-1942)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Туполев Андрей Николаевич (1888-1972)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Ильюшин Сергей Владимирович (1894-1968)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Миль Михаил Леонтьевич (1909-1970)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Сикорский Игорь Иванович (1989-1972)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Лавочкин Сергей Алексеевич (1900-1960)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одержимое 12"/>
          <p:cNvSpPr txBox="1">
            <a:spLocks/>
          </p:cNvSpPr>
          <p:nvPr/>
        </p:nvSpPr>
        <p:spPr>
          <a:xfrm>
            <a:off x="4271797" y="1124744"/>
            <a:ext cx="3840427" cy="326436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pPr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867" b="1" dirty="0">
                <a:solidFill>
                  <a:srgbClr val="005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 Николай Алексеевич (1846-1915)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 Петр Николаевич (1866-1912)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Лазарев Петр Петрович (1878-1942)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Вавилов Сергей Иванович (1891-1951)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 Николай Николаевич (1880-1970)</a:t>
            </a:r>
          </a:p>
        </p:txBody>
      </p:sp>
      <p:sp>
        <p:nvSpPr>
          <p:cNvPr id="24" name="Содержимое 12"/>
          <p:cNvSpPr txBox="1">
            <a:spLocks/>
          </p:cNvSpPr>
          <p:nvPr/>
        </p:nvSpPr>
        <p:spPr>
          <a:xfrm>
            <a:off x="7920203" y="1124744"/>
            <a:ext cx="4463819" cy="364840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867" b="1" dirty="0">
                <a:solidFill>
                  <a:srgbClr val="005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Зелинский Николай Дмитриевич (1861-1953)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Несмеянов Александр Николаевич (1843-1920)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Прянишников Дмитрий Николаевич (1899-1980)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 Леонид Федорович (1909-1977)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Чугаев Лев Александрович (1873-192</a:t>
            </a:r>
            <a:r>
              <a:rPr lang="ru-RU" sz="1467" dirty="0"/>
              <a:t>2)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Черняев Илья Ильич (1893-1966)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ru-RU" sz="14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ru-RU" sz="1600" dirty="0"/>
          </a:p>
        </p:txBody>
      </p:sp>
      <p:sp>
        <p:nvSpPr>
          <p:cNvPr id="26" name="Текст 9"/>
          <p:cNvSpPr txBox="1">
            <a:spLocks/>
          </p:cNvSpPr>
          <p:nvPr/>
        </p:nvSpPr>
        <p:spPr>
          <a:xfrm>
            <a:off x="2543605" y="6294901"/>
            <a:ext cx="7008779" cy="56309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2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одержимое 12"/>
          <p:cNvSpPr txBox="1">
            <a:spLocks/>
          </p:cNvSpPr>
          <p:nvPr/>
        </p:nvSpPr>
        <p:spPr>
          <a:xfrm>
            <a:off x="335360" y="4389107"/>
            <a:ext cx="4512501" cy="192021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867" b="1" dirty="0">
                <a:solidFill>
                  <a:srgbClr val="005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Физиология и Агрохимия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 Иван Петрович (1849-1936)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Тимирязев Климент Аркадьевич (1843-1920)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Прянишников Дмитрий Николаевич (1865-1948)</a:t>
            </a:r>
          </a:p>
        </p:txBody>
      </p:sp>
      <p:sp>
        <p:nvSpPr>
          <p:cNvPr id="31" name="Содержимое 12"/>
          <p:cNvSpPr txBox="1">
            <a:spLocks/>
          </p:cNvSpPr>
          <p:nvPr/>
        </p:nvSpPr>
        <p:spPr>
          <a:xfrm>
            <a:off x="7871520" y="3717032"/>
            <a:ext cx="4320480" cy="211223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867" b="1" dirty="0">
                <a:solidFill>
                  <a:srgbClr val="005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Радиология и Биогеохимия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Вернадский Владимир  Иванович (1863-1945)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Ферсман Александр Евгеньевич (1895-1975)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Власов Кузьма Алексеевич (1905-1964)</a:t>
            </a:r>
          </a:p>
        </p:txBody>
      </p:sp>
      <p:sp>
        <p:nvSpPr>
          <p:cNvPr id="32" name="Содержимое 12"/>
          <p:cNvSpPr txBox="1">
            <a:spLocks/>
          </p:cNvSpPr>
          <p:nvPr/>
        </p:nvSpPr>
        <p:spPr>
          <a:xfrm>
            <a:off x="4271798" y="3429000"/>
            <a:ext cx="4224469" cy="124813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867" b="1" dirty="0">
                <a:solidFill>
                  <a:srgbClr val="005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Геология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 Алексей Петрович (1854-1929)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Мечников Илья Ильич (1845-1916)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ru-RU" sz="1467" dirty="0"/>
          </a:p>
        </p:txBody>
      </p:sp>
      <p:sp>
        <p:nvSpPr>
          <p:cNvPr id="33" name="Содержимое 12"/>
          <p:cNvSpPr txBox="1">
            <a:spLocks/>
          </p:cNvSpPr>
          <p:nvPr/>
        </p:nvSpPr>
        <p:spPr>
          <a:xfrm>
            <a:off x="4271797" y="4773149"/>
            <a:ext cx="4128459" cy="1152128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867" b="1" dirty="0">
                <a:solidFill>
                  <a:srgbClr val="005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Кораблестроение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Крылов Александр Николаевич (1863-1945)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ru-RU" sz="14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7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" y="0"/>
            <a:ext cx="7172951" cy="4320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667" y="2538000"/>
            <a:ext cx="8502333" cy="4320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959" y="0"/>
            <a:ext cx="4826104" cy="2538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77194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C6D19-A847-F9EA-E118-B022CD2E47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5" r="5" b="-1"/>
          <a:stretch>
            <a:fillRect/>
          </a:stretch>
        </p:blipFill>
        <p:spPr>
          <a:xfrm>
            <a:off x="-3" y="6316"/>
            <a:ext cx="7727915" cy="5760000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872" y="1098000"/>
            <a:ext cx="8476879" cy="5760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2218175" y="2750889"/>
            <a:ext cx="3550508" cy="15487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290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042" y="2466000"/>
            <a:ext cx="6611549" cy="441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25565"/>
            <a:ext cx="3288025" cy="441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608" y="2490000"/>
            <a:ext cx="3224393" cy="436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3207" y="386592"/>
            <a:ext cx="11425269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Подробный атлас азиатской части Российской Империи, изданный в 1914 г.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общие карты России, гербы и карты губерний и областей, информацию о типах землевладения и землепользования, планы городов.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Атлас является одним из лучших образцов российской дореволюционной картографии. </a:t>
            </a:r>
          </a:p>
        </p:txBody>
      </p:sp>
    </p:spTree>
    <p:extLst>
      <p:ext uri="{BB962C8B-B14F-4D97-AF65-F5344CB8AC3E}">
        <p14:creationId xmlns:p14="http://schemas.microsoft.com/office/powerpoint/2010/main" val="2073262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01" y="0"/>
            <a:ext cx="8321036" cy="5280000"/>
          </a:xfrm>
          <a:prstGeom prst="rect">
            <a:avLst/>
          </a:prstGeom>
          <a:ln w="19050">
            <a:solidFill>
              <a:srgbClr val="005A7E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704" y="1565463"/>
            <a:ext cx="7884297" cy="5280000"/>
          </a:xfrm>
          <a:prstGeom prst="rect">
            <a:avLst/>
          </a:prstGeom>
          <a:ln w="19050">
            <a:solidFill>
              <a:srgbClr val="00508A"/>
            </a:solidFill>
          </a:ln>
        </p:spPr>
      </p:pic>
      <p:cxnSp>
        <p:nvCxnSpPr>
          <p:cNvPr id="9" name="Прямая со стрелкой 8"/>
          <p:cNvCxnSpPr/>
          <p:nvPr/>
        </p:nvCxnSpPr>
        <p:spPr>
          <a:xfrm>
            <a:off x="2735627" y="932723"/>
            <a:ext cx="2288836" cy="1125277"/>
          </a:xfrm>
          <a:prstGeom prst="straightConnector1">
            <a:avLst/>
          </a:prstGeom>
          <a:ln>
            <a:solidFill>
              <a:srgbClr val="005A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9334236" y="600919"/>
            <a:ext cx="2688299" cy="66360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vert="horz" lIns="121920" tIns="60960" rIns="121920" bIns="60960" rtlCol="0" anchor="ctr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71 карта</a:t>
            </a:r>
          </a:p>
        </p:txBody>
      </p:sp>
    </p:spTree>
    <p:extLst>
      <p:ext uri="{BB962C8B-B14F-4D97-AF65-F5344CB8AC3E}">
        <p14:creationId xmlns:p14="http://schemas.microsoft.com/office/powerpoint/2010/main" val="431915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"/>
          <p:cNvSpPr txBox="1">
            <a:spLocks noGrp="1"/>
          </p:cNvSpPr>
          <p:nvPr>
            <p:ph type="title"/>
          </p:nvPr>
        </p:nvSpPr>
        <p:spPr>
          <a:xfrm>
            <a:off x="3357583" y="743407"/>
            <a:ext cx="6822192" cy="6350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6645" rIns="0" bIns="0" rtlCol="0" anchor="t" anchorCtr="0">
            <a:spAutoFit/>
          </a:bodyPr>
          <a:lstStyle/>
          <a:p>
            <a:pPr marL="7701" marR="13092">
              <a:lnSpc>
                <a:spcPct val="72125"/>
              </a:lnSpc>
            </a:pPr>
            <a:r>
              <a:rPr lang="ru-RU" sz="485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внимание!</a:t>
            </a:r>
            <a:endParaRPr sz="4851" dirty="0">
              <a:solidFill>
                <a:schemeClr val="tx2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9"/>
          <p:cNvSpPr txBox="1"/>
          <p:nvPr/>
        </p:nvSpPr>
        <p:spPr>
          <a:xfrm>
            <a:off x="5846924" y="4937960"/>
            <a:ext cx="5054682" cy="505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006" rIns="0" bIns="0" anchor="t" anchorCtr="0">
            <a:spAutoFit/>
          </a:bodyPr>
          <a:lstStyle/>
          <a:p>
            <a:pPr marL="7701">
              <a:lnSpc>
                <a:spcPct val="82812"/>
              </a:lnSpc>
              <a:buClr>
                <a:srgbClr val="000000"/>
              </a:buClr>
              <a:buSzPts val="3200"/>
            </a:pPr>
            <a:r>
              <a:rPr lang="ru-RU" sz="194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ФИО                Пантелеева Татьяна Евгеньевна</a:t>
            </a:r>
          </a:p>
          <a:p>
            <a:pPr marL="7701">
              <a:lnSpc>
                <a:spcPct val="82812"/>
              </a:lnSpc>
              <a:buClr>
                <a:srgbClr val="000000"/>
              </a:buClr>
              <a:buSzPts val="3200"/>
            </a:pPr>
            <a:r>
              <a:rPr lang="en-US" sz="194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Email</a:t>
            </a:r>
            <a:r>
              <a:rPr lang="ru-RU" sz="194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  <a:r>
              <a:rPr lang="en-US" sz="194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fo4@gpntb.ru</a:t>
            </a:r>
            <a:endParaRPr sz="1940" dirty="0">
              <a:solidFill>
                <a:schemeClr val="tx2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1" y="265994"/>
            <a:ext cx="754364" cy="519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11490" y="206336"/>
            <a:ext cx="1890261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33"/>
              </a:lnSpc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Государственная публичная </a:t>
            </a:r>
          </a:p>
          <a:p>
            <a:pPr>
              <a:lnSpc>
                <a:spcPts val="1333"/>
              </a:lnSpc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научно-техническая </a:t>
            </a:r>
          </a:p>
          <a:p>
            <a:pPr>
              <a:lnSpc>
                <a:spcPts val="1333"/>
              </a:lnSpc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библиотека России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681" y="194039"/>
            <a:ext cx="8284081" cy="66360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5A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Генеалогия библиотечного фонда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389843" y="1028734"/>
            <a:ext cx="3648405" cy="10272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b="1" dirty="0">
                <a:solidFill>
                  <a:srgbClr val="000000"/>
                </a:solidFill>
                <a:latin typeface="Arial" charset="0"/>
              </a:rPr>
              <a:t>1909 г</a:t>
            </a:r>
            <a:r>
              <a:rPr lang="ru-RU" sz="1467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Библиотека Общества содействия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успехам опытных наук и их практических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применений имени Х.С. Леденцова 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357131" y="1028734"/>
            <a:ext cx="3648405" cy="10272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b="1" dirty="0">
                <a:solidFill>
                  <a:srgbClr val="000000"/>
                </a:solidFill>
                <a:latin typeface="Arial" charset="0"/>
              </a:rPr>
              <a:t>1912 г.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Библиотека общества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«Московская техническая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библиотека» </a:t>
            </a: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8309275" y="1028734"/>
            <a:ext cx="3648405" cy="10272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Библиотеки различных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технических обществ,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частные коллекции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335360" y="2276873"/>
            <a:ext cx="3648405" cy="10272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b="1" dirty="0">
                <a:solidFill>
                  <a:srgbClr val="000000"/>
                </a:solidFill>
                <a:latin typeface="Arial" charset="0"/>
              </a:rPr>
              <a:t>1918 г</a:t>
            </a:r>
            <a:r>
              <a:rPr lang="ru-RU" sz="1467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Центральная техническая библиотека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при Президиуме ВСНХ</a:t>
            </a: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4424082" y="2289379"/>
            <a:ext cx="3648405" cy="10272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b="1" dirty="0">
                <a:solidFill>
                  <a:srgbClr val="000000"/>
                </a:solidFill>
                <a:latin typeface="Arial" charset="0"/>
              </a:rPr>
              <a:t>1918 г</a:t>
            </a:r>
            <a:r>
              <a:rPr lang="ru-RU" sz="1467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Государственная научно-техническая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и экономическая библиотека  НТУ ВСНХ</a:t>
            </a: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8304246" y="2276873"/>
            <a:ext cx="3648405" cy="10272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b="1" dirty="0">
                <a:solidFill>
                  <a:srgbClr val="000000"/>
                </a:solidFill>
                <a:latin typeface="Arial" charset="0"/>
              </a:rPr>
              <a:t>1920 г</a:t>
            </a:r>
            <a:r>
              <a:rPr lang="ru-RU" sz="1467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Читальный зал БИНТ НТО ВСНХ</a:t>
            </a: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4389843" y="3527607"/>
            <a:ext cx="3648405" cy="10272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b="1" dirty="0">
                <a:solidFill>
                  <a:srgbClr val="000000"/>
                </a:solidFill>
                <a:latin typeface="Arial" charset="0"/>
              </a:rPr>
              <a:t>1927 -1958 </a:t>
            </a: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гг.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Государственная научная библиотека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(ГНБ)</a:t>
            </a: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431371" y="4965171"/>
            <a:ext cx="3648405" cy="1728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b="1" dirty="0">
                <a:solidFill>
                  <a:srgbClr val="000000"/>
                </a:solidFill>
                <a:latin typeface="Arial" charset="0"/>
              </a:rPr>
              <a:t>1958 г</a:t>
            </a:r>
            <a:r>
              <a:rPr lang="ru-RU" sz="1467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Государственная публичная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научно-техническая библиотека СССР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(ГПНТБ СССР)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67" dirty="0">
              <a:solidFill>
                <a:srgbClr val="0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b="1" dirty="0">
                <a:solidFill>
                  <a:srgbClr val="000000"/>
                </a:solidFill>
                <a:latin typeface="Arial" charset="0"/>
              </a:rPr>
              <a:t>С 1992 года ГПНТБ России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67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8334319" y="4965171"/>
            <a:ext cx="3648405" cy="1728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67" b="1" dirty="0">
              <a:solidFill>
                <a:srgbClr val="0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b="1" dirty="0">
                <a:solidFill>
                  <a:srgbClr val="000000"/>
                </a:solidFill>
                <a:latin typeface="Arial" charset="0"/>
              </a:rPr>
              <a:t>1958 г</a:t>
            </a:r>
            <a:r>
              <a:rPr lang="ru-RU" sz="1467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Государственная публичная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научно-техническая библиотека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СО АН СССР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dirty="0">
                <a:solidFill>
                  <a:srgbClr val="000000"/>
                </a:solidFill>
                <a:latin typeface="Arial" charset="0"/>
              </a:rPr>
              <a:t>(ГПНТБ СО АН СССР)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67" b="1" dirty="0">
              <a:solidFill>
                <a:srgbClr val="0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67" b="1" dirty="0">
                <a:solidFill>
                  <a:srgbClr val="000000"/>
                </a:solidFill>
                <a:latin typeface="Arial" charset="0"/>
              </a:rPr>
              <a:t>С 1991 года ГПНТБ СО РАН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67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8" name="Прямая соединительная линия 7"/>
          <p:cNvCxnSpPr>
            <a:stCxn id="17" idx="2"/>
          </p:cNvCxnSpPr>
          <p:nvPr/>
        </p:nvCxnSpPr>
        <p:spPr>
          <a:xfrm>
            <a:off x="6214045" y="2056028"/>
            <a:ext cx="0" cy="2032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endCxn id="26" idx="0"/>
          </p:cNvCxnSpPr>
          <p:nvPr/>
        </p:nvCxnSpPr>
        <p:spPr>
          <a:xfrm>
            <a:off x="4005537" y="2056029"/>
            <a:ext cx="2242748" cy="2333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26" idx="0"/>
          </p:cNvCxnSpPr>
          <p:nvPr/>
        </p:nvCxnSpPr>
        <p:spPr>
          <a:xfrm flipH="1">
            <a:off x="6248285" y="2056029"/>
            <a:ext cx="2068671" cy="2333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25" idx="2"/>
          </p:cNvCxnSpPr>
          <p:nvPr/>
        </p:nvCxnSpPr>
        <p:spPr>
          <a:xfrm>
            <a:off x="2159563" y="3304167"/>
            <a:ext cx="2294695" cy="6279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27" idx="2"/>
            <a:endCxn id="29" idx="3"/>
          </p:cNvCxnSpPr>
          <p:nvPr/>
        </p:nvCxnSpPr>
        <p:spPr>
          <a:xfrm flipH="1">
            <a:off x="8038248" y="3304167"/>
            <a:ext cx="2090200" cy="7370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26" idx="2"/>
          </p:cNvCxnSpPr>
          <p:nvPr/>
        </p:nvCxnSpPr>
        <p:spPr>
          <a:xfrm>
            <a:off x="6248285" y="3316674"/>
            <a:ext cx="1" cy="1931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29" idx="2"/>
          </p:cNvCxnSpPr>
          <p:nvPr/>
        </p:nvCxnSpPr>
        <p:spPr>
          <a:xfrm flipH="1">
            <a:off x="4079776" y="4554902"/>
            <a:ext cx="2134269" cy="41026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29" idx="2"/>
          </p:cNvCxnSpPr>
          <p:nvPr/>
        </p:nvCxnSpPr>
        <p:spPr>
          <a:xfrm>
            <a:off x="6214046" y="4554902"/>
            <a:ext cx="2120273" cy="41026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16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23659" y="257824"/>
            <a:ext cx="8791956" cy="74070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br>
              <a:rPr lang="ru-RU" sz="2400" b="1" dirty="0">
                <a:latin typeface="+mn-lt"/>
              </a:rPr>
            </a:br>
            <a:r>
              <a:rPr lang="ru-RU" sz="2400" b="1" dirty="0">
                <a:solidFill>
                  <a:srgbClr val="0050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редких изданий – 21785 экземпляров документов</a:t>
            </a:r>
            <a:br>
              <a:rPr lang="ru-RU" sz="2400" dirty="0">
                <a:solidFill>
                  <a:srgbClr val="0050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50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199456" y="3602038"/>
            <a:ext cx="2496277" cy="1939197"/>
          </a:xfrm>
        </p:spPr>
        <p:txBody>
          <a:bodyPr>
            <a:normAutofit/>
          </a:bodyPr>
          <a:lstStyle/>
          <a:p>
            <a:pPr marL="609585" lvl="1"/>
            <a:endParaRPr lang="ru-RU" sz="2533" i="1" dirty="0"/>
          </a:p>
          <a:p>
            <a:pPr marL="609585" lvl="1"/>
            <a:endParaRPr lang="ru-RU" sz="2533" i="1" dirty="0"/>
          </a:p>
          <a:p>
            <a:endParaRPr lang="ru-RU" sz="3333" b="1" i="1" dirty="0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2994027"/>
              </p:ext>
            </p:extLst>
          </p:nvPr>
        </p:nvGraphicFramePr>
        <p:xfrm>
          <a:off x="5999989" y="3602037"/>
          <a:ext cx="5961963" cy="2899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323056"/>
              </p:ext>
            </p:extLst>
          </p:nvPr>
        </p:nvGraphicFramePr>
        <p:xfrm>
          <a:off x="143340" y="811372"/>
          <a:ext cx="5856651" cy="278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7304311"/>
              </p:ext>
            </p:extLst>
          </p:nvPr>
        </p:nvGraphicFramePr>
        <p:xfrm>
          <a:off x="143337" y="3595681"/>
          <a:ext cx="5856651" cy="2912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268215"/>
              </p:ext>
            </p:extLst>
          </p:nvPr>
        </p:nvGraphicFramePr>
        <p:xfrm>
          <a:off x="5999989" y="817729"/>
          <a:ext cx="5953429" cy="278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108475"/>
            <a:ext cx="754364" cy="519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47009" y="50288"/>
            <a:ext cx="1890261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33"/>
              </a:lnSpc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Государственная публичная </a:t>
            </a:r>
          </a:p>
          <a:p>
            <a:pPr>
              <a:lnSpc>
                <a:spcPts val="1333"/>
              </a:lnSpc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научно-техническая </a:t>
            </a:r>
          </a:p>
          <a:p>
            <a:pPr>
              <a:lnSpc>
                <a:spcPts val="1333"/>
              </a:lnSpc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библиотека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95725952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CA24E4-0C72-EA14-B56F-C4E588289CC0}"/>
              </a:ext>
            </a:extLst>
          </p:cNvPr>
          <p:cNvSpPr/>
          <p:nvPr/>
        </p:nvSpPr>
        <p:spPr>
          <a:xfrm>
            <a:off x="824204" y="402792"/>
            <a:ext cx="10397018" cy="1257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оцифровки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F4B600-3F52-EF68-B909-B56EF1319A3B}"/>
              </a:ext>
            </a:extLst>
          </p:cNvPr>
          <p:cNvSpPr/>
          <p:nvPr/>
        </p:nvSpPr>
        <p:spPr>
          <a:xfrm>
            <a:off x="824204" y="2161888"/>
            <a:ext cx="10397018" cy="1257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34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печатного научного научно-технического наследия Российской Федерации.</a:t>
            </a:r>
          </a:p>
          <a:p>
            <a:r>
              <a:rPr lang="ru-RU" sz="1600" b="1" dirty="0">
                <a:solidFill>
                  <a:srgbClr val="34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сохранности редких изданий за счет уменьшения их физического износа при использовании.</a:t>
            </a:r>
          </a:p>
          <a:p>
            <a:endParaRPr lang="ru-RU" sz="1600" b="1" dirty="0">
              <a:solidFill>
                <a:srgbClr val="3434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0400EF6-0660-9F5D-F860-82D2630B6896}"/>
              </a:ext>
            </a:extLst>
          </p:cNvPr>
          <p:cNvSpPr/>
          <p:nvPr/>
        </p:nvSpPr>
        <p:spPr>
          <a:xfrm>
            <a:off x="856566" y="3771362"/>
            <a:ext cx="10389520" cy="1173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0" dirty="0">
                <a:solidFill>
                  <a:srgbClr val="3434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удаленного доступа к печатным изданиям, представляющим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историческую, научную и культурную ценность, расширение возможностей информационного поиска через сервисы электронного каталога.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A69ADE-6D61-CA45-A125-EFF64E2E4D7B}"/>
              </a:ext>
            </a:extLst>
          </p:cNvPr>
          <p:cNvSpPr/>
          <p:nvPr/>
        </p:nvSpPr>
        <p:spPr>
          <a:xfrm>
            <a:off x="884915" y="5308005"/>
            <a:ext cx="10367383" cy="11175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0" dirty="0">
                <a:solidFill>
                  <a:srgbClr val="3434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обслуживания </a:t>
            </a:r>
            <a:r>
              <a:rPr lang="ru-RU" sz="1600" b="1" dirty="0">
                <a:solidFill>
                  <a:srgbClr val="34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пользователей: разработка эффективных поисковых систем и каталогов, облегчающих поиск необходимой литературы, предоставление ученым и исследователям возможности быстрого доступа к редким и специализированным изданиям; популяризация печатного научно-технического наследия, в том числе коллекций документов.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8849283-72DF-573C-10D2-61D799A713DC}"/>
              </a:ext>
            </a:extLst>
          </p:cNvPr>
          <p:cNvCxnSpPr>
            <a:cxnSpLocks/>
          </p:cNvCxnSpPr>
          <p:nvPr/>
        </p:nvCxnSpPr>
        <p:spPr>
          <a:xfrm flipH="1">
            <a:off x="215153" y="1018397"/>
            <a:ext cx="60905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5C145D5-C55A-C28F-0F1C-BECE764DDB6B}"/>
              </a:ext>
            </a:extLst>
          </p:cNvPr>
          <p:cNvCxnSpPr/>
          <p:nvPr/>
        </p:nvCxnSpPr>
        <p:spPr>
          <a:xfrm>
            <a:off x="215153" y="1018397"/>
            <a:ext cx="0" cy="49315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1FBD0158-9D24-B760-5343-50BDAEA72BE4}"/>
              </a:ext>
            </a:extLst>
          </p:cNvPr>
          <p:cNvSpPr/>
          <p:nvPr/>
        </p:nvSpPr>
        <p:spPr>
          <a:xfrm>
            <a:off x="241028" y="2543540"/>
            <a:ext cx="643887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3357CF77-1D6B-E440-9014-B50592ABD99F}"/>
              </a:ext>
            </a:extLst>
          </p:cNvPr>
          <p:cNvSpPr/>
          <p:nvPr/>
        </p:nvSpPr>
        <p:spPr>
          <a:xfrm>
            <a:off x="212679" y="4044223"/>
            <a:ext cx="643887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75318225-1F63-A3AD-04EF-736580C262B0}"/>
              </a:ext>
            </a:extLst>
          </p:cNvPr>
          <p:cNvSpPr/>
          <p:nvPr/>
        </p:nvSpPr>
        <p:spPr>
          <a:xfrm>
            <a:off x="215058" y="5544906"/>
            <a:ext cx="643887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619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D20F8B-8A6A-88A1-FC1F-142FA4967F7A}"/>
              </a:ext>
            </a:extLst>
          </p:cNvPr>
          <p:cNvSpPr txBox="1"/>
          <p:nvPr/>
        </p:nvSpPr>
        <p:spPr>
          <a:xfrm>
            <a:off x="677732" y="1605604"/>
            <a:ext cx="1100507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Труды «Общества содействия успехам опытных наук и их практических применений им. Х.С. Леденцова»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AA22B3-A5C9-A8D1-F445-9DCD5A67BCBD}"/>
              </a:ext>
            </a:extLst>
          </p:cNvPr>
          <p:cNvSpPr txBox="1"/>
          <p:nvPr/>
        </p:nvSpPr>
        <p:spPr>
          <a:xfrm>
            <a:off x="706436" y="2456488"/>
            <a:ext cx="1100507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Труды Вернадского Владимира Ивановича и литература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250AFA-9BBC-A35C-DC8C-F36F229D7377}"/>
              </a:ext>
            </a:extLst>
          </p:cNvPr>
          <p:cNvSpPr txBox="1"/>
          <p:nvPr/>
        </p:nvSpPr>
        <p:spPr>
          <a:xfrm>
            <a:off x="706436" y="3292400"/>
            <a:ext cx="1102836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Труды Циолковского Константина Эдуардовича и литература о нём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185539-44C0-A103-FAEB-77C5E4440D73}"/>
              </a:ext>
            </a:extLst>
          </p:cNvPr>
          <p:cNvSpPr txBox="1"/>
          <p:nvPr/>
        </p:nvSpPr>
        <p:spPr>
          <a:xfrm>
            <a:off x="706436" y="4152505"/>
            <a:ext cx="1100507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Труды Жуковского Николая Егоровича и литература о нём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EDD7F6-2B5B-872A-1902-292016794AFC}"/>
              </a:ext>
            </a:extLst>
          </p:cNvPr>
          <p:cNvSpPr txBox="1"/>
          <p:nvPr/>
        </p:nvSpPr>
        <p:spPr>
          <a:xfrm>
            <a:off x="692084" y="5067730"/>
            <a:ext cx="1101942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Труды Цандера Фридриха Артуровича и литература о нём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C58DF8-08D6-4148-AF5F-EAB21C302764}"/>
              </a:ext>
            </a:extLst>
          </p:cNvPr>
          <p:cNvSpPr txBox="1"/>
          <p:nvPr/>
        </p:nvSpPr>
        <p:spPr>
          <a:xfrm>
            <a:off x="677732" y="6024282"/>
            <a:ext cx="1105707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 периода Великой Отечественной войны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5374E4-3A29-D46A-2202-95F1CB4A3556}"/>
              </a:ext>
            </a:extLst>
          </p:cNvPr>
          <p:cNvSpPr txBox="1"/>
          <p:nvPr/>
        </p:nvSpPr>
        <p:spPr>
          <a:xfrm>
            <a:off x="720746" y="474936"/>
            <a:ext cx="1104989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Коллекции созданные на основе фонда редких изданий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A8278ED-85B5-5C0F-9007-2E0FA4AFBB24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150590" y="767324"/>
            <a:ext cx="5701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CF95CCA-C071-510B-2DCE-A77A6010F1DF}"/>
              </a:ext>
            </a:extLst>
          </p:cNvPr>
          <p:cNvCxnSpPr>
            <a:cxnSpLocks/>
          </p:cNvCxnSpPr>
          <p:nvPr/>
        </p:nvCxnSpPr>
        <p:spPr>
          <a:xfrm flipH="1">
            <a:off x="132685" y="747882"/>
            <a:ext cx="11630" cy="54517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A6E4B89B-0C81-F186-DF46-6F9B3D8A6CD1}"/>
              </a:ext>
            </a:extLst>
          </p:cNvPr>
          <p:cNvSpPr/>
          <p:nvPr/>
        </p:nvSpPr>
        <p:spPr>
          <a:xfrm>
            <a:off x="107576" y="1605604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A7EA07DA-0FD4-8260-4545-761840F3C255}"/>
              </a:ext>
            </a:extLst>
          </p:cNvPr>
          <p:cNvSpPr/>
          <p:nvPr/>
        </p:nvSpPr>
        <p:spPr>
          <a:xfrm>
            <a:off x="150590" y="2448084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11EEC14A-FEC7-CA75-5072-39794496BB85}"/>
              </a:ext>
            </a:extLst>
          </p:cNvPr>
          <p:cNvSpPr/>
          <p:nvPr/>
        </p:nvSpPr>
        <p:spPr>
          <a:xfrm>
            <a:off x="136280" y="3293438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25E86217-A0CB-54ED-9548-8AD9B5597BC1}"/>
              </a:ext>
            </a:extLst>
          </p:cNvPr>
          <p:cNvSpPr/>
          <p:nvPr/>
        </p:nvSpPr>
        <p:spPr>
          <a:xfrm>
            <a:off x="150590" y="4147693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CE068EB4-124F-C91C-0B99-28C7BB2FB46F}"/>
              </a:ext>
            </a:extLst>
          </p:cNvPr>
          <p:cNvSpPr/>
          <p:nvPr/>
        </p:nvSpPr>
        <p:spPr>
          <a:xfrm>
            <a:off x="120106" y="5033297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право 31">
            <a:extLst>
              <a:ext uri="{FF2B5EF4-FFF2-40B4-BE49-F238E27FC236}">
                <a16:creationId xmlns:a16="http://schemas.microsoft.com/office/drawing/2014/main" id="{CB96E92F-6025-4250-4025-B860C7AB8082}"/>
              </a:ext>
            </a:extLst>
          </p:cNvPr>
          <p:cNvSpPr/>
          <p:nvPr/>
        </p:nvSpPr>
        <p:spPr>
          <a:xfrm>
            <a:off x="89625" y="5955232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088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116" r="17237" b="-116"/>
          <a:stretch/>
        </p:blipFill>
        <p:spPr>
          <a:xfrm>
            <a:off x="5151472" y="2276953"/>
            <a:ext cx="7040100" cy="46117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" r="85470" b="45801"/>
          <a:stretch/>
        </p:blipFill>
        <p:spPr>
          <a:xfrm>
            <a:off x="3682887" y="-27142"/>
            <a:ext cx="8508683" cy="23855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" r="85470" b="45802"/>
          <a:stretch/>
        </p:blipFill>
        <p:spPr>
          <a:xfrm>
            <a:off x="430" y="-27140"/>
            <a:ext cx="5777433" cy="69021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1" y="-27142"/>
            <a:ext cx="12191140" cy="691579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6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C2364D-A2AA-A54B-9641-9477E1104FE4}"/>
              </a:ext>
            </a:extLst>
          </p:cNvPr>
          <p:cNvSpPr txBox="1"/>
          <p:nvPr/>
        </p:nvSpPr>
        <p:spPr>
          <a:xfrm>
            <a:off x="5981228" y="228112"/>
            <a:ext cx="229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005A7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765" y="1945183"/>
            <a:ext cx="1005568" cy="15268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58" y="1098619"/>
            <a:ext cx="961204" cy="1530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3504" y="2783632"/>
            <a:ext cx="950114" cy="1530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9783" y="3713070"/>
            <a:ext cx="983386" cy="15305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0678" y="3696562"/>
            <a:ext cx="968598" cy="15305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9519" y="5331164"/>
            <a:ext cx="1012962" cy="15268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4292" y="1133235"/>
            <a:ext cx="1083204" cy="15268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96629" y="2834363"/>
            <a:ext cx="1116476" cy="15268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558" y="4488603"/>
            <a:ext cx="998174" cy="15305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6702" y="2002572"/>
            <a:ext cx="1142354" cy="1526836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099" y="5306799"/>
            <a:ext cx="1131183" cy="152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Google Shape;379;g299e5897a89_0_32"/>
          <p:cNvSpPr txBox="1"/>
          <p:nvPr/>
        </p:nvSpPr>
        <p:spPr>
          <a:xfrm>
            <a:off x="4031476" y="339619"/>
            <a:ext cx="7274985" cy="123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ru-RU" sz="2426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Специализированная коллекция </a:t>
            </a:r>
          </a:p>
          <a:p>
            <a:pPr>
              <a:buClr>
                <a:srgbClr val="000000"/>
              </a:buClr>
              <a:buSzPts val="3600"/>
            </a:pPr>
            <a:r>
              <a:rPr lang="ru-RU" sz="2426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«Издания периода Великой Отечественной войны (1941-1945)»</a:t>
            </a:r>
            <a:endParaRPr sz="2426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65" y="5205"/>
            <a:ext cx="1070539" cy="152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54" y="3661536"/>
            <a:ext cx="1116293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67" y="5346000"/>
            <a:ext cx="1095604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102" y="4550799"/>
            <a:ext cx="1145824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7721065" y="1505489"/>
            <a:ext cx="3807812" cy="22473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ru-RU" b="1" i="1" dirty="0">
                <a:solidFill>
                  <a:srgbClr val="003F6B"/>
                </a:solidFill>
              </a:rPr>
              <a:t>"Война! Твой страшный след</a:t>
            </a:r>
          </a:p>
          <a:p>
            <a:pPr algn="l">
              <a:lnSpc>
                <a:spcPct val="150000"/>
              </a:lnSpc>
            </a:pPr>
            <a:r>
              <a:rPr lang="ru-RU" b="1" i="1" dirty="0">
                <a:solidFill>
                  <a:srgbClr val="003F6B"/>
                </a:solidFill>
              </a:rPr>
              <a:t>Живёт в архивах пыльных,</a:t>
            </a:r>
          </a:p>
          <a:p>
            <a:pPr algn="l">
              <a:lnSpc>
                <a:spcPct val="150000"/>
              </a:lnSpc>
            </a:pPr>
            <a:r>
              <a:rPr lang="ru-RU" b="1" i="1" dirty="0">
                <a:solidFill>
                  <a:srgbClr val="003F6B"/>
                </a:solidFill>
              </a:rPr>
              <a:t>В полотнищах побед</a:t>
            </a:r>
          </a:p>
          <a:p>
            <a:pPr algn="l">
              <a:lnSpc>
                <a:spcPct val="150000"/>
              </a:lnSpc>
            </a:pPr>
            <a:r>
              <a:rPr lang="ru-RU" b="1" i="1" dirty="0">
                <a:solidFill>
                  <a:srgbClr val="003F6B"/>
                </a:solidFill>
              </a:rPr>
              <a:t>И в нашумевших фильмах.</a:t>
            </a:r>
          </a:p>
          <a:p>
            <a:pPr algn="l">
              <a:lnSpc>
                <a:spcPct val="150000"/>
              </a:lnSpc>
            </a:pPr>
            <a:r>
              <a:rPr lang="ru-RU" b="1" i="1" dirty="0">
                <a:solidFill>
                  <a:srgbClr val="003F6B"/>
                </a:solidFill>
              </a:rPr>
              <a:t>Война! Твой горький след –</a:t>
            </a:r>
          </a:p>
          <a:p>
            <a:pPr algn="l">
              <a:lnSpc>
                <a:spcPct val="150000"/>
              </a:lnSpc>
            </a:pPr>
            <a:r>
              <a:rPr lang="ru-RU" b="1" i="1" dirty="0">
                <a:solidFill>
                  <a:srgbClr val="003F6B"/>
                </a:solidFill>
              </a:rPr>
              <a:t>И в книгах, что на полках…".</a:t>
            </a:r>
          </a:p>
          <a:p>
            <a:pPr algn="l">
              <a:lnSpc>
                <a:spcPct val="150000"/>
              </a:lnSpc>
            </a:pPr>
            <a:r>
              <a:rPr lang="ru-RU" b="1" i="1" dirty="0">
                <a:solidFill>
                  <a:srgbClr val="003F6B"/>
                </a:solidFill>
              </a:rPr>
              <a:t>Н.К. Старшинов</a:t>
            </a:r>
          </a:p>
        </p:txBody>
      </p:sp>
    </p:spTree>
    <p:extLst>
      <p:ext uri="{BB962C8B-B14F-4D97-AF65-F5344CB8AC3E}">
        <p14:creationId xmlns:p14="http://schemas.microsoft.com/office/powerpoint/2010/main" val="82468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8F7CF-1664-B263-AE6A-D4B989A3C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459E3C-B764-1D6E-367C-DE1502CFAE4D}"/>
              </a:ext>
            </a:extLst>
          </p:cNvPr>
          <p:cNvSpPr txBox="1"/>
          <p:nvPr/>
        </p:nvSpPr>
        <p:spPr>
          <a:xfrm>
            <a:off x="692094" y="1473118"/>
            <a:ext cx="513959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изданий в фонде для формирования коллекции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F73304-8720-547B-4D92-6F3BEB648E0B}"/>
              </a:ext>
            </a:extLst>
          </p:cNvPr>
          <p:cNvSpPr txBox="1"/>
          <p:nvPr/>
        </p:nvSpPr>
        <p:spPr>
          <a:xfrm>
            <a:off x="732888" y="2809055"/>
            <a:ext cx="509879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Отнесение изданий к коллекции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CB8402-BB4F-EDD7-92B5-5AC9DCB1EE2A}"/>
              </a:ext>
            </a:extLst>
          </p:cNvPr>
          <p:cNvSpPr txBox="1"/>
          <p:nvPr/>
        </p:nvSpPr>
        <p:spPr>
          <a:xfrm>
            <a:off x="702841" y="5342265"/>
            <a:ext cx="512884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ts val="1200"/>
              </a:spcBef>
              <a:spcAft>
                <a:spcPts val="6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и передача документов на оцифровку и возврат после сканирования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3C3C38-C79D-9D2F-7715-B0090CAC6118}"/>
              </a:ext>
            </a:extLst>
          </p:cNvPr>
          <p:cNvSpPr txBox="1"/>
          <p:nvPr/>
        </p:nvSpPr>
        <p:spPr>
          <a:xfrm>
            <a:off x="706436" y="425665"/>
            <a:ext cx="1104989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создания коллекции: путь печатного издания в БД ИРБИС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17256D1-ED3D-8199-D7A6-19F987A80A23}"/>
              </a:ext>
            </a:extLst>
          </p:cNvPr>
          <p:cNvCxnSpPr>
            <a:cxnSpLocks/>
          </p:cNvCxnSpPr>
          <p:nvPr/>
        </p:nvCxnSpPr>
        <p:spPr>
          <a:xfrm flipH="1">
            <a:off x="165394" y="747881"/>
            <a:ext cx="56749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043459D-2932-6624-9F7E-D558445BE20B}"/>
              </a:ext>
            </a:extLst>
          </p:cNvPr>
          <p:cNvCxnSpPr>
            <a:cxnSpLocks/>
          </p:cNvCxnSpPr>
          <p:nvPr/>
        </p:nvCxnSpPr>
        <p:spPr>
          <a:xfrm flipH="1">
            <a:off x="132685" y="747882"/>
            <a:ext cx="11630" cy="54517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C5BC1E41-E509-DB62-CEE5-FD4709DAE0E2}"/>
              </a:ext>
            </a:extLst>
          </p:cNvPr>
          <p:cNvSpPr/>
          <p:nvPr/>
        </p:nvSpPr>
        <p:spPr>
          <a:xfrm>
            <a:off x="104832" y="1542932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655B895B-9E85-3ADA-70CF-7CC51763F0BD}"/>
              </a:ext>
            </a:extLst>
          </p:cNvPr>
          <p:cNvSpPr/>
          <p:nvPr/>
        </p:nvSpPr>
        <p:spPr>
          <a:xfrm>
            <a:off x="132685" y="2767892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6CA4B5AE-C767-B7A7-D27E-BF2E6972C00E}"/>
              </a:ext>
            </a:extLst>
          </p:cNvPr>
          <p:cNvSpPr/>
          <p:nvPr/>
        </p:nvSpPr>
        <p:spPr>
          <a:xfrm>
            <a:off x="104832" y="3933920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459E3C-B764-1D6E-367C-DE1502CFAE4D}"/>
              </a:ext>
            </a:extLst>
          </p:cNvPr>
          <p:cNvSpPr txBox="1"/>
          <p:nvPr/>
        </p:nvSpPr>
        <p:spPr>
          <a:xfrm>
            <a:off x="694756" y="3853071"/>
            <a:ext cx="513693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полного библиографического описания, включая аннотацию и раскрытие содержания</a:t>
            </a:r>
          </a:p>
        </p:txBody>
      </p:sp>
      <p:sp>
        <p:nvSpPr>
          <p:cNvPr id="22" name="Стрелка: вправо 28">
            <a:extLst>
              <a:ext uri="{FF2B5EF4-FFF2-40B4-BE49-F238E27FC236}">
                <a16:creationId xmlns:a16="http://schemas.microsoft.com/office/drawing/2014/main" id="{6CA4B5AE-C767-B7A7-D27E-BF2E6972C00E}"/>
              </a:ext>
            </a:extLst>
          </p:cNvPr>
          <p:cNvSpPr/>
          <p:nvPr/>
        </p:nvSpPr>
        <p:spPr>
          <a:xfrm>
            <a:off x="124600" y="5533430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384" y="1434765"/>
            <a:ext cx="5524948" cy="6667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572" y="2784171"/>
            <a:ext cx="5572760" cy="4191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384" y="3300112"/>
            <a:ext cx="5524948" cy="346644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444856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8F7CF-1664-B263-AE6A-D4B989A3C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FFAED53-2456-88BB-59E1-599D4354321C}"/>
              </a:ext>
            </a:extLst>
          </p:cNvPr>
          <p:cNvSpPr txBox="1"/>
          <p:nvPr/>
        </p:nvSpPr>
        <p:spPr>
          <a:xfrm>
            <a:off x="711463" y="1220612"/>
            <a:ext cx="50077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ts val="1200"/>
              </a:spcBef>
              <a:spcAft>
                <a:spcPts val="6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Сканирование и обработка изданий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62023F-02AB-B16B-7905-1E181B2C2735}"/>
              </a:ext>
            </a:extLst>
          </p:cNvPr>
          <p:cNvSpPr txBox="1"/>
          <p:nvPr/>
        </p:nvSpPr>
        <p:spPr>
          <a:xfrm>
            <a:off x="706436" y="1809649"/>
            <a:ext cx="498917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ts val="1200"/>
              </a:spcBef>
              <a:spcAft>
                <a:spcPts val="6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Распознание и создание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PDF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файла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3C3C38-C79D-9D2F-7715-B0090CAC6118}"/>
              </a:ext>
            </a:extLst>
          </p:cNvPr>
          <p:cNvSpPr txBox="1"/>
          <p:nvPr/>
        </p:nvSpPr>
        <p:spPr>
          <a:xfrm>
            <a:off x="706436" y="425665"/>
            <a:ext cx="1104989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создания коллекции: путь электронного документа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17256D1-ED3D-8199-D7A6-19F987A80A23}"/>
              </a:ext>
            </a:extLst>
          </p:cNvPr>
          <p:cNvCxnSpPr>
            <a:cxnSpLocks/>
          </p:cNvCxnSpPr>
          <p:nvPr/>
        </p:nvCxnSpPr>
        <p:spPr>
          <a:xfrm flipH="1" flipV="1">
            <a:off x="121599" y="715997"/>
            <a:ext cx="711521" cy="111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043459D-2932-6624-9F7E-D558445BE20B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160535" y="727119"/>
            <a:ext cx="3293" cy="53627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C5BC1E41-E509-DB62-CEE5-FD4709DAE0E2}"/>
              </a:ext>
            </a:extLst>
          </p:cNvPr>
          <p:cNvSpPr/>
          <p:nvPr/>
        </p:nvSpPr>
        <p:spPr>
          <a:xfrm>
            <a:off x="121599" y="1740710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655B895B-9E85-3ADA-70CF-7CC51763F0BD}"/>
              </a:ext>
            </a:extLst>
          </p:cNvPr>
          <p:cNvSpPr/>
          <p:nvPr/>
        </p:nvSpPr>
        <p:spPr>
          <a:xfrm>
            <a:off x="142714" y="1180919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6CA4B5AE-C767-B7A7-D27E-BF2E6972C00E}"/>
              </a:ext>
            </a:extLst>
          </p:cNvPr>
          <p:cNvSpPr/>
          <p:nvPr/>
        </p:nvSpPr>
        <p:spPr>
          <a:xfrm>
            <a:off x="121599" y="2743868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4DBD450F-C6BA-0E3D-07DB-6A8535C4ADFD}"/>
              </a:ext>
            </a:extLst>
          </p:cNvPr>
          <p:cNvSpPr/>
          <p:nvPr/>
        </p:nvSpPr>
        <p:spPr>
          <a:xfrm>
            <a:off x="142714" y="4054397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62023F-02AB-B16B-7905-1E181B2C2735}"/>
              </a:ext>
            </a:extLst>
          </p:cNvPr>
          <p:cNvSpPr txBox="1"/>
          <p:nvPr/>
        </p:nvSpPr>
        <p:spPr>
          <a:xfrm>
            <a:off x="706436" y="2454009"/>
            <a:ext cx="502420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ts val="1200"/>
              </a:spcBef>
              <a:spcAft>
                <a:spcPts val="6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Привязка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PDF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файла к библиографическому описанию и передача в накопительную базу электронных документов в накопительное КСУ (год/RB-1)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/>
          <p:nvPr/>
        </p:nvPicPr>
        <p:blipFill>
          <a:blip r:embed="rId2"/>
          <a:stretch>
            <a:fillRect/>
          </a:stretch>
        </p:blipFill>
        <p:spPr>
          <a:xfrm>
            <a:off x="6603946" y="1007794"/>
            <a:ext cx="5049574" cy="290139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162023F-02AB-B16B-7905-1E181B2C2735}"/>
              </a:ext>
            </a:extLst>
          </p:cNvPr>
          <p:cNvSpPr txBox="1"/>
          <p:nvPr/>
        </p:nvSpPr>
        <p:spPr>
          <a:xfrm>
            <a:off x="691755" y="3871845"/>
            <a:ext cx="4989174" cy="7294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-1905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kern="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Постановка электронных документов на библиотечный учет и передача на обработку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62023F-02AB-B16B-7905-1E181B2C2735}"/>
              </a:ext>
            </a:extLst>
          </p:cNvPr>
          <p:cNvSpPr txBox="1"/>
          <p:nvPr/>
        </p:nvSpPr>
        <p:spPr>
          <a:xfrm>
            <a:off x="706436" y="4920485"/>
            <a:ext cx="496491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ts val="1200"/>
              </a:spcBef>
              <a:spcAft>
                <a:spcPts val="6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библиографической записи на электронный документ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62023F-02AB-B16B-7905-1E181B2C2735}"/>
              </a:ext>
            </a:extLst>
          </p:cNvPr>
          <p:cNvSpPr txBox="1"/>
          <p:nvPr/>
        </p:nvSpPr>
        <p:spPr>
          <a:xfrm>
            <a:off x="720745" y="5866313"/>
            <a:ext cx="498917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ts val="1200"/>
              </a:spcBef>
              <a:spcAft>
                <a:spcPts val="6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сводной записи в БД ИРБИС 128</a:t>
            </a:r>
          </a:p>
        </p:txBody>
      </p:sp>
      <p:sp>
        <p:nvSpPr>
          <p:cNvPr id="38" name="Стрелка: вправо 29">
            <a:extLst>
              <a:ext uri="{FF2B5EF4-FFF2-40B4-BE49-F238E27FC236}">
                <a16:creationId xmlns:a16="http://schemas.microsoft.com/office/drawing/2014/main" id="{4DBD450F-C6BA-0E3D-07DB-6A8535C4ADFD}"/>
              </a:ext>
            </a:extLst>
          </p:cNvPr>
          <p:cNvSpPr/>
          <p:nvPr/>
        </p:nvSpPr>
        <p:spPr>
          <a:xfrm>
            <a:off x="136280" y="5001334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29">
            <a:extLst>
              <a:ext uri="{FF2B5EF4-FFF2-40B4-BE49-F238E27FC236}">
                <a16:creationId xmlns:a16="http://schemas.microsoft.com/office/drawing/2014/main" id="{4DBD450F-C6BA-0E3D-07DB-6A8535C4ADFD}"/>
              </a:ext>
            </a:extLst>
          </p:cNvPr>
          <p:cNvSpPr/>
          <p:nvPr/>
        </p:nvSpPr>
        <p:spPr>
          <a:xfrm>
            <a:off x="163828" y="5847560"/>
            <a:ext cx="570156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46" y="4205044"/>
            <a:ext cx="5049574" cy="253136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49072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8" y="314960"/>
            <a:ext cx="10266560" cy="61468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253615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985</Words>
  <Application>Microsoft Office PowerPoint</Application>
  <PresentationFormat>Широкоэкранный</PresentationFormat>
  <Paragraphs>175</Paragraphs>
  <Slides>18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Aptos</vt:lpstr>
      <vt:lpstr>Aptos Display</vt:lpstr>
      <vt:lpstr>Arial</vt:lpstr>
      <vt:lpstr>Arial Narrow</vt:lpstr>
      <vt:lpstr>Calibri</vt:lpstr>
      <vt:lpstr>Cambria</vt:lpstr>
      <vt:lpstr>Evolventa Bold</vt:lpstr>
      <vt:lpstr>Tahoma</vt:lpstr>
      <vt:lpstr>Times New Roman</vt:lpstr>
      <vt:lpstr>Wingdings</vt:lpstr>
      <vt:lpstr>Тема Office</vt:lpstr>
      <vt:lpstr> «Фонд редких изданий ГПНТБ России:  от оцифровки до отражения в справочно-библиографическом аппарате»  </vt:lpstr>
      <vt:lpstr>Генеалогия библиотечного фонда</vt:lpstr>
      <vt:lpstr> Фонд редких изданий – 21785 экземпляров документов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«Фонд редких изданий ГПНТБ России:  от оцифровки до отражения в справочно-библиографическом аппарате»  </dc:title>
  <dc:creator>Tatiana Panteleeva</dc:creator>
  <cp:lastModifiedBy>Tatiana Panteleeva</cp:lastModifiedBy>
  <cp:revision>38</cp:revision>
  <cp:lastPrinted>2025-11-11T09:35:55Z</cp:lastPrinted>
  <dcterms:created xsi:type="dcterms:W3CDTF">2025-11-08T08:46:52Z</dcterms:created>
  <dcterms:modified xsi:type="dcterms:W3CDTF">2025-11-12T05:41:52Z</dcterms:modified>
</cp:coreProperties>
</file>