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0" userDrawn="1">
          <p15:clr>
            <a:srgbClr val="A4A3A4"/>
          </p15:clr>
        </p15:guide>
        <p15:guide id="2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288"/>
      </p:cViewPr>
      <p:guideLst>
        <p:guide pos="370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99DCC-C6D5-4012-936A-7C4BFBE07EE9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B2FF-DF1E-41BF-A284-15D929E32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3619-C8D9-4AD7-BCA5-E69E67D758C2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8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57E8-0A0D-4433-84FC-F658400FFA74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7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1524-E646-456C-84AA-3667289DF5AD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8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937E-D00B-463B-AEFF-E9B410150B33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3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5367-2AC8-4D56-A064-9F3FC07C61FB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5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076-48A9-482E-A0CA-25957576AAA1}" type="datetime1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4803-23F6-4C3A-94E5-B0042E7CA31C}" type="datetime1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1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A03B-DAD7-4204-A13B-878A1E82CDD0}" type="datetime1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5FBE-6CEE-4B4A-8BDB-762C6952B8D8}" type="datetime1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6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08A5-4827-4CB1-B16C-1973DD22FE88}" type="datetime1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4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A51C-BC33-4FBD-AB38-7A109AE7C25D}" type="datetime1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2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F331-FE35-4735-AB20-5AE825301488}" type="datetime1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F32D9-47D4-446C-8320-897ECF9E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1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0631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Семинар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«Управление проектами оцифровки библиотечных фондов: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опыт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технологии, оптимизация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7112" y="2078511"/>
            <a:ext cx="1153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Оцифровка: от концепции к практическим решениям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122" y="5024387"/>
            <a:ext cx="3139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Климов Сергей Николаевич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ОПОЭД БЕН РАН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3119" y="582126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z="1400" smtClean="0"/>
              <a:t>1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979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75" y="3683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 В каком направлении двигаться.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7375" y="953075"/>
            <a:ext cx="110399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375" y="1222582"/>
            <a:ext cx="11261325" cy="59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стандартизации при проведении работ.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четких регламентов.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в процесс оцифровки узкоспециализированных этапов.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технических средств.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автоматизации процессов на каждом этапе.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специалистов, дополнительное обучение.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Упрощение логистики, исключение затормаживающих элементов, оптимизация.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Четкое планирование и контроль выполнения.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качества на всех этапах.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персональной ответственности на каждом этапе.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Периодическое (частое) техобслуживание оборудования.                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поощрений.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инициатив снизу.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практических хитростей и находок.           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Нравственная мотивация.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 опытом.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5862" y="4145767"/>
            <a:ext cx="2810922" cy="23127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235" y="29240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pc="6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учреждение науки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spc="6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 по естественным наукам Российской академии наук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spc="6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(БЕН РАН)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7375" y="1599464"/>
            <a:ext cx="110399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06" y="292405"/>
            <a:ext cx="1174683" cy="1197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235" y="1706195"/>
            <a:ext cx="11365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пер.Малый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Знаменский, д.11/11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вн.тер.г.муниципальный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 Хамовники,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119019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подготовки и обработки электронных документов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Климов Сергей Николаевич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klimov@benran.ru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75" y="3683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Эффективность оцифровки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7375" y="953075"/>
            <a:ext cx="110399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374" y="1425475"/>
            <a:ext cx="112613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Рынок в России, связанный с оцифровкой, составляет более 6 млрд. руб. в год.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Крупные проекты, например, оцифровка Государственных архивов – 200 млрд. руб.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2000 года оцифровано от 2 до 5 % бумажного фонда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Потребность в  разумном подходе в отборе фондов для оцифровки.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Правовые ограничения на отбор, оцифровку и доступ к оцифрованным ресурсам.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Необходимость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разработке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реализация мер по преодолению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правовых барьеров для предоставления доступа к цифровым ресурсам в рамках Единой информационной системы научно-технической информации.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75" y="3683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Координация процессов оцифровки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7375" y="953075"/>
            <a:ext cx="110399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375" y="1075864"/>
            <a:ext cx="11261325" cy="621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з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адачи управления и координации: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отбор тематики фондов для оцифровки и обновления;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запросы участникам на формирование предложений на оцифровку;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методических рекомендаций по отбору с учетом критериев;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обработка, проверка и утверждение списков с предложениями;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мероприятий к подготовке конкурсных процедур;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методическая и информационная помощь по оцифровке;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приемка и контроль-качества материалов;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выгрузка в хранилище данных;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интеграция в ЕИС НТБ;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разработка, создание и ведение реестра оцифровки;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 анализ данных, статистические отчеты.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Координатора оцифровки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реализации перечисленных функций.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75" y="3683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Подходы к оцифровке фондов.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7375" y="953075"/>
            <a:ext cx="110399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375" y="1223345"/>
            <a:ext cx="11261325" cy="551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планах реализации Концепции Федерального проекта «Развития НТБ» заложены мероприятия по оцифровке и обновлению фондов научно-технических библиотек до 2030г. общим бюджетом порядка 2.5 млрд. руб.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нутренний подход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т.е. проведение оцифровки изданий фондов посредством собственных технических и человеческих ресурсов.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оммерческий подход,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т.е. использование возможностей специализированных коммерческих организаций.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Комплексный,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объединяющий плюсы и минусы первых двух.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 или операторы оцифровки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коммерческие и/или государственные организации, специализирующиеся на данном виде работ, имеющие необходимые ресурсы, хороший опыт и подтвержденные результаты.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75" y="3683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Виды материалов научно-технической литературы.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7375" y="953075"/>
            <a:ext cx="110399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375" y="1223345"/>
            <a:ext cx="11261325" cy="491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иды научно-технической литературы, которые могут быть использованы для оцифровки: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книги, монографии, учебники, справочники, словари;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периодика (журналы, газеты, бюллетени);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диссертации;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авторефераты;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карты, схемы, чертежи, иллюстрации, альбомы, листовые материалы;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микропленки и микрофиши, фотографии;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научно-техническая и конструкторская документация;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оттиски;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редкие книги, книжные памятники.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идовое разнообразие материалов широкое и сложное для оцифровки. 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75" y="3683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 Стандартизация процессов и технических параметров.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7375" y="953075"/>
            <a:ext cx="110399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375" y="1223345"/>
            <a:ext cx="11261325" cy="522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стандарт ISO 14641:2018 — «Электронный документооборот — Проектирование и эксплуатация информационной системы для сохранения электронных документов — Технические характеристики»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Отечественный стандарт ГОСТ Р ИСО 14641–2020 «Управление электронными документами. Проектирование и эксплуатация информационной системы для обеспечения долговременной сохранности электронных документов. Технические требования».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«Методические рекомендации по электронному копированию архивных документов и управлению полученным информационным массивом» 2012г. Разработаны ВНИИДАД и Росархивом.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«Электронный фонд пользования: создание, хранение, учет и использование. Методические рекомендации.» разработаны в 2023 году ВНИИДАД и Росархивом. 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75" y="3683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 Стандартизация процессов и технических параметров.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7375" y="953075"/>
            <a:ext cx="110399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375" y="1252220"/>
            <a:ext cx="11261325" cy="206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</a:tabLst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параметры для оцифровки научно-технической литературы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</a:tabLs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</a:tabLst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2657133"/>
            <a:ext cx="10176413" cy="238650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75" y="3683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6. Техническое обеспечение процесса сканирования.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7375" y="953075"/>
            <a:ext cx="110399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375" y="1223345"/>
            <a:ext cx="11261325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сканирующего оборудования: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Планетарные (книжные) сканеры – бесконтактный метод оцифровки, с горизонтальной 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образной колыбелью;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– сканеры, удобны для листового материала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досканировки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Планшетные сканеры, определенных видов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досканировки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Поточные промышленные сканеры, для подлежащих расшивке материалов;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сканеры микропленок и микроформ;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Книжные сканеры-роботы, для ускоренной оцифровки массовых книг.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75" y="3683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 В каком направлении двигаться.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7375" y="953075"/>
            <a:ext cx="110399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375" y="1223345"/>
            <a:ext cx="11261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«Тройственная ограниченность»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Утопия: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– Дешево – Качественно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Безусловный приоритет  -  Качество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37" y="1069340"/>
            <a:ext cx="5707781" cy="571306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32D9-47D4-446C-8320-897ECF9EA6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5545</TotalTime>
  <Words>780</Words>
  <Application>Microsoft Office PowerPoint</Application>
  <PresentationFormat>Широкоэкранный</PresentationFormat>
  <Paragraphs>112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Сергей Николаевич</dc:creator>
  <cp:lastModifiedBy>Климов Сергей Николаевич</cp:lastModifiedBy>
  <cp:revision>21</cp:revision>
  <dcterms:created xsi:type="dcterms:W3CDTF">2025-11-06T10:34:51Z</dcterms:created>
  <dcterms:modified xsi:type="dcterms:W3CDTF">2025-11-10T07:00:44Z</dcterms:modified>
</cp:coreProperties>
</file>