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89" r:id="rId2"/>
    <p:sldId id="403" r:id="rId3"/>
    <p:sldId id="267" r:id="rId4"/>
    <p:sldId id="410" r:id="rId5"/>
    <p:sldId id="288" r:id="rId6"/>
    <p:sldId id="295" r:id="rId7"/>
    <p:sldId id="264" r:id="rId8"/>
    <p:sldId id="404" r:id="rId9"/>
    <p:sldId id="285" r:id="rId10"/>
    <p:sldId id="411" r:id="rId11"/>
    <p:sldId id="294" r:id="rId12"/>
    <p:sldId id="408" r:id="rId13"/>
    <p:sldId id="409" r:id="rId14"/>
    <p:sldId id="405" r:id="rId15"/>
    <p:sldId id="290" r:id="rId16"/>
    <p:sldId id="293" r:id="rId17"/>
    <p:sldId id="407" r:id="rId18"/>
    <p:sldId id="587" r:id="rId19"/>
    <p:sldId id="589" r:id="rId20"/>
    <p:sldId id="591" r:id="rId21"/>
    <p:sldId id="629" r:id="rId22"/>
    <p:sldId id="593" r:id="rId23"/>
    <p:sldId id="595" r:id="rId24"/>
    <p:sldId id="597" r:id="rId25"/>
    <p:sldId id="599" r:id="rId26"/>
    <p:sldId id="601" r:id="rId27"/>
    <p:sldId id="603" r:id="rId28"/>
    <p:sldId id="605" r:id="rId29"/>
    <p:sldId id="611" r:id="rId30"/>
    <p:sldId id="613" r:id="rId31"/>
    <p:sldId id="617" r:id="rId32"/>
    <p:sldId id="619" r:id="rId33"/>
    <p:sldId id="621" r:id="rId34"/>
    <p:sldId id="623" r:id="rId35"/>
    <p:sldId id="625" r:id="rId36"/>
    <p:sldId id="627" r:id="rId37"/>
    <p:sldId id="615" r:id="rId38"/>
    <p:sldId id="406" r:id="rId39"/>
    <p:sldId id="283" r:id="rId40"/>
    <p:sldId id="277" r:id="rId41"/>
    <p:sldId id="585" r:id="rId42"/>
  </p:sldIdLst>
  <p:sldSz cx="12192000" cy="6858000"/>
  <p:notesSz cx="6889750" cy="10021888"/>
  <p:embeddedFontLs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Source Sans Pro Light" charset="0"/>
      <p:regular r:id="rId48"/>
      <p:italic r:id="rId49"/>
    </p:embeddedFont>
    <p:embeddedFont>
      <p:font typeface="Tahoma" pitchFamily="34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i1tbSnqw71c0qApD+iY0d73YXy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BD5"/>
    <a:srgbClr val="595959"/>
    <a:srgbClr val="2F5597"/>
    <a:srgbClr val="8FABDD"/>
    <a:srgbClr val="5B9AD5"/>
    <a:srgbClr val="4472C4"/>
    <a:srgbClr val="222A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762"/>
  </p:normalViewPr>
  <p:slideViewPr>
    <p:cSldViewPr snapToGrid="0">
      <p:cViewPr varScale="1">
        <p:scale>
          <a:sx n="79" d="100"/>
          <a:sy n="79" d="100"/>
        </p:scale>
        <p:origin x="-5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5558" cy="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597" y="0"/>
            <a:ext cx="2985558" cy="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ru-R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656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884AF-64AD-4853-B8C6-BFBEA8186B8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612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4B436-BA2E-1247-AC41-F78ADADD9398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39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866196f1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2" name="Google Shape;172;g2c866196f1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lvl="0" indent="-342900" algn="just" rtl="0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  <a:buFont typeface="+mj-lt"/>
              <a:buAutoNum type="arabicPeriod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 публикационной активности 12 опорных исследовательских центров НЦРИИ</a:t>
            </a:r>
          </a:p>
          <a:p>
            <a:pPr marL="139700" lvl="0" algn="just" rtl="0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стратегия развития ИИ на период до 2030 года утверждена Указом Президента РФ от 10.10.2019 №490.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ru-R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23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866196f1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2" name="Google Shape;172;g2c866196f1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407325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866196f1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2" name="Google Shape;172;g2c866196f1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80463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Решения с открытым исходным кодом</a:t>
            </a:r>
            <a:endParaRPr lang="id-ID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ru-R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22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884AF-64AD-4853-B8C6-BFBEA8186B8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874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884AF-64AD-4853-B8C6-BFBEA8186B8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325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884AF-64AD-4853-B8C6-BFBEA8186B8F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65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9942B9-804B-0C9F-C2CE-27F56708C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A4833DC-811A-B1B2-0498-A459A8A61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4AB485-CC71-D1F2-0498-BB50F2CC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3505-5009-4313-897A-DFD5D66834D9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051C33-97A2-799D-101D-C7B5768B1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3C9015-F29C-6663-B04B-05CBAD7D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78FC-BAF1-4453-A243-61E916F9D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61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cris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3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pulsescienc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anies.rbc.ru/news/Mb6hvrjO4R/kak-prevratit-intellektualnuyu-sobstvennost-v-passivnyij-doho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alyukov@pulsescience.ru" TargetMode="Externa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pulsescienc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E5193F-6107-DF4A-8CAF-818B9D7CC1FD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91;p1">
            <a:extLst>
              <a:ext uri="{FF2B5EF4-FFF2-40B4-BE49-F238E27FC236}">
                <a16:creationId xmlns:a16="http://schemas.microsoft.com/office/drawing/2014/main" xmlns="" id="{4CD7016F-2A2B-8941-87A5-7AF22E356204}"/>
              </a:ext>
            </a:extLst>
          </p:cNvPr>
          <p:cNvSpPr txBox="1"/>
          <p:nvPr/>
        </p:nvSpPr>
        <p:spPr>
          <a:xfrm>
            <a:off x="700400" y="1864896"/>
            <a:ext cx="104217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5B9AD5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  <a:sym typeface="Arial"/>
              </a:rPr>
              <a:t>Обзор </a:t>
            </a:r>
            <a:r>
              <a:rPr lang="ru-RU" sz="3600" b="1" i="0" u="none" strike="noStrike" cap="none" dirty="0" smtClean="0">
                <a:solidFill>
                  <a:srgbClr val="5B9AD5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  <a:sym typeface="Arial"/>
              </a:rPr>
              <a:t>информационно-аналитических </a:t>
            </a:r>
            <a:r>
              <a:rPr lang="ru-RU" sz="3600" b="1" i="0" u="none" strike="noStrike" cap="none" dirty="0">
                <a:solidFill>
                  <a:srgbClr val="5B9AD5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  <a:sym typeface="Arial"/>
              </a:rPr>
              <a:t>систем управления наукой: </a:t>
            </a:r>
            <a:r>
              <a:rPr lang="ru-RU" sz="3600" b="1" i="0" u="none" strike="noStrike" cap="none" dirty="0" smtClean="0">
                <a:solidFill>
                  <a:srgbClr val="5B9AD5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  <a:sym typeface="Arial"/>
              </a:rPr>
              <a:t>от теории к практике. Информационно-аналитический интернет-сервис «</a:t>
            </a:r>
            <a:r>
              <a:rPr lang="en-US" sz="3600" b="1" i="0" u="none" strike="noStrike" cap="none" dirty="0" smtClean="0">
                <a:solidFill>
                  <a:srgbClr val="5B9AD5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  <a:sym typeface="Arial"/>
              </a:rPr>
              <a:t>ID SCIENCE</a:t>
            </a:r>
            <a:r>
              <a:rPr lang="ru-RU" sz="3600" b="1" i="0" u="none" strike="noStrike" cap="none" dirty="0" smtClean="0">
                <a:solidFill>
                  <a:srgbClr val="5B9AD5"/>
                </a:solidFill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  <a:sym typeface="Arial"/>
              </a:rPr>
              <a:t>»</a:t>
            </a:r>
            <a:endParaRPr lang="ru-RU" sz="3600" b="1" i="0" u="none" strike="noStrike" cap="none" dirty="0">
              <a:solidFill>
                <a:srgbClr val="5B9AD5"/>
              </a:solidFill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Google Shape;89;p1">
            <a:extLst>
              <a:ext uri="{FF2B5EF4-FFF2-40B4-BE49-F238E27FC236}">
                <a16:creationId xmlns:a16="http://schemas.microsoft.com/office/drawing/2014/main" xmlns="" id="{F63AA46A-F8C8-E346-9BDC-6B771EEC0049}"/>
              </a:ext>
            </a:extLst>
          </p:cNvPr>
          <p:cNvSpPr txBox="1"/>
          <p:nvPr/>
        </p:nvSpPr>
        <p:spPr>
          <a:xfrm>
            <a:off x="770021" y="276727"/>
            <a:ext cx="10352078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ru-RU" sz="2800" b="1" dirty="0" smtClean="0">
                <a:solidFill>
                  <a:schemeClr val="bg1"/>
                </a:solidFill>
              </a:rPr>
              <a:t>Семинар «Управление проектами оцифровки библиотечных фондов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ru-RU" sz="2800" b="1" dirty="0" smtClean="0">
                <a:solidFill>
                  <a:schemeClr val="bg1"/>
                </a:solidFill>
              </a:rPr>
              <a:t>опыт, технологии, оптимизация, стандарты» </a:t>
            </a:r>
            <a:endParaRPr sz="2800" b="0" u="none" strike="noStrik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Google Shape;90;p1">
            <a:extLst>
              <a:ext uri="{FF2B5EF4-FFF2-40B4-BE49-F238E27FC236}">
                <a16:creationId xmlns:a16="http://schemas.microsoft.com/office/drawing/2014/main" xmlns="" id="{56C84AD6-C132-EA42-A3AA-33D099142D43}"/>
              </a:ext>
            </a:extLst>
          </p:cNvPr>
          <p:cNvSpPr txBox="1"/>
          <p:nvPr/>
        </p:nvSpPr>
        <p:spPr>
          <a:xfrm>
            <a:off x="700400" y="4608097"/>
            <a:ext cx="10007706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600" b="0" u="none" strike="noStrik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600" b="0" u="none" strike="noStrik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ноября 2025 </a:t>
            </a:r>
            <a:r>
              <a:rPr lang="ru-RU" sz="1600" b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года</a:t>
            </a:r>
            <a:br>
              <a:rPr lang="ru-RU" sz="1600" b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1600" b="0" u="none" strike="noStrik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БЕН РАН, </a:t>
            </a:r>
            <a:r>
              <a:rPr lang="ru-RU" sz="1600" b="0" u="none" strike="noStrik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г. Москва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0" u="none" strike="noStrik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Халюков Аркадий Владимирович, компания «Пульс науки» </a:t>
            </a:r>
            <a:endParaRPr sz="1600" b="0" u="none" strike="noStrik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strike="noStrik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183E7F57-888F-374C-9A61-CE459C65F456}"/>
              </a:ext>
            </a:extLst>
          </p:cNvPr>
          <p:cNvSpPr/>
          <p:nvPr/>
        </p:nvSpPr>
        <p:spPr>
          <a:xfrm rot="16200000">
            <a:off x="7335199" y="5050444"/>
            <a:ext cx="564351" cy="30847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3194CDD7-924C-844C-8DC0-90A827FDAD1B}"/>
              </a:ext>
            </a:extLst>
          </p:cNvPr>
          <p:cNvSpPr/>
          <p:nvPr/>
        </p:nvSpPr>
        <p:spPr>
          <a:xfrm rot="16200000">
            <a:off x="1222736" y="5030116"/>
            <a:ext cx="564356" cy="3125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xmlns="" id="{F51E9C62-38A3-0A47-9E0B-0D0F619CE190}"/>
              </a:ext>
            </a:extLst>
          </p:cNvPr>
          <p:cNvSpPr/>
          <p:nvPr/>
        </p:nvSpPr>
        <p:spPr>
          <a:xfrm rot="16200000">
            <a:off x="4277304" y="5065587"/>
            <a:ext cx="564356" cy="3054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xmlns="" id="{4D08063A-52D0-9241-97E6-AAA2E33C1E0F}"/>
              </a:ext>
            </a:extLst>
          </p:cNvPr>
          <p:cNvSpPr/>
          <p:nvPr/>
        </p:nvSpPr>
        <p:spPr>
          <a:xfrm rot="16200000">
            <a:off x="10404909" y="5030117"/>
            <a:ext cx="564359" cy="3125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xmlns="" val="6801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5" grpId="0" animBg="1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10451C-E70C-793F-486C-2C43C1A85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77" y="1325600"/>
            <a:ext cx="10080036" cy="5134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6645E0-E2C3-EBAD-4E96-F2E28E12303F}"/>
              </a:ext>
            </a:extLst>
          </p:cNvPr>
          <p:cNvSpPr txBox="1"/>
          <p:nvPr/>
        </p:nvSpPr>
        <p:spPr>
          <a:xfrm>
            <a:off x="403277" y="592932"/>
            <a:ext cx="10974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Участниками </a:t>
            </a:r>
            <a:r>
              <a:rPr lang="en" sz="1800" b="1" dirty="0" err="1"/>
              <a:t>euroCRIS</a:t>
            </a:r>
            <a:r>
              <a:rPr lang="ru-RU" sz="1800" b="1" dirty="0"/>
              <a:t> (по состоянию на </a:t>
            </a:r>
            <a:r>
              <a:rPr lang="ru-RU" sz="1800" b="1" dirty="0" smtClean="0"/>
              <a:t>2025 </a:t>
            </a:r>
            <a:r>
              <a:rPr lang="ru-RU" sz="1800" b="1" dirty="0"/>
              <a:t>г.) являются </a:t>
            </a:r>
            <a:br>
              <a:rPr lang="ru-RU" sz="1800" b="1" dirty="0"/>
            </a:br>
            <a:r>
              <a:rPr lang="ru-RU" sz="1800" b="1" dirty="0"/>
              <a:t>9 российских организаций: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CE03AD-2B98-65AA-0F6E-75619D4EC3B0}"/>
              </a:ext>
            </a:extLst>
          </p:cNvPr>
          <p:cNvSpPr txBox="1"/>
          <p:nvPr/>
        </p:nvSpPr>
        <p:spPr>
          <a:xfrm>
            <a:off x="8446957" y="6460044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hlinkClick r:id="rId3"/>
              </a:rPr>
              <a:t>https://eurocris.org/</a:t>
            </a:r>
            <a:r>
              <a:rPr lang="ru-RU" sz="1800" dirty="0"/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75D5539-EBB7-DC1C-935E-3027025F5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77" y="202979"/>
            <a:ext cx="3734550" cy="38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794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866196f1b_0_34"/>
          <p:cNvSpPr txBox="1"/>
          <p:nvPr/>
        </p:nvSpPr>
        <p:spPr>
          <a:xfrm>
            <a:off x="378685" y="307997"/>
            <a:ext cx="11403411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2600" b="1" dirty="0">
                <a:solidFill>
                  <a:srgbClr val="5B9A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РАЗРАБОТКИ И ИСПОЛЬЗОВАНИЯ </a:t>
            </a:r>
            <a:r>
              <a:rPr lang="en-US" sz="2600" b="1" dirty="0">
                <a:solidFill>
                  <a:srgbClr val="5B9A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CRIS-</a:t>
            </a:r>
            <a:r>
              <a:rPr lang="ru-RU" sz="2600" b="1" dirty="0">
                <a:solidFill>
                  <a:srgbClr val="5B9A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endParaRPr lang="ru-RU" sz="2600" b="1" u="none" strike="noStrike" cap="none" dirty="0">
              <a:solidFill>
                <a:srgbClr val="5B9AD5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Oval 84">
            <a:extLst>
              <a:ext uri="{FF2B5EF4-FFF2-40B4-BE49-F238E27FC236}">
                <a16:creationId xmlns:a16="http://schemas.microsoft.com/office/drawing/2014/main" xmlns="" id="{7796F1D5-0712-8C46-997D-EA317BEE723F}"/>
              </a:ext>
            </a:extLst>
          </p:cNvPr>
          <p:cNvSpPr/>
          <p:nvPr/>
        </p:nvSpPr>
        <p:spPr>
          <a:xfrm>
            <a:off x="582959" y="1411492"/>
            <a:ext cx="933655" cy="933655"/>
          </a:xfrm>
          <a:prstGeom prst="ellipse">
            <a:avLst/>
          </a:prstGeom>
          <a:solidFill>
            <a:srgbClr val="0070C0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AC39A6-25D9-7549-B6D5-889C0FCE48C3}"/>
              </a:ext>
            </a:extLst>
          </p:cNvPr>
          <p:cNvSpPr txBox="1"/>
          <p:nvPr/>
        </p:nvSpPr>
        <p:spPr>
          <a:xfrm>
            <a:off x="2058036" y="1411133"/>
            <a:ext cx="9103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данные, необходимые для управления научной деятельностью организации, содержатся в разных базах </a:t>
            </a:r>
            <a:b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информационных системах</a:t>
            </a:r>
          </a:p>
        </p:txBody>
      </p:sp>
      <p:sp>
        <p:nvSpPr>
          <p:cNvPr id="10" name="Oval 84">
            <a:extLst>
              <a:ext uri="{FF2B5EF4-FFF2-40B4-BE49-F238E27FC236}">
                <a16:creationId xmlns:a16="http://schemas.microsoft.com/office/drawing/2014/main" xmlns="" id="{E91C4090-BE97-DB48-9C45-50272ACE468B}"/>
              </a:ext>
            </a:extLst>
          </p:cNvPr>
          <p:cNvSpPr/>
          <p:nvPr/>
        </p:nvSpPr>
        <p:spPr>
          <a:xfrm>
            <a:off x="605116" y="3302850"/>
            <a:ext cx="933655" cy="9336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9BF6E71-7A0F-CB40-88DC-83A802BE2CA0}"/>
              </a:ext>
            </a:extLst>
          </p:cNvPr>
          <p:cNvSpPr txBox="1"/>
          <p:nvPr/>
        </p:nvSpPr>
        <p:spPr>
          <a:xfrm>
            <a:off x="2058036" y="3190043"/>
            <a:ext cx="91039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функционал внешних баз данных и информационных систем не учитывает разные объекты научной активности сотрудников организации (некоторые типы публикаций, проекты, мероприятия и т.д.), </a:t>
            </a:r>
            <a:r>
              <a:rPr lang="ru-RU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искл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Pure, </a:t>
            </a:r>
            <a:r>
              <a:rPr lang="en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Converis</a:t>
            </a:r>
            <a:r>
              <a:rPr lang="en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др.</a:t>
            </a: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Oval 84">
            <a:extLst>
              <a:ext uri="{FF2B5EF4-FFF2-40B4-BE49-F238E27FC236}">
                <a16:creationId xmlns:a16="http://schemas.microsoft.com/office/drawing/2014/main" xmlns="" id="{5C9E16D4-7261-9C41-A11B-EA95FA9830F3}"/>
              </a:ext>
            </a:extLst>
          </p:cNvPr>
          <p:cNvSpPr/>
          <p:nvPr/>
        </p:nvSpPr>
        <p:spPr>
          <a:xfrm>
            <a:off x="587689" y="5194209"/>
            <a:ext cx="933655" cy="9336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rgbClr val="E3D29D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2069CAB-46FD-704D-87FE-CEC2B73B172F}"/>
              </a:ext>
            </a:extLst>
          </p:cNvPr>
          <p:cNvSpPr txBox="1"/>
          <p:nvPr/>
        </p:nvSpPr>
        <p:spPr>
          <a:xfrm>
            <a:off x="2058036" y="5423219"/>
            <a:ext cx="91039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отсутствие регламентированной отчетной документации </a:t>
            </a:r>
            <a:b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результатам НИД организации.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C628FB1-6FD0-9B41-99C5-731378D4435B}"/>
              </a:ext>
            </a:extLst>
          </p:cNvPr>
          <p:cNvSpPr txBox="1"/>
          <p:nvPr/>
        </p:nvSpPr>
        <p:spPr>
          <a:xfrm rot="21568247">
            <a:off x="303151" y="3516218"/>
            <a:ext cx="149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</a:rPr>
              <a:t>2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FC730E-3079-AE4A-94FE-1CAD84D49B54}"/>
              </a:ext>
            </a:extLst>
          </p:cNvPr>
          <p:cNvSpPr txBox="1"/>
          <p:nvPr/>
        </p:nvSpPr>
        <p:spPr>
          <a:xfrm rot="21568247">
            <a:off x="303150" y="1596600"/>
            <a:ext cx="149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</a:rPr>
              <a:t>1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5E27E94-40D1-9E4F-9455-5C7AF34FD1E6}"/>
              </a:ext>
            </a:extLst>
          </p:cNvPr>
          <p:cNvSpPr txBox="1"/>
          <p:nvPr/>
        </p:nvSpPr>
        <p:spPr>
          <a:xfrm rot="21568247">
            <a:off x="283378" y="5428407"/>
            <a:ext cx="149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</a:rPr>
              <a:t>3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68F3D8-F77E-2040-83EE-91F569C239A6}"/>
              </a:ext>
            </a:extLst>
          </p:cNvPr>
          <p:cNvSpPr txBox="1"/>
          <p:nvPr/>
        </p:nvSpPr>
        <p:spPr>
          <a:xfrm>
            <a:off x="11559624" y="6396114"/>
            <a:ext cx="444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35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3">
            <a:extLst>
              <a:ext uri="{FF2B5EF4-FFF2-40B4-BE49-F238E27FC236}">
                <a16:creationId xmlns:a16="http://schemas.microsoft.com/office/drawing/2014/main" xmlns="" id="{DF41F818-AA11-B648-92DC-9D2D22B978C6}"/>
              </a:ext>
            </a:extLst>
          </p:cNvPr>
          <p:cNvGrpSpPr/>
          <p:nvPr/>
        </p:nvGrpSpPr>
        <p:grpSpPr>
          <a:xfrm>
            <a:off x="4690928" y="3308992"/>
            <a:ext cx="2810146" cy="2636480"/>
            <a:chOff x="4222570" y="3268989"/>
            <a:chExt cx="3746861" cy="3515306"/>
          </a:xfrm>
        </p:grpSpPr>
        <p:pic>
          <p:nvPicPr>
            <p:cNvPr id="3" name="Picture 44">
              <a:extLst>
                <a:ext uri="{FF2B5EF4-FFF2-40B4-BE49-F238E27FC236}">
                  <a16:creationId xmlns:a16="http://schemas.microsoft.com/office/drawing/2014/main" xmlns="" id="{6944E242-A37D-E04B-91FC-8EB1A7C8D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22570" y="3268989"/>
              <a:ext cx="3746861" cy="3515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89">
              <a:extLst>
                <a:ext uri="{FF2B5EF4-FFF2-40B4-BE49-F238E27FC236}">
                  <a16:creationId xmlns:a16="http://schemas.microsoft.com/office/drawing/2014/main" xmlns="" id="{0076AB90-88AA-B94E-9895-E8DB3D24F75A}"/>
                </a:ext>
              </a:extLst>
            </p:cNvPr>
            <p:cNvGrpSpPr/>
            <p:nvPr/>
          </p:nvGrpSpPr>
          <p:grpSpPr>
            <a:xfrm>
              <a:off x="4640809" y="3702483"/>
              <a:ext cx="3029172" cy="1710230"/>
              <a:chOff x="4640809" y="3464358"/>
              <a:chExt cx="3029172" cy="1710230"/>
            </a:xfrm>
          </p:grpSpPr>
          <p:sp>
            <p:nvSpPr>
              <p:cNvPr id="5" name="Rectangle 44">
                <a:extLst>
                  <a:ext uri="{FF2B5EF4-FFF2-40B4-BE49-F238E27FC236}">
                    <a16:creationId xmlns:a16="http://schemas.microsoft.com/office/drawing/2014/main" xmlns="" id="{C75D539D-C57E-7247-A790-82849C38D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0809" y="3464358"/>
                <a:ext cx="3029172" cy="171023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" name="Freeform 46">
                <a:extLst>
                  <a:ext uri="{FF2B5EF4-FFF2-40B4-BE49-F238E27FC236}">
                    <a16:creationId xmlns:a16="http://schemas.microsoft.com/office/drawing/2014/main" xmlns="" id="{87C1EC2F-798F-7A42-88C3-3152944F5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809" y="3464358"/>
                <a:ext cx="3029172" cy="1710230"/>
              </a:xfrm>
              <a:custGeom>
                <a:avLst/>
                <a:gdLst>
                  <a:gd name="T0" fmla="*/ 2513 w 2513"/>
                  <a:gd name="T1" fmla="*/ 0 h 1561"/>
                  <a:gd name="T2" fmla="*/ 0 w 2513"/>
                  <a:gd name="T3" fmla="*/ 0 h 1561"/>
                  <a:gd name="T4" fmla="*/ 0 w 2513"/>
                  <a:gd name="T5" fmla="*/ 1561 h 1561"/>
                  <a:gd name="T6" fmla="*/ 2513 w 2513"/>
                  <a:gd name="T7" fmla="*/ 0 h 1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13" h="1561">
                    <a:moveTo>
                      <a:pt x="2513" y="0"/>
                    </a:moveTo>
                    <a:lnTo>
                      <a:pt x="0" y="0"/>
                    </a:lnTo>
                    <a:lnTo>
                      <a:pt x="0" y="1561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7" name="Freeform 51">
            <a:extLst>
              <a:ext uri="{FF2B5EF4-FFF2-40B4-BE49-F238E27FC236}">
                <a16:creationId xmlns:a16="http://schemas.microsoft.com/office/drawing/2014/main" xmlns="" id="{8E4F62DF-EA75-D14E-AF35-C83EC8EFD9C4}"/>
              </a:ext>
            </a:extLst>
          </p:cNvPr>
          <p:cNvSpPr>
            <a:spLocks noEditPoints="1"/>
          </p:cNvSpPr>
          <p:nvPr/>
        </p:nvSpPr>
        <p:spPr bwMode="auto">
          <a:xfrm>
            <a:off x="5766818" y="3938871"/>
            <a:ext cx="665471" cy="666096"/>
          </a:xfrm>
          <a:custGeom>
            <a:avLst/>
            <a:gdLst>
              <a:gd name="T0" fmla="*/ 533 w 1065"/>
              <a:gd name="T1" fmla="*/ 0 h 1066"/>
              <a:gd name="T2" fmla="*/ 67 w 1065"/>
              <a:gd name="T3" fmla="*/ 999 h 1066"/>
              <a:gd name="T4" fmla="*/ 0 w 1065"/>
              <a:gd name="T5" fmla="*/ 1066 h 1066"/>
              <a:gd name="T6" fmla="*/ 1065 w 1065"/>
              <a:gd name="T7" fmla="*/ 267 h 1066"/>
              <a:gd name="T8" fmla="*/ 400 w 1065"/>
              <a:gd name="T9" fmla="*/ 999 h 1066"/>
              <a:gd name="T10" fmla="*/ 200 w 1065"/>
              <a:gd name="T11" fmla="*/ 866 h 1066"/>
              <a:gd name="T12" fmla="*/ 400 w 1065"/>
              <a:gd name="T13" fmla="*/ 999 h 1066"/>
              <a:gd name="T14" fmla="*/ 133 w 1065"/>
              <a:gd name="T15" fmla="*/ 733 h 1066"/>
              <a:gd name="T16" fmla="*/ 466 w 1065"/>
              <a:gd name="T17" fmla="*/ 666 h 1066"/>
              <a:gd name="T18" fmla="*/ 466 w 1065"/>
              <a:gd name="T19" fmla="*/ 600 h 1066"/>
              <a:gd name="T20" fmla="*/ 133 w 1065"/>
              <a:gd name="T21" fmla="*/ 533 h 1066"/>
              <a:gd name="T22" fmla="*/ 466 w 1065"/>
              <a:gd name="T23" fmla="*/ 600 h 1066"/>
              <a:gd name="T24" fmla="*/ 133 w 1065"/>
              <a:gd name="T25" fmla="*/ 466 h 1066"/>
              <a:gd name="T26" fmla="*/ 466 w 1065"/>
              <a:gd name="T27" fmla="*/ 400 h 1066"/>
              <a:gd name="T28" fmla="*/ 466 w 1065"/>
              <a:gd name="T29" fmla="*/ 333 h 1066"/>
              <a:gd name="T30" fmla="*/ 133 w 1065"/>
              <a:gd name="T31" fmla="*/ 267 h 1066"/>
              <a:gd name="T32" fmla="*/ 466 w 1065"/>
              <a:gd name="T33" fmla="*/ 333 h 1066"/>
              <a:gd name="T34" fmla="*/ 133 w 1065"/>
              <a:gd name="T35" fmla="*/ 200 h 1066"/>
              <a:gd name="T36" fmla="*/ 466 w 1065"/>
              <a:gd name="T37" fmla="*/ 134 h 1066"/>
              <a:gd name="T38" fmla="*/ 799 w 1065"/>
              <a:gd name="T39" fmla="*/ 932 h 1066"/>
              <a:gd name="T40" fmla="*/ 666 w 1065"/>
              <a:gd name="T41" fmla="*/ 799 h 1066"/>
              <a:gd name="T42" fmla="*/ 799 w 1065"/>
              <a:gd name="T43" fmla="*/ 932 h 1066"/>
              <a:gd name="T44" fmla="*/ 666 w 1065"/>
              <a:gd name="T45" fmla="*/ 733 h 1066"/>
              <a:gd name="T46" fmla="*/ 799 w 1065"/>
              <a:gd name="T47" fmla="*/ 600 h 1066"/>
              <a:gd name="T48" fmla="*/ 799 w 1065"/>
              <a:gd name="T49" fmla="*/ 533 h 1066"/>
              <a:gd name="T50" fmla="*/ 666 w 1065"/>
              <a:gd name="T51" fmla="*/ 400 h 1066"/>
              <a:gd name="T52" fmla="*/ 799 w 1065"/>
              <a:gd name="T53" fmla="*/ 533 h 1066"/>
              <a:gd name="T54" fmla="*/ 866 w 1065"/>
              <a:gd name="T55" fmla="*/ 932 h 1066"/>
              <a:gd name="T56" fmla="*/ 999 w 1065"/>
              <a:gd name="T57" fmla="*/ 799 h 1066"/>
              <a:gd name="T58" fmla="*/ 999 w 1065"/>
              <a:gd name="T59" fmla="*/ 733 h 1066"/>
              <a:gd name="T60" fmla="*/ 866 w 1065"/>
              <a:gd name="T61" fmla="*/ 600 h 1066"/>
              <a:gd name="T62" fmla="*/ 999 w 1065"/>
              <a:gd name="T63" fmla="*/ 733 h 1066"/>
              <a:gd name="T64" fmla="*/ 866 w 1065"/>
              <a:gd name="T65" fmla="*/ 533 h 1066"/>
              <a:gd name="T66" fmla="*/ 999 w 1065"/>
              <a:gd name="T67" fmla="*/ 400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65" h="1066">
                <a:moveTo>
                  <a:pt x="533" y="267"/>
                </a:moveTo>
                <a:lnTo>
                  <a:pt x="533" y="0"/>
                </a:lnTo>
                <a:lnTo>
                  <a:pt x="67" y="0"/>
                </a:lnTo>
                <a:lnTo>
                  <a:pt x="67" y="999"/>
                </a:lnTo>
                <a:lnTo>
                  <a:pt x="0" y="999"/>
                </a:lnTo>
                <a:lnTo>
                  <a:pt x="0" y="1066"/>
                </a:lnTo>
                <a:lnTo>
                  <a:pt x="1065" y="1066"/>
                </a:lnTo>
                <a:lnTo>
                  <a:pt x="1065" y="267"/>
                </a:lnTo>
                <a:lnTo>
                  <a:pt x="533" y="267"/>
                </a:lnTo>
                <a:close/>
                <a:moveTo>
                  <a:pt x="400" y="999"/>
                </a:moveTo>
                <a:lnTo>
                  <a:pt x="200" y="999"/>
                </a:lnTo>
                <a:lnTo>
                  <a:pt x="200" y="866"/>
                </a:lnTo>
                <a:lnTo>
                  <a:pt x="400" y="866"/>
                </a:lnTo>
                <a:lnTo>
                  <a:pt x="400" y="999"/>
                </a:lnTo>
                <a:close/>
                <a:moveTo>
                  <a:pt x="466" y="733"/>
                </a:moveTo>
                <a:lnTo>
                  <a:pt x="133" y="733"/>
                </a:lnTo>
                <a:lnTo>
                  <a:pt x="133" y="666"/>
                </a:lnTo>
                <a:lnTo>
                  <a:pt x="466" y="666"/>
                </a:lnTo>
                <a:lnTo>
                  <a:pt x="466" y="733"/>
                </a:lnTo>
                <a:close/>
                <a:moveTo>
                  <a:pt x="466" y="600"/>
                </a:moveTo>
                <a:lnTo>
                  <a:pt x="133" y="600"/>
                </a:lnTo>
                <a:lnTo>
                  <a:pt x="133" y="533"/>
                </a:lnTo>
                <a:lnTo>
                  <a:pt x="466" y="533"/>
                </a:lnTo>
                <a:lnTo>
                  <a:pt x="466" y="600"/>
                </a:lnTo>
                <a:close/>
                <a:moveTo>
                  <a:pt x="466" y="466"/>
                </a:moveTo>
                <a:lnTo>
                  <a:pt x="133" y="466"/>
                </a:lnTo>
                <a:lnTo>
                  <a:pt x="133" y="400"/>
                </a:lnTo>
                <a:lnTo>
                  <a:pt x="466" y="400"/>
                </a:lnTo>
                <a:lnTo>
                  <a:pt x="466" y="466"/>
                </a:lnTo>
                <a:close/>
                <a:moveTo>
                  <a:pt x="466" y="333"/>
                </a:moveTo>
                <a:lnTo>
                  <a:pt x="133" y="333"/>
                </a:lnTo>
                <a:lnTo>
                  <a:pt x="133" y="267"/>
                </a:lnTo>
                <a:lnTo>
                  <a:pt x="466" y="267"/>
                </a:lnTo>
                <a:lnTo>
                  <a:pt x="466" y="333"/>
                </a:lnTo>
                <a:close/>
                <a:moveTo>
                  <a:pt x="466" y="200"/>
                </a:moveTo>
                <a:lnTo>
                  <a:pt x="133" y="200"/>
                </a:lnTo>
                <a:lnTo>
                  <a:pt x="133" y="134"/>
                </a:lnTo>
                <a:lnTo>
                  <a:pt x="466" y="134"/>
                </a:lnTo>
                <a:lnTo>
                  <a:pt x="466" y="200"/>
                </a:lnTo>
                <a:close/>
                <a:moveTo>
                  <a:pt x="799" y="932"/>
                </a:moveTo>
                <a:lnTo>
                  <a:pt x="666" y="932"/>
                </a:lnTo>
                <a:lnTo>
                  <a:pt x="666" y="799"/>
                </a:lnTo>
                <a:lnTo>
                  <a:pt x="799" y="799"/>
                </a:lnTo>
                <a:lnTo>
                  <a:pt x="799" y="932"/>
                </a:lnTo>
                <a:close/>
                <a:moveTo>
                  <a:pt x="799" y="733"/>
                </a:moveTo>
                <a:lnTo>
                  <a:pt x="666" y="733"/>
                </a:lnTo>
                <a:lnTo>
                  <a:pt x="666" y="600"/>
                </a:lnTo>
                <a:lnTo>
                  <a:pt x="799" y="600"/>
                </a:lnTo>
                <a:lnTo>
                  <a:pt x="799" y="733"/>
                </a:lnTo>
                <a:close/>
                <a:moveTo>
                  <a:pt x="799" y="533"/>
                </a:moveTo>
                <a:lnTo>
                  <a:pt x="666" y="533"/>
                </a:lnTo>
                <a:lnTo>
                  <a:pt x="666" y="400"/>
                </a:lnTo>
                <a:lnTo>
                  <a:pt x="799" y="400"/>
                </a:lnTo>
                <a:lnTo>
                  <a:pt x="799" y="533"/>
                </a:lnTo>
                <a:close/>
                <a:moveTo>
                  <a:pt x="999" y="932"/>
                </a:moveTo>
                <a:lnTo>
                  <a:pt x="866" y="932"/>
                </a:lnTo>
                <a:lnTo>
                  <a:pt x="866" y="799"/>
                </a:lnTo>
                <a:lnTo>
                  <a:pt x="999" y="799"/>
                </a:lnTo>
                <a:lnTo>
                  <a:pt x="999" y="932"/>
                </a:lnTo>
                <a:close/>
                <a:moveTo>
                  <a:pt x="999" y="733"/>
                </a:moveTo>
                <a:lnTo>
                  <a:pt x="866" y="733"/>
                </a:lnTo>
                <a:lnTo>
                  <a:pt x="866" y="600"/>
                </a:lnTo>
                <a:lnTo>
                  <a:pt x="999" y="600"/>
                </a:lnTo>
                <a:lnTo>
                  <a:pt x="999" y="733"/>
                </a:lnTo>
                <a:close/>
                <a:moveTo>
                  <a:pt x="999" y="533"/>
                </a:moveTo>
                <a:lnTo>
                  <a:pt x="866" y="533"/>
                </a:lnTo>
                <a:lnTo>
                  <a:pt x="866" y="400"/>
                </a:lnTo>
                <a:lnTo>
                  <a:pt x="999" y="400"/>
                </a:lnTo>
                <a:lnTo>
                  <a:pt x="999" y="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xmlns="" id="{B752CD73-032B-9844-A4B3-C5B285604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661" y="4322830"/>
            <a:ext cx="591834" cy="5939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xmlns="" id="{8FC1C99C-0C92-B443-A971-CF97F74EC9B1}"/>
              </a:ext>
            </a:extLst>
          </p:cNvPr>
          <p:cNvSpPr>
            <a:spLocks/>
          </p:cNvSpPr>
          <p:nvPr/>
        </p:nvSpPr>
        <p:spPr bwMode="auto">
          <a:xfrm>
            <a:off x="4415954" y="4491471"/>
            <a:ext cx="170763" cy="271522"/>
          </a:xfrm>
          <a:custGeom>
            <a:avLst/>
            <a:gdLst>
              <a:gd name="T0" fmla="*/ 0 w 161"/>
              <a:gd name="T1" fmla="*/ 0 h 256"/>
              <a:gd name="T2" fmla="*/ 0 w 161"/>
              <a:gd name="T3" fmla="*/ 256 h 256"/>
              <a:gd name="T4" fmla="*/ 161 w 161"/>
              <a:gd name="T5" fmla="*/ 128 h 256"/>
              <a:gd name="T6" fmla="*/ 0 w 161"/>
              <a:gd name="T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256">
                <a:moveTo>
                  <a:pt x="0" y="0"/>
                </a:moveTo>
                <a:lnTo>
                  <a:pt x="0" y="256"/>
                </a:lnTo>
                <a:lnTo>
                  <a:pt x="161" y="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10" name="Freeform 27">
            <a:extLst>
              <a:ext uri="{FF2B5EF4-FFF2-40B4-BE49-F238E27FC236}">
                <a16:creationId xmlns:a16="http://schemas.microsoft.com/office/drawing/2014/main" xmlns="" id="{E3063F9B-8797-A343-8585-2A416107463B}"/>
              </a:ext>
            </a:extLst>
          </p:cNvPr>
          <p:cNvSpPr>
            <a:spLocks/>
          </p:cNvSpPr>
          <p:nvPr/>
        </p:nvSpPr>
        <p:spPr bwMode="auto">
          <a:xfrm>
            <a:off x="4209132" y="2760515"/>
            <a:ext cx="650170" cy="593955"/>
          </a:xfrm>
          <a:custGeom>
            <a:avLst/>
            <a:gdLst>
              <a:gd name="T0" fmla="*/ 110 w 220"/>
              <a:gd name="T1" fmla="*/ 0 h 201"/>
              <a:gd name="T2" fmla="*/ 39 w 220"/>
              <a:gd name="T3" fmla="*/ 30 h 201"/>
              <a:gd name="T4" fmla="*/ 39 w 220"/>
              <a:gd name="T5" fmla="*/ 171 h 201"/>
              <a:gd name="T6" fmla="*/ 110 w 220"/>
              <a:gd name="T7" fmla="*/ 201 h 201"/>
              <a:gd name="T8" fmla="*/ 181 w 220"/>
              <a:gd name="T9" fmla="*/ 171 h 201"/>
              <a:gd name="T10" fmla="*/ 181 w 220"/>
              <a:gd name="T11" fmla="*/ 30 h 201"/>
              <a:gd name="T12" fmla="*/ 110 w 220"/>
              <a:gd name="T13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0" h="201">
                <a:moveTo>
                  <a:pt x="110" y="0"/>
                </a:moveTo>
                <a:cubicBezTo>
                  <a:pt x="85" y="0"/>
                  <a:pt x="59" y="10"/>
                  <a:pt x="39" y="30"/>
                </a:cubicBezTo>
                <a:cubicBezTo>
                  <a:pt x="0" y="69"/>
                  <a:pt x="0" y="132"/>
                  <a:pt x="39" y="171"/>
                </a:cubicBezTo>
                <a:cubicBezTo>
                  <a:pt x="59" y="191"/>
                  <a:pt x="85" y="201"/>
                  <a:pt x="110" y="201"/>
                </a:cubicBezTo>
                <a:cubicBezTo>
                  <a:pt x="136" y="201"/>
                  <a:pt x="162" y="191"/>
                  <a:pt x="181" y="171"/>
                </a:cubicBezTo>
                <a:cubicBezTo>
                  <a:pt x="220" y="132"/>
                  <a:pt x="220" y="69"/>
                  <a:pt x="181" y="30"/>
                </a:cubicBezTo>
                <a:cubicBezTo>
                  <a:pt x="162" y="10"/>
                  <a:pt x="136" y="0"/>
                  <a:pt x="110" y="0"/>
                </a:cubicBezTo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39">
            <a:extLst>
              <a:ext uri="{FF2B5EF4-FFF2-40B4-BE49-F238E27FC236}">
                <a16:creationId xmlns:a16="http://schemas.microsoft.com/office/drawing/2014/main" xmlns="" id="{75329E3B-9C4A-AF47-BB82-F478C253525B}"/>
              </a:ext>
            </a:extLst>
          </p:cNvPr>
          <p:cNvSpPr>
            <a:spLocks/>
          </p:cNvSpPr>
          <p:nvPr/>
        </p:nvSpPr>
        <p:spPr bwMode="auto">
          <a:xfrm>
            <a:off x="4799905" y="3236739"/>
            <a:ext cx="216370" cy="218491"/>
          </a:xfrm>
          <a:custGeom>
            <a:avLst/>
            <a:gdLst>
              <a:gd name="T0" fmla="*/ 181 w 204"/>
              <a:gd name="T1" fmla="*/ 0 h 206"/>
              <a:gd name="T2" fmla="*/ 0 w 204"/>
              <a:gd name="T3" fmla="*/ 184 h 206"/>
              <a:gd name="T4" fmla="*/ 204 w 204"/>
              <a:gd name="T5" fmla="*/ 206 h 206"/>
              <a:gd name="T6" fmla="*/ 181 w 204"/>
              <a:gd name="T7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206">
                <a:moveTo>
                  <a:pt x="181" y="0"/>
                </a:moveTo>
                <a:lnTo>
                  <a:pt x="0" y="184"/>
                </a:lnTo>
                <a:lnTo>
                  <a:pt x="204" y="206"/>
                </a:lnTo>
                <a:lnTo>
                  <a:pt x="181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12" name="Freeform 30">
            <a:extLst>
              <a:ext uri="{FF2B5EF4-FFF2-40B4-BE49-F238E27FC236}">
                <a16:creationId xmlns:a16="http://schemas.microsoft.com/office/drawing/2014/main" xmlns="" id="{3DFD5EB4-4620-FE40-94D5-2B1960DB8A7E}"/>
              </a:ext>
            </a:extLst>
          </p:cNvPr>
          <p:cNvSpPr>
            <a:spLocks/>
          </p:cNvSpPr>
          <p:nvPr/>
        </p:nvSpPr>
        <p:spPr bwMode="auto">
          <a:xfrm>
            <a:off x="7330579" y="2760515"/>
            <a:ext cx="650170" cy="593955"/>
          </a:xfrm>
          <a:custGeom>
            <a:avLst/>
            <a:gdLst>
              <a:gd name="T0" fmla="*/ 110 w 220"/>
              <a:gd name="T1" fmla="*/ 0 h 201"/>
              <a:gd name="T2" fmla="*/ 39 w 220"/>
              <a:gd name="T3" fmla="*/ 30 h 201"/>
              <a:gd name="T4" fmla="*/ 39 w 220"/>
              <a:gd name="T5" fmla="*/ 171 h 201"/>
              <a:gd name="T6" fmla="*/ 110 w 220"/>
              <a:gd name="T7" fmla="*/ 201 h 201"/>
              <a:gd name="T8" fmla="*/ 181 w 220"/>
              <a:gd name="T9" fmla="*/ 171 h 201"/>
              <a:gd name="T10" fmla="*/ 181 w 220"/>
              <a:gd name="T11" fmla="*/ 30 h 201"/>
              <a:gd name="T12" fmla="*/ 110 w 220"/>
              <a:gd name="T13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0" h="201">
                <a:moveTo>
                  <a:pt x="110" y="0"/>
                </a:moveTo>
                <a:cubicBezTo>
                  <a:pt x="85" y="0"/>
                  <a:pt x="59" y="10"/>
                  <a:pt x="39" y="30"/>
                </a:cubicBezTo>
                <a:cubicBezTo>
                  <a:pt x="0" y="69"/>
                  <a:pt x="0" y="132"/>
                  <a:pt x="39" y="171"/>
                </a:cubicBezTo>
                <a:cubicBezTo>
                  <a:pt x="59" y="191"/>
                  <a:pt x="85" y="201"/>
                  <a:pt x="110" y="201"/>
                </a:cubicBezTo>
                <a:cubicBezTo>
                  <a:pt x="136" y="201"/>
                  <a:pt x="162" y="191"/>
                  <a:pt x="181" y="171"/>
                </a:cubicBezTo>
                <a:cubicBezTo>
                  <a:pt x="220" y="132"/>
                  <a:pt x="220" y="69"/>
                  <a:pt x="181" y="30"/>
                </a:cubicBezTo>
                <a:cubicBezTo>
                  <a:pt x="162" y="10"/>
                  <a:pt x="136" y="0"/>
                  <a:pt x="11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xmlns="" id="{7ACB30B6-76CA-9C46-8667-E19D860DB090}"/>
              </a:ext>
            </a:extLst>
          </p:cNvPr>
          <p:cNvSpPr>
            <a:spLocks/>
          </p:cNvSpPr>
          <p:nvPr/>
        </p:nvSpPr>
        <p:spPr bwMode="auto">
          <a:xfrm>
            <a:off x="7208606" y="3236739"/>
            <a:ext cx="216370" cy="218491"/>
          </a:xfrm>
          <a:custGeom>
            <a:avLst/>
            <a:gdLst>
              <a:gd name="T0" fmla="*/ 23 w 204"/>
              <a:gd name="T1" fmla="*/ 0 h 206"/>
              <a:gd name="T2" fmla="*/ 0 w 204"/>
              <a:gd name="T3" fmla="*/ 206 h 206"/>
              <a:gd name="T4" fmla="*/ 204 w 204"/>
              <a:gd name="T5" fmla="*/ 184 h 206"/>
              <a:gd name="T6" fmla="*/ 23 w 204"/>
              <a:gd name="T7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" h="206">
                <a:moveTo>
                  <a:pt x="23" y="0"/>
                </a:moveTo>
                <a:lnTo>
                  <a:pt x="0" y="206"/>
                </a:lnTo>
                <a:lnTo>
                  <a:pt x="204" y="184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xmlns="" id="{C8C9912C-A253-8948-88D5-18A387221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385" y="4322830"/>
            <a:ext cx="593956" cy="593955"/>
          </a:xfrm>
          <a:prstGeom prst="ellipse">
            <a:avLst/>
          </a:prstGeom>
          <a:solidFill>
            <a:srgbClr val="8FABDD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Freeform 35">
            <a:extLst>
              <a:ext uri="{FF2B5EF4-FFF2-40B4-BE49-F238E27FC236}">
                <a16:creationId xmlns:a16="http://schemas.microsoft.com/office/drawing/2014/main" xmlns="" id="{F7A82AB6-BAC2-C34D-9233-352745928B7D}"/>
              </a:ext>
            </a:extLst>
          </p:cNvPr>
          <p:cNvSpPr>
            <a:spLocks/>
          </p:cNvSpPr>
          <p:nvPr/>
        </p:nvSpPr>
        <p:spPr bwMode="auto">
          <a:xfrm>
            <a:off x="7637104" y="4491471"/>
            <a:ext cx="171823" cy="271522"/>
          </a:xfrm>
          <a:custGeom>
            <a:avLst/>
            <a:gdLst>
              <a:gd name="T0" fmla="*/ 162 w 162"/>
              <a:gd name="T1" fmla="*/ 0 h 256"/>
              <a:gd name="T2" fmla="*/ 0 w 162"/>
              <a:gd name="T3" fmla="*/ 128 h 256"/>
              <a:gd name="T4" fmla="*/ 162 w 162"/>
              <a:gd name="T5" fmla="*/ 256 h 256"/>
              <a:gd name="T6" fmla="*/ 162 w 162"/>
              <a:gd name="T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256">
                <a:moveTo>
                  <a:pt x="162" y="0"/>
                </a:moveTo>
                <a:lnTo>
                  <a:pt x="0" y="128"/>
                </a:lnTo>
                <a:lnTo>
                  <a:pt x="162" y="256"/>
                </a:lnTo>
                <a:lnTo>
                  <a:pt x="162" y="0"/>
                </a:lnTo>
                <a:close/>
              </a:path>
            </a:pathLst>
          </a:custGeom>
          <a:solidFill>
            <a:srgbClr val="8FABDD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DAFCF5-581A-A449-AEB3-3AFD6B8E69CC}"/>
              </a:ext>
            </a:extLst>
          </p:cNvPr>
          <p:cNvSpPr txBox="1"/>
          <p:nvPr/>
        </p:nvSpPr>
        <p:spPr>
          <a:xfrm>
            <a:off x="1616199" y="2287310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>
                <a:solidFill>
                  <a:schemeClr val="tx1"/>
                </a:solidFill>
              </a:rPr>
              <a:t>Личный кабинет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8824E7B-689A-AD4F-92C7-359BD7080886}"/>
              </a:ext>
            </a:extLst>
          </p:cNvPr>
          <p:cNvSpPr txBox="1"/>
          <p:nvPr/>
        </p:nvSpPr>
        <p:spPr>
          <a:xfrm>
            <a:off x="839250" y="2726518"/>
            <a:ext cx="307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tx1"/>
                </a:solidFill>
              </a:rPr>
              <a:t>регистрация, роли и права пользователей в системе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E862AE2-71F6-364B-AF11-20D16F472EF8}"/>
              </a:ext>
            </a:extLst>
          </p:cNvPr>
          <p:cNvSpPr txBox="1"/>
          <p:nvPr/>
        </p:nvSpPr>
        <p:spPr>
          <a:xfrm>
            <a:off x="8236363" y="2287310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Типы данных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0F5AED1-D7B9-B84E-94A6-EC4A8A108AC2}"/>
              </a:ext>
            </a:extLst>
          </p:cNvPr>
          <p:cNvSpPr txBox="1"/>
          <p:nvPr/>
        </p:nvSpPr>
        <p:spPr>
          <a:xfrm>
            <a:off x="8276686" y="2760515"/>
            <a:ext cx="3505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публикации, патенты, гранты, проекты, НИР, участие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в мероприятиях и другие виды научной активности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Google Shape;175;g2c866196f1b_0_34">
            <a:extLst>
              <a:ext uri="{FF2B5EF4-FFF2-40B4-BE49-F238E27FC236}">
                <a16:creationId xmlns:a16="http://schemas.microsoft.com/office/drawing/2014/main" xmlns="" id="{9DEE02CF-7CA5-AC4B-A1C6-FE94C10F2133}"/>
              </a:ext>
            </a:extLst>
          </p:cNvPr>
          <p:cNvSpPr txBox="1"/>
          <p:nvPr/>
        </p:nvSpPr>
        <p:spPr>
          <a:xfrm>
            <a:off x="378685" y="307997"/>
            <a:ext cx="114034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5A9BD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ОБЩИЕ ПРИНЦИПЫ РАБОТЫ </a:t>
            </a:r>
            <a:r>
              <a:rPr lang="en" sz="2800" b="1" dirty="0">
                <a:solidFill>
                  <a:srgbClr val="5A9BD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CRIS</a:t>
            </a:r>
            <a:r>
              <a:rPr lang="ru-RU" sz="2800" b="1" dirty="0">
                <a:solidFill>
                  <a:srgbClr val="5A9BD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-СИСТЕМ</a:t>
            </a:r>
            <a:endParaRPr lang="ru-RU" sz="2800" b="1" i="0" u="none" strike="noStrike" cap="none" dirty="0">
              <a:solidFill>
                <a:srgbClr val="5A9BD5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F5A9F5F-1C80-4643-8440-BDEA9027CBDE}"/>
              </a:ext>
            </a:extLst>
          </p:cNvPr>
          <p:cNvSpPr txBox="1"/>
          <p:nvPr/>
        </p:nvSpPr>
        <p:spPr>
          <a:xfrm>
            <a:off x="917576" y="4118474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>
                <a:solidFill>
                  <a:schemeClr val="tx1"/>
                </a:solidFill>
              </a:rPr>
              <a:t>Источники данных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068C5CF-98B1-BB45-86F2-80C2BA130BAE}"/>
              </a:ext>
            </a:extLst>
          </p:cNvPr>
          <p:cNvSpPr txBox="1"/>
          <p:nvPr/>
        </p:nvSpPr>
        <p:spPr>
          <a:xfrm>
            <a:off x="448404" y="4557682"/>
            <a:ext cx="307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tx1"/>
                </a:solidFill>
              </a:rPr>
              <a:t>интеграция с внутренними системами организации,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а также загрузка данных из внешних ресурсов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471C159-3A74-2F44-B61D-97E763CB3F7F}"/>
              </a:ext>
            </a:extLst>
          </p:cNvPr>
          <p:cNvSpPr txBox="1"/>
          <p:nvPr/>
        </p:nvSpPr>
        <p:spPr>
          <a:xfrm>
            <a:off x="8704590" y="4118474"/>
            <a:ext cx="3357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Аналитика и управление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A22C8B2-DD6A-AA43-8CDE-9E0841BDA26F}"/>
              </a:ext>
            </a:extLst>
          </p:cNvPr>
          <p:cNvSpPr txBox="1"/>
          <p:nvPr/>
        </p:nvSpPr>
        <p:spPr>
          <a:xfrm>
            <a:off x="8744913" y="4591679"/>
            <a:ext cx="2998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возможность работы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с </a:t>
            </a:r>
            <a:r>
              <a:rPr lang="ru-RU" sz="1600" dirty="0" err="1">
                <a:solidFill>
                  <a:schemeClr val="tx1"/>
                </a:solidFill>
              </a:rPr>
              <a:t>дашбордами</a:t>
            </a:r>
            <a:r>
              <a:rPr lang="ru-RU" sz="1600" dirty="0">
                <a:solidFill>
                  <a:schemeClr val="tx1"/>
                </a:solidFill>
              </a:rPr>
              <a:t>, диаграммами, графиками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и выгрузками в форматах </a:t>
            </a:r>
            <a:r>
              <a:rPr lang="en" sz="1600" dirty="0">
                <a:solidFill>
                  <a:schemeClr val="tx1"/>
                </a:solidFill>
              </a:rPr>
              <a:t>xlsx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en" sz="1600" dirty="0">
                <a:solidFill>
                  <a:schemeClr val="tx1"/>
                </a:solidFill>
              </a:rPr>
              <a:t>csv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en" sz="1600" dirty="0">
                <a:solidFill>
                  <a:schemeClr val="tx1"/>
                </a:solidFill>
              </a:rPr>
              <a:t>pdf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8F8C2C-B0E1-FA41-96DC-50161D2ECA93}"/>
              </a:ext>
            </a:extLst>
          </p:cNvPr>
          <p:cNvSpPr txBox="1"/>
          <p:nvPr/>
        </p:nvSpPr>
        <p:spPr>
          <a:xfrm>
            <a:off x="11673555" y="6445665"/>
            <a:ext cx="4187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678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7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>
            <a:extLst>
              <a:ext uri="{FF2B5EF4-FFF2-40B4-BE49-F238E27FC236}">
                <a16:creationId xmlns:a16="http://schemas.microsoft.com/office/drawing/2014/main" xmlns="" id="{96B771F7-0423-334D-B5A8-2D586563C3A4}"/>
              </a:ext>
            </a:extLst>
          </p:cNvPr>
          <p:cNvGrpSpPr/>
          <p:nvPr/>
        </p:nvGrpSpPr>
        <p:grpSpPr>
          <a:xfrm flipV="1">
            <a:off x="595338" y="1305514"/>
            <a:ext cx="189186" cy="207975"/>
            <a:chOff x="2138511" y="2464802"/>
            <a:chExt cx="354012" cy="352956"/>
          </a:xfrm>
          <a:solidFill>
            <a:srgbClr val="2F5597"/>
          </a:solidFill>
        </p:grpSpPr>
        <p:sp>
          <p:nvSpPr>
            <p:cNvPr id="3" name="Oval 91">
              <a:extLst>
                <a:ext uri="{FF2B5EF4-FFF2-40B4-BE49-F238E27FC236}">
                  <a16:creationId xmlns:a16="http://schemas.microsoft.com/office/drawing/2014/main" xmlns="" id="{8AA1314F-1D6E-7140-874E-058E29C1F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" name="Freeform 92">
              <a:extLst>
                <a:ext uri="{FF2B5EF4-FFF2-40B4-BE49-F238E27FC236}">
                  <a16:creationId xmlns:a16="http://schemas.microsoft.com/office/drawing/2014/main" xmlns="" id="{299631E7-CD7A-DD4B-A21E-7D1DE71AC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5" name="Google Shape;175;g2c866196f1b_0_34">
            <a:extLst>
              <a:ext uri="{FF2B5EF4-FFF2-40B4-BE49-F238E27FC236}">
                <a16:creationId xmlns:a16="http://schemas.microsoft.com/office/drawing/2014/main" xmlns="" id="{ED707843-A958-B947-8E4C-FD735543D76F}"/>
              </a:ext>
            </a:extLst>
          </p:cNvPr>
          <p:cNvSpPr txBox="1"/>
          <p:nvPr/>
        </p:nvSpPr>
        <p:spPr>
          <a:xfrm>
            <a:off x="378685" y="307997"/>
            <a:ext cx="114034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5A9BD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ВОЗМОЖНОСТИ </a:t>
            </a:r>
            <a:r>
              <a:rPr lang="en" sz="2800" b="1" dirty="0">
                <a:solidFill>
                  <a:srgbClr val="5A9BD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CRIS</a:t>
            </a:r>
            <a:r>
              <a:rPr lang="ru-RU" sz="2800" b="1" dirty="0">
                <a:solidFill>
                  <a:srgbClr val="5A9BD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-СИСТЕМ</a:t>
            </a:r>
            <a:endParaRPr lang="ru-RU" sz="2800" b="1" i="0" u="none" strike="noStrike" cap="none" dirty="0">
              <a:solidFill>
                <a:srgbClr val="5A9BD5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7B872E-EB93-9544-9897-380C438E4164}"/>
              </a:ext>
            </a:extLst>
          </p:cNvPr>
          <p:cNvSpPr txBox="1"/>
          <p:nvPr/>
        </p:nvSpPr>
        <p:spPr>
          <a:xfrm>
            <a:off x="994731" y="1144157"/>
            <a:ext cx="10930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осуществляют накопление, хранение, обработку, обмен и оперативный доступ к данным (в части публикационной и научной активности)</a:t>
            </a:r>
          </a:p>
        </p:txBody>
      </p:sp>
      <p:grpSp>
        <p:nvGrpSpPr>
          <p:cNvPr id="10" name="Group 90">
            <a:extLst>
              <a:ext uri="{FF2B5EF4-FFF2-40B4-BE49-F238E27FC236}">
                <a16:creationId xmlns:a16="http://schemas.microsoft.com/office/drawing/2014/main" xmlns="" id="{53C1C553-0C9E-E34A-9B87-FB87BA5D6688}"/>
              </a:ext>
            </a:extLst>
          </p:cNvPr>
          <p:cNvGrpSpPr/>
          <p:nvPr/>
        </p:nvGrpSpPr>
        <p:grpSpPr>
          <a:xfrm flipV="1">
            <a:off x="595338" y="2337208"/>
            <a:ext cx="189186" cy="207975"/>
            <a:chOff x="2138511" y="2464802"/>
            <a:chExt cx="354012" cy="352956"/>
          </a:xfrm>
          <a:solidFill>
            <a:srgbClr val="2F5597"/>
          </a:solidFill>
        </p:grpSpPr>
        <p:sp>
          <p:nvSpPr>
            <p:cNvPr id="11" name="Oval 91">
              <a:extLst>
                <a:ext uri="{FF2B5EF4-FFF2-40B4-BE49-F238E27FC236}">
                  <a16:creationId xmlns:a16="http://schemas.microsoft.com/office/drawing/2014/main" xmlns="" id="{EC392E93-7C44-D044-AD80-6219426AB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92">
              <a:extLst>
                <a:ext uri="{FF2B5EF4-FFF2-40B4-BE49-F238E27FC236}">
                  <a16:creationId xmlns:a16="http://schemas.microsoft.com/office/drawing/2014/main" xmlns="" id="{002F4644-6549-FD42-BB6E-CD3C61F21D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D51556-0869-7C43-AE21-B82166DC346E}"/>
              </a:ext>
            </a:extLst>
          </p:cNvPr>
          <p:cNvSpPr txBox="1"/>
          <p:nvPr/>
        </p:nvSpPr>
        <p:spPr>
          <a:xfrm>
            <a:off x="994731" y="2175851"/>
            <a:ext cx="10930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обеспечивают возможность автоматизированного учета и контроля показателей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научно-исследовательской деятельности</a:t>
            </a:r>
          </a:p>
        </p:txBody>
      </p:sp>
      <p:grpSp>
        <p:nvGrpSpPr>
          <p:cNvPr id="14" name="Group 90">
            <a:extLst>
              <a:ext uri="{FF2B5EF4-FFF2-40B4-BE49-F238E27FC236}">
                <a16:creationId xmlns:a16="http://schemas.microsoft.com/office/drawing/2014/main" xmlns="" id="{9294D0E9-25A5-9047-9ABF-892A0704DBCE}"/>
              </a:ext>
            </a:extLst>
          </p:cNvPr>
          <p:cNvGrpSpPr/>
          <p:nvPr/>
        </p:nvGrpSpPr>
        <p:grpSpPr>
          <a:xfrm flipV="1">
            <a:off x="595338" y="3368902"/>
            <a:ext cx="189186" cy="207975"/>
            <a:chOff x="2138511" y="2464802"/>
            <a:chExt cx="354012" cy="352956"/>
          </a:xfrm>
          <a:solidFill>
            <a:srgbClr val="2F5597"/>
          </a:solidFill>
        </p:grpSpPr>
        <p:sp>
          <p:nvSpPr>
            <p:cNvPr id="15" name="Oval 91">
              <a:extLst>
                <a:ext uri="{FF2B5EF4-FFF2-40B4-BE49-F238E27FC236}">
                  <a16:creationId xmlns:a16="http://schemas.microsoft.com/office/drawing/2014/main" xmlns="" id="{E7DC478A-6534-1648-B053-A592F2A13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92">
              <a:extLst>
                <a:ext uri="{FF2B5EF4-FFF2-40B4-BE49-F238E27FC236}">
                  <a16:creationId xmlns:a16="http://schemas.microsoft.com/office/drawing/2014/main" xmlns="" id="{3E43849E-57B1-5A48-BA54-591CF83BD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1985210-1392-A64F-9604-6A6EF79D9E4B}"/>
              </a:ext>
            </a:extLst>
          </p:cNvPr>
          <p:cNvSpPr txBox="1"/>
          <p:nvPr/>
        </p:nvSpPr>
        <p:spPr>
          <a:xfrm>
            <a:off x="994731" y="3207545"/>
            <a:ext cx="10930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позволяют управлять научной деятельностью (планирование, мониторинг и контроль сроков и результатов выполнения проектов, программ и государственных заданий)</a:t>
            </a:r>
          </a:p>
        </p:txBody>
      </p:sp>
      <p:grpSp>
        <p:nvGrpSpPr>
          <p:cNvPr id="18" name="Group 90">
            <a:extLst>
              <a:ext uri="{FF2B5EF4-FFF2-40B4-BE49-F238E27FC236}">
                <a16:creationId xmlns:a16="http://schemas.microsoft.com/office/drawing/2014/main" xmlns="" id="{6FD2743D-9E87-7D48-91DF-60AE69AD6FDC}"/>
              </a:ext>
            </a:extLst>
          </p:cNvPr>
          <p:cNvGrpSpPr/>
          <p:nvPr/>
        </p:nvGrpSpPr>
        <p:grpSpPr>
          <a:xfrm flipV="1">
            <a:off x="595338" y="4400596"/>
            <a:ext cx="189186" cy="207975"/>
            <a:chOff x="2138511" y="2464802"/>
            <a:chExt cx="354012" cy="352956"/>
          </a:xfrm>
          <a:solidFill>
            <a:srgbClr val="2F5597"/>
          </a:solidFill>
        </p:grpSpPr>
        <p:sp>
          <p:nvSpPr>
            <p:cNvPr id="19" name="Oval 91">
              <a:extLst>
                <a:ext uri="{FF2B5EF4-FFF2-40B4-BE49-F238E27FC236}">
                  <a16:creationId xmlns:a16="http://schemas.microsoft.com/office/drawing/2014/main" xmlns="" id="{CAAC4201-83D0-4649-AD21-A5DA02DDD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92">
              <a:extLst>
                <a:ext uri="{FF2B5EF4-FFF2-40B4-BE49-F238E27FC236}">
                  <a16:creationId xmlns:a16="http://schemas.microsoft.com/office/drawing/2014/main" xmlns="" id="{84D17454-B612-7D42-9CAE-92713CB88A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751F3E0-018A-3440-A0CF-84FD8D2A7E9B}"/>
              </a:ext>
            </a:extLst>
          </p:cNvPr>
          <p:cNvSpPr txBox="1"/>
          <p:nvPr/>
        </p:nvSpPr>
        <p:spPr>
          <a:xfrm>
            <a:off x="994731" y="4239239"/>
            <a:ext cx="10930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формируют отчетную документацию в автоматизированном виде на основе утвержденных шаблонов (например, аттестация научных работников)</a:t>
            </a:r>
          </a:p>
        </p:txBody>
      </p:sp>
      <p:grpSp>
        <p:nvGrpSpPr>
          <p:cNvPr id="22" name="Group 90">
            <a:extLst>
              <a:ext uri="{FF2B5EF4-FFF2-40B4-BE49-F238E27FC236}">
                <a16:creationId xmlns:a16="http://schemas.microsoft.com/office/drawing/2014/main" xmlns="" id="{0B767C96-6627-EF46-B392-E85B89F28DD5}"/>
              </a:ext>
            </a:extLst>
          </p:cNvPr>
          <p:cNvGrpSpPr/>
          <p:nvPr/>
        </p:nvGrpSpPr>
        <p:grpSpPr>
          <a:xfrm flipV="1">
            <a:off x="595338" y="5432290"/>
            <a:ext cx="189186" cy="207975"/>
            <a:chOff x="2138511" y="2464802"/>
            <a:chExt cx="354012" cy="352956"/>
          </a:xfrm>
          <a:solidFill>
            <a:srgbClr val="2F5597"/>
          </a:solidFill>
        </p:grpSpPr>
        <p:sp>
          <p:nvSpPr>
            <p:cNvPr id="23" name="Oval 91">
              <a:extLst>
                <a:ext uri="{FF2B5EF4-FFF2-40B4-BE49-F238E27FC236}">
                  <a16:creationId xmlns:a16="http://schemas.microsoft.com/office/drawing/2014/main" xmlns="" id="{DDAD7372-D818-A741-A64E-0D44C88E7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92">
              <a:extLst>
                <a:ext uri="{FF2B5EF4-FFF2-40B4-BE49-F238E27FC236}">
                  <a16:creationId xmlns:a16="http://schemas.microsoft.com/office/drawing/2014/main" xmlns="" id="{2BD97171-8240-B342-BC72-FEA5B26291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E994E3C-EDDD-004E-AB77-B640A67D5F20}"/>
              </a:ext>
            </a:extLst>
          </p:cNvPr>
          <p:cNvSpPr txBox="1"/>
          <p:nvPr/>
        </p:nvSpPr>
        <p:spPr>
          <a:xfrm>
            <a:off x="994731" y="5270933"/>
            <a:ext cx="10930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интегрируют данные из других ресурсов и источников информации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(внутренние и внешние)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3E999C6-A532-2A42-A6B5-8BEDD23AD290}"/>
              </a:ext>
            </a:extLst>
          </p:cNvPr>
          <p:cNvSpPr txBox="1"/>
          <p:nvPr/>
        </p:nvSpPr>
        <p:spPr>
          <a:xfrm>
            <a:off x="11673555" y="6445665"/>
            <a:ext cx="4187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69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E5193F-6107-DF4A-8CAF-818B9D7CC1FD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183E7F57-888F-374C-9A61-CE459C65F456}"/>
              </a:ext>
            </a:extLst>
          </p:cNvPr>
          <p:cNvSpPr/>
          <p:nvPr/>
        </p:nvSpPr>
        <p:spPr>
          <a:xfrm rot="16200000">
            <a:off x="6974136" y="4721072"/>
            <a:ext cx="1256186" cy="30544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3194CDD7-924C-844C-8DC0-90A827FDAD1B}"/>
              </a:ext>
            </a:extLst>
          </p:cNvPr>
          <p:cNvSpPr/>
          <p:nvPr/>
        </p:nvSpPr>
        <p:spPr>
          <a:xfrm rot="16200000">
            <a:off x="1222736" y="5030116"/>
            <a:ext cx="564356" cy="3125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xmlns="" id="{F51E9C62-38A3-0A47-9E0B-0D0F619CE190}"/>
              </a:ext>
            </a:extLst>
          </p:cNvPr>
          <p:cNvSpPr/>
          <p:nvPr/>
        </p:nvSpPr>
        <p:spPr>
          <a:xfrm rot="16200000">
            <a:off x="4271429" y="5071463"/>
            <a:ext cx="564356" cy="30427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xmlns="" id="{4D08063A-52D0-9241-97E6-AAA2E33C1E0F}"/>
              </a:ext>
            </a:extLst>
          </p:cNvPr>
          <p:cNvSpPr/>
          <p:nvPr/>
        </p:nvSpPr>
        <p:spPr>
          <a:xfrm rot="16200000">
            <a:off x="10415350" y="5020157"/>
            <a:ext cx="564351" cy="31360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" name="Rectangle 40">
            <a:extLst>
              <a:ext uri="{FF2B5EF4-FFF2-40B4-BE49-F238E27FC236}">
                <a16:creationId xmlns:a16="http://schemas.microsoft.com/office/drawing/2014/main" xmlns="" id="{89A1F861-0391-644A-8895-12F50A25C843}"/>
              </a:ext>
            </a:extLst>
          </p:cNvPr>
          <p:cNvSpPr/>
          <p:nvPr/>
        </p:nvSpPr>
        <p:spPr>
          <a:xfrm>
            <a:off x="1128516" y="2482887"/>
            <a:ext cx="101595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</a:t>
            </a:r>
            <a:r>
              <a:rPr lang="en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CRIS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-СИСТЕМ: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И ЛУЧШИЕ ПРАКТИКИ </a:t>
            </a:r>
            <a:endParaRPr lang="id-ID" sz="32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cxnSp>
        <p:nvCxnSpPr>
          <p:cNvPr id="18" name="Straight Connector 34">
            <a:extLst>
              <a:ext uri="{FF2B5EF4-FFF2-40B4-BE49-F238E27FC236}">
                <a16:creationId xmlns:a16="http://schemas.microsoft.com/office/drawing/2014/main" xmlns="" id="{BAC08E95-E126-BA45-8DFF-CD5639700911}"/>
              </a:ext>
            </a:extLst>
          </p:cNvPr>
          <p:cNvCxnSpPr>
            <a:cxnSpLocks/>
          </p:cNvCxnSpPr>
          <p:nvPr/>
        </p:nvCxnSpPr>
        <p:spPr>
          <a:xfrm flipH="1">
            <a:off x="6674069" y="4515678"/>
            <a:ext cx="945805" cy="0"/>
          </a:xfrm>
          <a:prstGeom prst="line">
            <a:avLst/>
          </a:prstGeom>
          <a:ln w="15875">
            <a:solidFill>
              <a:srgbClr val="8FABD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5">
            <a:extLst>
              <a:ext uri="{FF2B5EF4-FFF2-40B4-BE49-F238E27FC236}">
                <a16:creationId xmlns:a16="http://schemas.microsoft.com/office/drawing/2014/main" xmlns="" id="{66B7BD94-CA66-FC4A-AB29-7FEAC702E7E6}"/>
              </a:ext>
            </a:extLst>
          </p:cNvPr>
          <p:cNvCxnSpPr>
            <a:cxnSpLocks/>
          </p:cNvCxnSpPr>
          <p:nvPr/>
        </p:nvCxnSpPr>
        <p:spPr>
          <a:xfrm>
            <a:off x="7619874" y="4515973"/>
            <a:ext cx="0" cy="1104253"/>
          </a:xfrm>
          <a:prstGeom prst="line">
            <a:avLst/>
          </a:prstGeom>
          <a:ln w="15875">
            <a:solidFill>
              <a:srgbClr val="8FA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3">
            <a:extLst>
              <a:ext uri="{FF2B5EF4-FFF2-40B4-BE49-F238E27FC236}">
                <a16:creationId xmlns:a16="http://schemas.microsoft.com/office/drawing/2014/main" xmlns="" id="{6AED3D86-9D5F-524D-AC51-B00C8EC3CD5A}"/>
              </a:ext>
            </a:extLst>
          </p:cNvPr>
          <p:cNvCxnSpPr>
            <a:cxnSpLocks/>
          </p:cNvCxnSpPr>
          <p:nvPr/>
        </p:nvCxnSpPr>
        <p:spPr>
          <a:xfrm>
            <a:off x="6674069" y="3720662"/>
            <a:ext cx="0" cy="795016"/>
          </a:xfrm>
          <a:prstGeom prst="line">
            <a:avLst/>
          </a:prstGeom>
          <a:ln w="15875">
            <a:solidFill>
              <a:srgbClr val="8FABDD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940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5" grpId="0" animBg="1"/>
      <p:bldP spid="4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;g2c866196f1b_0_34">
            <a:extLst>
              <a:ext uri="{FF2B5EF4-FFF2-40B4-BE49-F238E27FC236}">
                <a16:creationId xmlns:a16="http://schemas.microsoft.com/office/drawing/2014/main" xmlns="" id="{3825C2C9-4D32-D74C-BD57-8101EEA99249}"/>
              </a:ext>
            </a:extLst>
          </p:cNvPr>
          <p:cNvSpPr txBox="1"/>
          <p:nvPr/>
        </p:nvSpPr>
        <p:spPr>
          <a:xfrm>
            <a:off x="378685" y="307997"/>
            <a:ext cx="114034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2800" b="1" dirty="0">
                <a:solidFill>
                  <a:srgbClr val="5B9A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УСЛОВНАЯ КЛАССИФИКАЦИЯ </a:t>
            </a:r>
            <a:r>
              <a:rPr lang="en" sz="2800" b="1" dirty="0">
                <a:solidFill>
                  <a:srgbClr val="5A9BD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CRIS</a:t>
            </a:r>
            <a:r>
              <a:rPr lang="ru-RU" sz="2800" b="1" dirty="0">
                <a:solidFill>
                  <a:srgbClr val="5A9BD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-СИСТЕМ</a:t>
            </a:r>
            <a:endParaRPr lang="ru-RU" sz="2800" b="1" u="none" strike="noStrike" cap="none" dirty="0">
              <a:solidFill>
                <a:srgbClr val="5B9AD5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A56C47-4AFE-F743-B30B-B7F9FFC80503}"/>
              </a:ext>
            </a:extLst>
          </p:cNvPr>
          <p:cNvSpPr txBox="1"/>
          <p:nvPr/>
        </p:nvSpPr>
        <p:spPr>
          <a:xfrm>
            <a:off x="1093850" y="1250626"/>
            <a:ext cx="2125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Научные </a:t>
            </a:r>
            <a:b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</a:t>
            </a:r>
            <a:endParaRPr lang="id-ID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F8DDB691-7FCD-7146-B558-3967DA628BD7}"/>
              </a:ext>
            </a:extLst>
          </p:cNvPr>
          <p:cNvSpPr/>
          <p:nvPr/>
        </p:nvSpPr>
        <p:spPr>
          <a:xfrm>
            <a:off x="1093850" y="2171358"/>
            <a:ext cx="3793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Интегрированная Система Информационных Ресурсов (РАН),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SciArt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(Институт катализа им. Г. К. Борескова СО РАН), ЦЭМИ РАН, ФИЦ ИВТ СО РАН, ИНГГ СО РАН, АСУ РИД </a:t>
            </a: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ВолНЦ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РАН) и т.д.</a:t>
            </a:r>
          </a:p>
          <a:p>
            <a:endParaRPr lang="id-ID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3">
            <a:extLst>
              <a:ext uri="{FF2B5EF4-FFF2-40B4-BE49-F238E27FC236}">
                <a16:creationId xmlns:a16="http://schemas.microsoft.com/office/drawing/2014/main" xmlns="" id="{5B61FBC3-29F7-5B48-82E4-72F2440695A7}"/>
              </a:ext>
            </a:extLst>
          </p:cNvPr>
          <p:cNvSpPr>
            <a:spLocks/>
          </p:cNvSpPr>
          <p:nvPr/>
        </p:nvSpPr>
        <p:spPr bwMode="auto">
          <a:xfrm rot="16200000">
            <a:off x="656661" y="2040721"/>
            <a:ext cx="261275" cy="2612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F78B0E-92BD-754D-B6D4-53F3B83C9BCC}"/>
              </a:ext>
            </a:extLst>
          </p:cNvPr>
          <p:cNvSpPr txBox="1"/>
          <p:nvPr/>
        </p:nvSpPr>
        <p:spPr>
          <a:xfrm>
            <a:off x="7453611" y="1275088"/>
            <a:ext cx="3086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Образовательные </a:t>
            </a:r>
            <a:b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</a:t>
            </a:r>
            <a:endParaRPr lang="id-ID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90CA0-D273-104B-893A-3A58CF8F2974}"/>
              </a:ext>
            </a:extLst>
          </p:cNvPr>
          <p:cNvSpPr/>
          <p:nvPr/>
        </p:nvSpPr>
        <p:spPr>
          <a:xfrm>
            <a:off x="7453611" y="2171358"/>
            <a:ext cx="45281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ИСТИНА (МГУ имени М. В. Ломоносова), НГУ, РУДН,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УрФУ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СПбГУ, НИУ ВШЭ, РГПУ им.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Герцена, ROSA (РАНХиГС), Прометей (СФУ), РНД (АГУ), система «Управление научной и инновационной деятельностью» ТГУ, ТПУ и др.</a:t>
            </a:r>
          </a:p>
        </p:txBody>
      </p:sp>
      <p:sp>
        <p:nvSpPr>
          <p:cNvPr id="11" name="Freeform 73">
            <a:extLst>
              <a:ext uri="{FF2B5EF4-FFF2-40B4-BE49-F238E27FC236}">
                <a16:creationId xmlns:a16="http://schemas.microsoft.com/office/drawing/2014/main" xmlns="" id="{8029A1F5-A713-F045-8C09-683DACA1679B}"/>
              </a:ext>
            </a:extLst>
          </p:cNvPr>
          <p:cNvSpPr>
            <a:spLocks/>
          </p:cNvSpPr>
          <p:nvPr/>
        </p:nvSpPr>
        <p:spPr bwMode="auto">
          <a:xfrm rot="16200000">
            <a:off x="7016422" y="2040721"/>
            <a:ext cx="261275" cy="2612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E892E4-FFFD-7B40-9848-507E944E311E}"/>
              </a:ext>
            </a:extLst>
          </p:cNvPr>
          <p:cNvSpPr txBox="1"/>
          <p:nvPr/>
        </p:nvSpPr>
        <p:spPr>
          <a:xfrm>
            <a:off x="1093850" y="4342342"/>
            <a:ext cx="202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Библиотеки</a:t>
            </a:r>
            <a:endParaRPr lang="id-ID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1B654B54-7557-6F4F-B116-2548ACB2EBA6}"/>
              </a:ext>
            </a:extLst>
          </p:cNvPr>
          <p:cNvSpPr/>
          <p:nvPr/>
        </p:nvSpPr>
        <p:spPr>
          <a:xfrm>
            <a:off x="1093850" y="4934644"/>
            <a:ext cx="4557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ИРБИС (Российская таможенная академия), </a:t>
            </a:r>
            <a:r>
              <a:rPr lang="e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RUSMARC/Authorities (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Федеральный исследовательский центр информационных </a:t>
            </a: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вычислительных технологий) и т.д.</a:t>
            </a:r>
            <a:endParaRPr lang="id-ID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73">
            <a:extLst>
              <a:ext uri="{FF2B5EF4-FFF2-40B4-BE49-F238E27FC236}">
                <a16:creationId xmlns:a16="http://schemas.microsoft.com/office/drawing/2014/main" xmlns="" id="{2593CD36-7953-1D46-AFFE-AB02DE820B1A}"/>
              </a:ext>
            </a:extLst>
          </p:cNvPr>
          <p:cNvSpPr>
            <a:spLocks/>
          </p:cNvSpPr>
          <p:nvPr/>
        </p:nvSpPr>
        <p:spPr bwMode="auto">
          <a:xfrm rot="16200000">
            <a:off x="656661" y="4804007"/>
            <a:ext cx="261275" cy="2612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B6D6934-2051-C74C-B6FA-30A4679390A8}"/>
              </a:ext>
            </a:extLst>
          </p:cNvPr>
          <p:cNvSpPr txBox="1"/>
          <p:nvPr/>
        </p:nvSpPr>
        <p:spPr>
          <a:xfrm>
            <a:off x="7453611" y="4312869"/>
            <a:ext cx="436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БД собственной генерации</a:t>
            </a:r>
            <a:endParaRPr lang="id-ID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3D238496-C203-3E42-B82A-939E65A8D697}"/>
              </a:ext>
            </a:extLst>
          </p:cNvPr>
          <p:cNvSpPr/>
          <p:nvPr/>
        </p:nvSpPr>
        <p:spPr>
          <a:xfrm>
            <a:off x="7453611" y="4905171"/>
            <a:ext cx="399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 вкус и цвет…», даже таблички в </a:t>
            </a:r>
            <a:r>
              <a:rPr lang="e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:)</a:t>
            </a:r>
            <a:endParaRPr lang="id-ID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73">
            <a:extLst>
              <a:ext uri="{FF2B5EF4-FFF2-40B4-BE49-F238E27FC236}">
                <a16:creationId xmlns:a16="http://schemas.microsoft.com/office/drawing/2014/main" xmlns="" id="{629D1BD9-CAAA-2D47-BC26-8448C8990D8C}"/>
              </a:ext>
            </a:extLst>
          </p:cNvPr>
          <p:cNvSpPr>
            <a:spLocks/>
          </p:cNvSpPr>
          <p:nvPr/>
        </p:nvSpPr>
        <p:spPr bwMode="auto">
          <a:xfrm rot="16200000">
            <a:off x="7016422" y="4774534"/>
            <a:ext cx="261275" cy="2612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752B952-3367-9B48-BDEE-1B89BD7C0302}"/>
              </a:ext>
            </a:extLst>
          </p:cNvPr>
          <p:cNvSpPr txBox="1"/>
          <p:nvPr/>
        </p:nvSpPr>
        <p:spPr>
          <a:xfrm>
            <a:off x="11673555" y="6445665"/>
            <a:ext cx="4187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09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;g2c866196f1b_0_34">
            <a:extLst>
              <a:ext uri="{FF2B5EF4-FFF2-40B4-BE49-F238E27FC236}">
                <a16:creationId xmlns:a16="http://schemas.microsoft.com/office/drawing/2014/main" xmlns="" id="{3825C2C9-4D32-D74C-BD57-8101EEA99249}"/>
              </a:ext>
            </a:extLst>
          </p:cNvPr>
          <p:cNvSpPr txBox="1"/>
          <p:nvPr/>
        </p:nvSpPr>
        <p:spPr>
          <a:xfrm>
            <a:off x="378685" y="307997"/>
            <a:ext cx="114034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2800" b="1" dirty="0">
                <a:solidFill>
                  <a:srgbClr val="5B9A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УСЛОВНАЯ КЛАССИФИКАЦИЯ </a:t>
            </a:r>
            <a:r>
              <a:rPr lang="en" sz="2800" b="1" dirty="0">
                <a:solidFill>
                  <a:srgbClr val="5A9BD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CRIS</a:t>
            </a:r>
            <a:r>
              <a:rPr lang="ru-RU" sz="2800" b="1" dirty="0">
                <a:solidFill>
                  <a:srgbClr val="5A9BD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-СИСТЕМ</a:t>
            </a:r>
            <a:endParaRPr lang="ru-RU" sz="2800" b="1" u="none" strike="noStrike" cap="none" dirty="0">
              <a:solidFill>
                <a:srgbClr val="5B9AD5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A56C47-4AFE-F743-B30B-B7F9FFC80503}"/>
              </a:ext>
            </a:extLst>
          </p:cNvPr>
          <p:cNvSpPr txBox="1"/>
          <p:nvPr/>
        </p:nvSpPr>
        <p:spPr>
          <a:xfrm>
            <a:off x="1062318" y="1178924"/>
            <a:ext cx="6402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Государственные / Национальные</a:t>
            </a:r>
            <a:endParaRPr lang="id-ID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F8DDB691-7FCD-7146-B558-3967DA628BD7}"/>
              </a:ext>
            </a:extLst>
          </p:cNvPr>
          <p:cNvSpPr/>
          <p:nvPr/>
        </p:nvSpPr>
        <p:spPr>
          <a:xfrm>
            <a:off x="1062317" y="1877762"/>
            <a:ext cx="5637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ЕГИСУ НИОКР,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Гостех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индекс научного цитирования РЦНИ (в процессе разработки) и др.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3">
            <a:extLst>
              <a:ext uri="{FF2B5EF4-FFF2-40B4-BE49-F238E27FC236}">
                <a16:creationId xmlns:a16="http://schemas.microsoft.com/office/drawing/2014/main" xmlns="" id="{5B61FBC3-29F7-5B48-82E4-72F2440695A7}"/>
              </a:ext>
            </a:extLst>
          </p:cNvPr>
          <p:cNvSpPr>
            <a:spLocks/>
          </p:cNvSpPr>
          <p:nvPr/>
        </p:nvSpPr>
        <p:spPr bwMode="auto">
          <a:xfrm rot="16200000">
            <a:off x="625129" y="1640589"/>
            <a:ext cx="261275" cy="2612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F78B0E-92BD-754D-B6D4-53F3B83C9BCC}"/>
              </a:ext>
            </a:extLst>
          </p:cNvPr>
          <p:cNvSpPr txBox="1"/>
          <p:nvPr/>
        </p:nvSpPr>
        <p:spPr>
          <a:xfrm>
            <a:off x="1062318" y="4577292"/>
            <a:ext cx="2786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Коммерческие</a:t>
            </a:r>
            <a:endParaRPr lang="id-ID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EBD90CA0-D273-104B-893A-3A58CF8F2974}"/>
              </a:ext>
            </a:extLst>
          </p:cNvPr>
          <p:cNvSpPr/>
          <p:nvPr/>
        </p:nvSpPr>
        <p:spPr>
          <a:xfrm>
            <a:off x="1062318" y="5300232"/>
            <a:ext cx="67291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 SCIENCE (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Пульс науки), 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Pure (Elsevier), </a:t>
            </a:r>
            <a:r>
              <a:rPr lang="en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Converis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(Clarivate), Science Index (</a:t>
            </a:r>
            <a:r>
              <a:rPr lang="en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Elibrary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UniCRIS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АО УНИ Системы), ПУМА (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СиЭн-Софтваре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модуль «Наука» 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1С:Университет (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БИТ.Наука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и т.д.</a:t>
            </a:r>
          </a:p>
        </p:txBody>
      </p:sp>
      <p:sp>
        <p:nvSpPr>
          <p:cNvPr id="11" name="Freeform 73">
            <a:extLst>
              <a:ext uri="{FF2B5EF4-FFF2-40B4-BE49-F238E27FC236}">
                <a16:creationId xmlns:a16="http://schemas.microsoft.com/office/drawing/2014/main" xmlns="" id="{8029A1F5-A713-F045-8C09-683DACA1679B}"/>
              </a:ext>
            </a:extLst>
          </p:cNvPr>
          <p:cNvSpPr>
            <a:spLocks/>
          </p:cNvSpPr>
          <p:nvPr/>
        </p:nvSpPr>
        <p:spPr bwMode="auto">
          <a:xfrm rot="16200000">
            <a:off x="625129" y="5038957"/>
            <a:ext cx="261275" cy="2612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FA0855C-121B-244F-92FF-A951D972CAB9}"/>
              </a:ext>
            </a:extLst>
          </p:cNvPr>
          <p:cNvSpPr txBox="1"/>
          <p:nvPr/>
        </p:nvSpPr>
        <p:spPr>
          <a:xfrm>
            <a:off x="8087361" y="2848517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Source</a:t>
            </a:r>
            <a:endParaRPr lang="id-ID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69CCD4BC-58B9-FB44-800E-1BD62C81CD67}"/>
              </a:ext>
            </a:extLst>
          </p:cNvPr>
          <p:cNvSpPr/>
          <p:nvPr/>
        </p:nvSpPr>
        <p:spPr>
          <a:xfrm>
            <a:off x="8087360" y="3547355"/>
            <a:ext cx="5637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DSpaceCRIS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Haplo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др.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73">
            <a:extLst>
              <a:ext uri="{FF2B5EF4-FFF2-40B4-BE49-F238E27FC236}">
                <a16:creationId xmlns:a16="http://schemas.microsoft.com/office/drawing/2014/main" xmlns="" id="{9CBB2567-7400-8F48-90E1-552380A55D07}"/>
              </a:ext>
            </a:extLst>
          </p:cNvPr>
          <p:cNvSpPr>
            <a:spLocks/>
          </p:cNvSpPr>
          <p:nvPr/>
        </p:nvSpPr>
        <p:spPr bwMode="auto">
          <a:xfrm rot="16200000">
            <a:off x="7650172" y="3310182"/>
            <a:ext cx="261275" cy="261275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16EA77-7369-6D4D-84FA-F15DD94CDA1E}"/>
              </a:ext>
            </a:extLst>
          </p:cNvPr>
          <p:cNvSpPr txBox="1"/>
          <p:nvPr/>
        </p:nvSpPr>
        <p:spPr>
          <a:xfrm>
            <a:off x="11673555" y="6445665"/>
            <a:ext cx="4187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98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8">
            <a:extLst>
              <a:ext uri="{FF2B5EF4-FFF2-40B4-BE49-F238E27FC236}">
                <a16:creationId xmlns:a16="http://schemas.microsoft.com/office/drawing/2014/main" xmlns="" id="{334AC7B5-76FC-334B-AC8B-E76B5EBA34BF}"/>
              </a:ext>
            </a:extLst>
          </p:cNvPr>
          <p:cNvSpPr/>
          <p:nvPr/>
        </p:nvSpPr>
        <p:spPr>
          <a:xfrm>
            <a:off x="1809250" y="1245400"/>
            <a:ext cx="692870" cy="692870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9CA0CC-8A11-6F47-BBB4-DF3D358FEFC2}"/>
              </a:ext>
            </a:extLst>
          </p:cNvPr>
          <p:cNvSpPr txBox="1"/>
          <p:nvPr/>
        </p:nvSpPr>
        <p:spPr>
          <a:xfrm>
            <a:off x="668311" y="2160735"/>
            <a:ext cx="3087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</a:rPr>
              <a:t>Платные базы данных</a:t>
            </a:r>
            <a:endParaRPr lang="id-ID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50">
            <a:extLst>
              <a:ext uri="{FF2B5EF4-FFF2-40B4-BE49-F238E27FC236}">
                <a16:creationId xmlns:a16="http://schemas.microsoft.com/office/drawing/2014/main" xmlns="" id="{01336D84-69BB-3F4E-9F8A-FBE45AF5EAF3}"/>
              </a:ext>
            </a:extLst>
          </p:cNvPr>
          <p:cNvSpPr/>
          <p:nvPr/>
        </p:nvSpPr>
        <p:spPr>
          <a:xfrm>
            <a:off x="867671" y="2606223"/>
            <a:ext cx="2746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WoS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Scopus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,РИНЦ,  </a:t>
            </a:r>
            <a:r>
              <a:rPr lang="e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Dimensions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др.</a:t>
            </a:r>
          </a:p>
        </p:txBody>
      </p:sp>
      <p:sp>
        <p:nvSpPr>
          <p:cNvPr id="5" name="Oval 57">
            <a:extLst>
              <a:ext uri="{FF2B5EF4-FFF2-40B4-BE49-F238E27FC236}">
                <a16:creationId xmlns:a16="http://schemas.microsoft.com/office/drawing/2014/main" xmlns="" id="{F60CBE05-DBD4-A542-B25B-20DA51F8F39D}"/>
              </a:ext>
            </a:extLst>
          </p:cNvPr>
          <p:cNvSpPr/>
          <p:nvPr/>
        </p:nvSpPr>
        <p:spPr>
          <a:xfrm>
            <a:off x="5524091" y="1245400"/>
            <a:ext cx="692870" cy="69287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" name="Oval 72">
            <a:extLst>
              <a:ext uri="{FF2B5EF4-FFF2-40B4-BE49-F238E27FC236}">
                <a16:creationId xmlns:a16="http://schemas.microsoft.com/office/drawing/2014/main" xmlns="" id="{4A5272FC-8B4E-E243-A9F5-6451A93E72B5}"/>
              </a:ext>
            </a:extLst>
          </p:cNvPr>
          <p:cNvSpPr/>
          <p:nvPr/>
        </p:nvSpPr>
        <p:spPr>
          <a:xfrm>
            <a:off x="9427405" y="1245400"/>
            <a:ext cx="692870" cy="692870"/>
          </a:xfrm>
          <a:prstGeom prst="ellipse">
            <a:avLst/>
          </a:prstGeom>
          <a:solidFill>
            <a:srgbClr val="5A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4" name="Google Shape;175;g2c866196f1b_0_34">
            <a:extLst>
              <a:ext uri="{FF2B5EF4-FFF2-40B4-BE49-F238E27FC236}">
                <a16:creationId xmlns:a16="http://schemas.microsoft.com/office/drawing/2014/main" xmlns="" id="{0A267FD7-A7FC-D34D-BFF2-1B01AAD469F1}"/>
              </a:ext>
            </a:extLst>
          </p:cNvPr>
          <p:cNvSpPr txBox="1"/>
          <p:nvPr/>
        </p:nvSpPr>
        <p:spPr>
          <a:xfrm>
            <a:off x="378685" y="307997"/>
            <a:ext cx="114034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2800" b="1" dirty="0">
                <a:solidFill>
                  <a:srgbClr val="5B9A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ИСТОЧНИКИ ДЛЯ ОЦЕНКИ НИД</a:t>
            </a:r>
            <a:endParaRPr lang="ru-RU" sz="2800" b="1" u="none" strike="noStrike" cap="none" dirty="0">
              <a:solidFill>
                <a:srgbClr val="5B9AD5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982D8C-D511-EE4D-8390-2A2C6AEC6E61}"/>
              </a:ext>
            </a:extLst>
          </p:cNvPr>
          <p:cNvSpPr txBox="1"/>
          <p:nvPr/>
        </p:nvSpPr>
        <p:spPr>
          <a:xfrm>
            <a:off x="8180778" y="2163287"/>
            <a:ext cx="3028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</a:rPr>
              <a:t>Журнальные ресурсы</a:t>
            </a:r>
            <a:endParaRPr lang="id-ID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831B5E8-44AC-BD43-AE5F-D2E3C2A1993F}"/>
              </a:ext>
            </a:extLst>
          </p:cNvPr>
          <p:cNvSpPr txBox="1"/>
          <p:nvPr/>
        </p:nvSpPr>
        <p:spPr>
          <a:xfrm>
            <a:off x="4350323" y="2160735"/>
            <a:ext cx="2900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</a:rPr>
              <a:t>Открытые источники</a:t>
            </a:r>
            <a:endParaRPr lang="id-ID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72ED610-B1E9-7A4D-9FF1-3351F868226F}"/>
              </a:ext>
            </a:extLst>
          </p:cNvPr>
          <p:cNvSpPr txBox="1"/>
          <p:nvPr/>
        </p:nvSpPr>
        <p:spPr>
          <a:xfrm>
            <a:off x="1999056" y="1407169"/>
            <a:ext cx="483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</a:rPr>
              <a:t>1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7AC922A-8E7D-CE40-BE6B-2EB7C90361FD}"/>
              </a:ext>
            </a:extLst>
          </p:cNvPr>
          <p:cNvSpPr txBox="1"/>
          <p:nvPr/>
        </p:nvSpPr>
        <p:spPr>
          <a:xfrm>
            <a:off x="5702673" y="1407169"/>
            <a:ext cx="483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</a:rPr>
              <a:t>2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78656F-F174-5445-819F-D44F672142E6}"/>
              </a:ext>
            </a:extLst>
          </p:cNvPr>
          <p:cNvSpPr txBox="1"/>
          <p:nvPr/>
        </p:nvSpPr>
        <p:spPr>
          <a:xfrm>
            <a:off x="9618016" y="1407169"/>
            <a:ext cx="483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</a:rPr>
              <a:t>3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3" name="Rectangle 50">
            <a:extLst>
              <a:ext uri="{FF2B5EF4-FFF2-40B4-BE49-F238E27FC236}">
                <a16:creationId xmlns:a16="http://schemas.microsoft.com/office/drawing/2014/main" xmlns="" id="{6A8D8AFE-DA8F-F54C-8ABE-4A0F1BBE5FC5}"/>
              </a:ext>
            </a:extLst>
          </p:cNvPr>
          <p:cNvSpPr/>
          <p:nvPr/>
        </p:nvSpPr>
        <p:spPr>
          <a:xfrm>
            <a:off x="7471063" y="2608775"/>
            <a:ext cx="45823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список ВАК, «Белый список» научных журналов РЦНИ, база данных «Российские научные журналы», </a:t>
            </a:r>
            <a:r>
              <a:rPr lang="e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Scimago</a:t>
            </a:r>
            <a:r>
              <a:rPr lang="e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Journal &amp; Country Rank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CWTS Journal Indicators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50">
            <a:extLst>
              <a:ext uri="{FF2B5EF4-FFF2-40B4-BE49-F238E27FC236}">
                <a16:creationId xmlns:a16="http://schemas.microsoft.com/office/drawing/2014/main" xmlns="" id="{AD345773-C995-2D40-98AE-39A5D0EEC6A5}"/>
              </a:ext>
            </a:extLst>
          </p:cNvPr>
          <p:cNvSpPr/>
          <p:nvPr/>
        </p:nvSpPr>
        <p:spPr>
          <a:xfrm>
            <a:off x="4427273" y="2606223"/>
            <a:ext cx="2746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Google Scholar, </a:t>
            </a:r>
            <a:r>
              <a:rPr lang="e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OpenAlex</a:t>
            </a:r>
            <a:r>
              <a:rPr lang="e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Crossref</a:t>
            </a:r>
            <a:r>
              <a:rPr lang="e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Semantic Scholar, Lens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ФИПС, ВОИС и т.д.</a:t>
            </a:r>
          </a:p>
        </p:txBody>
      </p:sp>
      <p:sp>
        <p:nvSpPr>
          <p:cNvPr id="25" name="Oval 48">
            <a:extLst>
              <a:ext uri="{FF2B5EF4-FFF2-40B4-BE49-F238E27FC236}">
                <a16:creationId xmlns:a16="http://schemas.microsoft.com/office/drawing/2014/main" xmlns="" id="{DE50BAA1-09BA-0745-BFF8-251DD3C9F5A1}"/>
              </a:ext>
            </a:extLst>
          </p:cNvPr>
          <p:cNvSpPr/>
          <p:nvPr/>
        </p:nvSpPr>
        <p:spPr>
          <a:xfrm>
            <a:off x="1886209" y="4135386"/>
            <a:ext cx="692870" cy="6928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5250AA5-1710-494D-AC81-C059113181DE}"/>
              </a:ext>
            </a:extLst>
          </p:cNvPr>
          <p:cNvSpPr txBox="1"/>
          <p:nvPr/>
        </p:nvSpPr>
        <p:spPr>
          <a:xfrm>
            <a:off x="516039" y="5050721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</a:rPr>
              <a:t>Отраслевые базы данных</a:t>
            </a:r>
            <a:endParaRPr lang="id-ID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Rectangle 50">
            <a:extLst>
              <a:ext uri="{FF2B5EF4-FFF2-40B4-BE49-F238E27FC236}">
                <a16:creationId xmlns:a16="http://schemas.microsoft.com/office/drawing/2014/main" xmlns="" id="{8A41397E-DF5F-784E-8B73-2AEEE103C273}"/>
              </a:ext>
            </a:extLst>
          </p:cNvPr>
          <p:cNvSpPr/>
          <p:nvPr/>
        </p:nvSpPr>
        <p:spPr>
          <a:xfrm>
            <a:off x="412775" y="5541324"/>
            <a:ext cx="3809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MEDLINE (PubMed), DBLP, INSPIRE, </a:t>
            </a:r>
            <a:r>
              <a:rPr lang="e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MathSciNet</a:t>
            </a:r>
            <a:r>
              <a:rPr lang="e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(AMS)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др.</a:t>
            </a:r>
          </a:p>
        </p:txBody>
      </p:sp>
      <p:sp>
        <p:nvSpPr>
          <p:cNvPr id="28" name="Oval 57">
            <a:extLst>
              <a:ext uri="{FF2B5EF4-FFF2-40B4-BE49-F238E27FC236}">
                <a16:creationId xmlns:a16="http://schemas.microsoft.com/office/drawing/2014/main" xmlns="" id="{A17BB1E9-31BA-E746-9113-83A2443D99A6}"/>
              </a:ext>
            </a:extLst>
          </p:cNvPr>
          <p:cNvSpPr/>
          <p:nvPr/>
        </p:nvSpPr>
        <p:spPr>
          <a:xfrm>
            <a:off x="5601050" y="4135386"/>
            <a:ext cx="692870" cy="69287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9" name="Oval 72">
            <a:extLst>
              <a:ext uri="{FF2B5EF4-FFF2-40B4-BE49-F238E27FC236}">
                <a16:creationId xmlns:a16="http://schemas.microsoft.com/office/drawing/2014/main" xmlns="" id="{48542FE4-5B60-4040-9424-502A600763E1}"/>
              </a:ext>
            </a:extLst>
          </p:cNvPr>
          <p:cNvSpPr/>
          <p:nvPr/>
        </p:nvSpPr>
        <p:spPr>
          <a:xfrm>
            <a:off x="9504364" y="4135386"/>
            <a:ext cx="692870" cy="6928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3D40C03-0806-E542-9591-9388D21192F6}"/>
              </a:ext>
            </a:extLst>
          </p:cNvPr>
          <p:cNvSpPr txBox="1"/>
          <p:nvPr/>
        </p:nvSpPr>
        <p:spPr>
          <a:xfrm>
            <a:off x="5081048" y="5050721"/>
            <a:ext cx="1880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</a:rPr>
              <a:t>Цитирование</a:t>
            </a:r>
            <a:endParaRPr lang="id-ID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F50849-DDC5-5745-BE4E-1A5A0C4F8952}"/>
              </a:ext>
            </a:extLst>
          </p:cNvPr>
          <p:cNvSpPr txBox="1"/>
          <p:nvPr/>
        </p:nvSpPr>
        <p:spPr>
          <a:xfrm>
            <a:off x="9056879" y="5050721"/>
            <a:ext cx="187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tx1"/>
                </a:solidFill>
                <a:latin typeface="+mj-lt"/>
              </a:rPr>
              <a:t>Альтметрики</a:t>
            </a:r>
            <a:endParaRPr lang="id-ID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2EE120C-1EA2-F849-A6FB-AC27692C52E5}"/>
              </a:ext>
            </a:extLst>
          </p:cNvPr>
          <p:cNvSpPr txBox="1"/>
          <p:nvPr/>
        </p:nvSpPr>
        <p:spPr>
          <a:xfrm>
            <a:off x="2076015" y="4297155"/>
            <a:ext cx="483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</a:rPr>
              <a:t>4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B2877A1-4F5A-3A4A-9277-B85E57D3A086}"/>
              </a:ext>
            </a:extLst>
          </p:cNvPr>
          <p:cNvSpPr txBox="1"/>
          <p:nvPr/>
        </p:nvSpPr>
        <p:spPr>
          <a:xfrm>
            <a:off x="5779632" y="4297155"/>
            <a:ext cx="483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</a:rPr>
              <a:t>5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843B6DB-7F72-EF4C-A3E4-4E5F2336B2C2}"/>
              </a:ext>
            </a:extLst>
          </p:cNvPr>
          <p:cNvSpPr txBox="1"/>
          <p:nvPr/>
        </p:nvSpPr>
        <p:spPr>
          <a:xfrm>
            <a:off x="9694975" y="4297155"/>
            <a:ext cx="483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</a:rPr>
              <a:t>6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5" name="Rectangle 50">
            <a:extLst>
              <a:ext uri="{FF2B5EF4-FFF2-40B4-BE49-F238E27FC236}">
                <a16:creationId xmlns:a16="http://schemas.microsoft.com/office/drawing/2014/main" xmlns="" id="{443AFB01-A61E-1540-A404-C9E134B7DB31}"/>
              </a:ext>
            </a:extLst>
          </p:cNvPr>
          <p:cNvSpPr/>
          <p:nvPr/>
        </p:nvSpPr>
        <p:spPr>
          <a:xfrm>
            <a:off x="4427272" y="5496209"/>
            <a:ext cx="3895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Google Scholar, </a:t>
            </a:r>
            <a:r>
              <a:rPr lang="e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OpenAlex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открытая библиографическая информация о цитировании в </a:t>
            </a:r>
            <a:r>
              <a:rPr lang="e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RDF — Open Citations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 50">
            <a:extLst>
              <a:ext uri="{FF2B5EF4-FFF2-40B4-BE49-F238E27FC236}">
                <a16:creationId xmlns:a16="http://schemas.microsoft.com/office/drawing/2014/main" xmlns="" id="{11A6C20A-3A53-4F46-B586-B4E3DF5E65C8}"/>
              </a:ext>
            </a:extLst>
          </p:cNvPr>
          <p:cNvSpPr/>
          <p:nvPr/>
        </p:nvSpPr>
        <p:spPr>
          <a:xfrm>
            <a:off x="8620064" y="5496209"/>
            <a:ext cx="2900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Altmetric.com</a:t>
            </a:r>
            <a:r>
              <a:rPr lang="e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en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Plum Analytics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3133F0-3803-CF40-AA62-51779BCD407F}"/>
              </a:ext>
            </a:extLst>
          </p:cNvPr>
          <p:cNvSpPr txBox="1"/>
          <p:nvPr/>
        </p:nvSpPr>
        <p:spPr>
          <a:xfrm>
            <a:off x="11673555" y="6445665"/>
            <a:ext cx="4187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25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11" grpId="0" animBg="1"/>
      <p:bldP spid="15" grpId="0"/>
      <p:bldP spid="17" grpId="0"/>
      <p:bldP spid="23" grpId="0"/>
      <p:bldP spid="24" grpId="0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DE6761-4FC9-B37E-9626-E1E60E150A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2D6CB8F-E904-A3EE-9122-C5EB9F327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20FAE3-B16E-7B3C-5D16-2F6E298EF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1175"/>
            <a:ext cx="12192000" cy="5835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0CF672-F22D-ECA7-A072-335BF0A7FB17}"/>
              </a:ext>
            </a:extLst>
          </p:cNvPr>
          <p:cNvSpPr txBox="1"/>
          <p:nvPr/>
        </p:nvSpPr>
        <p:spPr>
          <a:xfrm>
            <a:off x="1507885" y="1365228"/>
            <a:ext cx="3690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E47A1"/>
                </a:solidFill>
                <a:cs typeface="Arial" panose="020B0604020202020204" pitchFamily="34" charset="0"/>
              </a:rPr>
              <a:t>ID SCIENCE</a:t>
            </a:r>
            <a:endParaRPr lang="ru-RU" sz="6000" b="1" dirty="0">
              <a:solidFill>
                <a:srgbClr val="0E47A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A7BDEF-5147-F763-93B5-F38CC3BFDCDB}"/>
              </a:ext>
            </a:extLst>
          </p:cNvPr>
          <p:cNvSpPr txBox="1"/>
          <p:nvPr/>
        </p:nvSpPr>
        <p:spPr>
          <a:xfrm>
            <a:off x="996080" y="3578227"/>
            <a:ext cx="4714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E47A1"/>
                </a:solidFill>
                <a:cs typeface="Arial" panose="020B0604020202020204" pitchFamily="34" charset="0"/>
              </a:rPr>
              <a:t>ОСНОВЫ РАБОТЫ С ID SCIENCE</a:t>
            </a:r>
          </a:p>
        </p:txBody>
      </p:sp>
    </p:spTree>
    <p:extLst>
      <p:ext uri="{BB962C8B-B14F-4D97-AF65-F5344CB8AC3E}">
        <p14:creationId xmlns:p14="http://schemas.microsoft.com/office/powerpoint/2010/main" xmlns="" val="1144437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>
            <a:extLst>
              <a:ext uri="{FF2B5EF4-FFF2-40B4-BE49-F238E27FC236}">
                <a16:creationId xmlns:a16="http://schemas.microsoft.com/office/drawing/2014/main" xmlns="" id="{06A953AD-B8D4-6C4A-A166-3CCA6F2B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327" y="208615"/>
            <a:ext cx="8486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 SCIENCE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 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xmlns="" id="{8F1BA672-172B-F744-80BB-20585E83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018" y="716447"/>
            <a:ext cx="9013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ОПИСАНИЕ ПРОГРАММНОГО ОБЕСПЕЧЕНИЯ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B2447-35D1-3B4C-B51F-91E800562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07" y="329689"/>
            <a:ext cx="676013" cy="676013"/>
          </a:xfrm>
          <a:prstGeom prst="rect">
            <a:avLst/>
          </a:prstGeom>
        </p:spPr>
      </p:pic>
      <p:sp>
        <p:nvSpPr>
          <p:cNvPr id="8" name="Line 30">
            <a:extLst>
              <a:ext uri="{FF2B5EF4-FFF2-40B4-BE49-F238E27FC236}">
                <a16:creationId xmlns:a16="http://schemas.microsoft.com/office/drawing/2014/main" xmlns="" id="{BA52461C-C356-F840-823F-F2C3DAE56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8574" y="677220"/>
            <a:ext cx="8404283" cy="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DF02FEF9-2B77-4E45-BE7E-CD24D3C3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389E6-C847-4AD0-B56D-D205B2EAB1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xmlns="" id="{B5D134C9-71F6-427C-BC7D-01B40EA5A178}"/>
              </a:ext>
            </a:extLst>
          </p:cNvPr>
          <p:cNvSpPr/>
          <p:nvPr/>
        </p:nvSpPr>
        <p:spPr>
          <a:xfrm>
            <a:off x="1250309" y="2499331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ED60C2-B3C4-4FEF-8BE9-322B4193C760}"/>
              </a:ext>
            </a:extLst>
          </p:cNvPr>
          <p:cNvSpPr txBox="1"/>
          <p:nvPr/>
        </p:nvSpPr>
        <p:spPr>
          <a:xfrm>
            <a:off x="2319453" y="2620536"/>
            <a:ext cx="9433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system-ui"/>
              </a:rPr>
              <a:t>Программно-аппаратный комплекс интернет-сервиса позволяет получать информацию через партнерские программы и соглашения, API, системы научных профилей организаций, файлы с различного рода научной информацией от партнеров на основании заключенных договоров. </a:t>
            </a:r>
          </a:p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system-ui"/>
              </a:rPr>
              <a:t>В программном обеспечении продукта используются передовые решения, методы извлечения, агрегирования и структурирования научной информации, в том числе и с использованием систем искусственного интеллекта (ИИ).</a:t>
            </a:r>
            <a:endParaRPr lang="ru-RU" sz="1600" b="0" i="0" dirty="0">
              <a:solidFill>
                <a:srgbClr val="404040"/>
              </a:solidFill>
              <a:effectLst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C61D1D10-1816-4383-82AD-163974E5F926}"/>
              </a:ext>
            </a:extLst>
          </p:cNvPr>
          <p:cNvSpPr/>
          <p:nvPr/>
        </p:nvSpPr>
        <p:spPr>
          <a:xfrm>
            <a:off x="1250309" y="1361807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841ED2-E4DB-4848-9175-3B4B3AF20D8E}"/>
              </a:ext>
            </a:extLst>
          </p:cNvPr>
          <p:cNvSpPr txBox="1"/>
          <p:nvPr/>
        </p:nvSpPr>
        <p:spPr>
          <a:xfrm>
            <a:off x="2314312" y="1263504"/>
            <a:ext cx="9353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system-ui"/>
              </a:rPr>
              <a:t>Интернет-сервис «ID SCIENCE» является информационно-аналитическим программным продуктом, функциональные возможности которого позволяют вести поиск по агрегированной и систематизированной информации из российских и зарубежных научных баз данных. Сервис собирает сведения об исследователях, публикациях в научных журналах, научных конференциях, грантах и пр.</a:t>
            </a:r>
            <a:endParaRPr lang="ru-RU" sz="1600" b="0" i="0" dirty="0">
              <a:solidFill>
                <a:srgbClr val="404040"/>
              </a:solidFill>
              <a:effectLst/>
            </a:endParaRP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xmlns="" id="{FCCED0D3-3A0F-4066-B0E6-37ED7EC1BFCC}"/>
              </a:ext>
            </a:extLst>
          </p:cNvPr>
          <p:cNvSpPr/>
          <p:nvPr/>
        </p:nvSpPr>
        <p:spPr>
          <a:xfrm>
            <a:off x="1250309" y="5062226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67295A-93D6-45D1-9D16-4DB48C698CF5}"/>
              </a:ext>
            </a:extLst>
          </p:cNvPr>
          <p:cNvSpPr txBox="1"/>
          <p:nvPr/>
        </p:nvSpPr>
        <p:spPr>
          <a:xfrm>
            <a:off x="2314311" y="4957431"/>
            <a:ext cx="9439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latin typeface="system-ui"/>
              </a:rPr>
              <a:t>Область применения сервиса – информационная поддержка научной и образовательной деятельности организаций, создание отчетной информации, формирование SWOT анализа.</a:t>
            </a:r>
            <a:endParaRPr lang="ru-RU" sz="1600" b="0" i="0" dirty="0">
              <a:solidFill>
                <a:srgbClr val="404040"/>
              </a:solidFill>
              <a:effectLst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4795F26-4621-4CE6-B697-CB5C0AD39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4311" y="4237462"/>
            <a:ext cx="9439026" cy="6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09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E5193F-6107-DF4A-8CAF-818B9D7CC1FD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183E7F57-888F-374C-9A61-CE459C65F456}"/>
              </a:ext>
            </a:extLst>
          </p:cNvPr>
          <p:cNvSpPr/>
          <p:nvPr/>
        </p:nvSpPr>
        <p:spPr>
          <a:xfrm rot="16200000">
            <a:off x="7338812" y="5039494"/>
            <a:ext cx="564351" cy="3125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3194CDD7-924C-844C-8DC0-90A827FDAD1B}"/>
              </a:ext>
            </a:extLst>
          </p:cNvPr>
          <p:cNvSpPr/>
          <p:nvPr/>
        </p:nvSpPr>
        <p:spPr>
          <a:xfrm rot="16200000">
            <a:off x="824924" y="4687789"/>
            <a:ext cx="1267870" cy="3125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xmlns="" id="{F51E9C62-38A3-0A47-9E0B-0D0F619CE190}"/>
              </a:ext>
            </a:extLst>
          </p:cNvPr>
          <p:cNvSpPr/>
          <p:nvPr/>
        </p:nvSpPr>
        <p:spPr>
          <a:xfrm rot="16200000">
            <a:off x="4256831" y="5079500"/>
            <a:ext cx="564356" cy="3034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xmlns="" id="{4D08063A-52D0-9241-97E6-AAA2E33C1E0F}"/>
              </a:ext>
            </a:extLst>
          </p:cNvPr>
          <p:cNvSpPr/>
          <p:nvPr/>
        </p:nvSpPr>
        <p:spPr>
          <a:xfrm rot="16200000">
            <a:off x="10464250" y="5038196"/>
            <a:ext cx="564351" cy="3125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xmlns="" id="{39F829EC-3041-0349-A202-EC6CECE8CD35}"/>
              </a:ext>
            </a:extLst>
          </p:cNvPr>
          <p:cNvCxnSpPr/>
          <p:nvPr/>
        </p:nvCxnSpPr>
        <p:spPr>
          <a:xfrm>
            <a:off x="1348322" y="4431404"/>
            <a:ext cx="3814885" cy="0"/>
          </a:xfrm>
          <a:prstGeom prst="line">
            <a:avLst/>
          </a:prstGeom>
          <a:ln w="15875">
            <a:solidFill>
              <a:srgbClr val="2F559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xmlns="" id="{2D117615-36B5-F24A-9BAF-0C02B82B76D4}"/>
              </a:ext>
            </a:extLst>
          </p:cNvPr>
          <p:cNvCxnSpPr/>
          <p:nvPr/>
        </p:nvCxnSpPr>
        <p:spPr>
          <a:xfrm>
            <a:off x="1348321" y="4431404"/>
            <a:ext cx="0" cy="1176440"/>
          </a:xfrm>
          <a:prstGeom prst="line">
            <a:avLst/>
          </a:prstGeom>
          <a:ln w="158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0">
            <a:extLst>
              <a:ext uri="{FF2B5EF4-FFF2-40B4-BE49-F238E27FC236}">
                <a16:creationId xmlns:a16="http://schemas.microsoft.com/office/drawing/2014/main" xmlns="" id="{A752421B-9D43-134B-9A66-90613CA48186}"/>
              </a:ext>
            </a:extLst>
          </p:cNvPr>
          <p:cNvSpPr/>
          <p:nvPr/>
        </p:nvSpPr>
        <p:spPr>
          <a:xfrm>
            <a:off x="1666077" y="2235521"/>
            <a:ext cx="90803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РЕЗУЛЬТАТИВНОСТИ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НАУЧНО-ИССЛЕДОВАТЕЛЬСКОЙ ДЕЯТЕЛЬНОСТИ</a:t>
            </a:r>
            <a:endParaRPr lang="id-ID" sz="32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cxnSp>
        <p:nvCxnSpPr>
          <p:cNvPr id="18" name="Straight Connector 43">
            <a:extLst>
              <a:ext uri="{FF2B5EF4-FFF2-40B4-BE49-F238E27FC236}">
                <a16:creationId xmlns:a16="http://schemas.microsoft.com/office/drawing/2014/main" xmlns="" id="{B5DBE555-09F3-204E-BD77-F20D51BAF63B}"/>
              </a:ext>
            </a:extLst>
          </p:cNvPr>
          <p:cNvCxnSpPr/>
          <p:nvPr/>
        </p:nvCxnSpPr>
        <p:spPr>
          <a:xfrm>
            <a:off x="5163205" y="3831623"/>
            <a:ext cx="0" cy="606924"/>
          </a:xfrm>
          <a:prstGeom prst="line">
            <a:avLst/>
          </a:prstGeom>
          <a:ln w="15875">
            <a:solidFill>
              <a:srgbClr val="2F559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644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5" grpId="0" animBg="1"/>
      <p:bldP spid="46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04487BB4-B4AB-E641-2D4B-B3A676BC4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6186" y="4390086"/>
            <a:ext cx="2819672" cy="1879782"/>
          </a:xfrm>
          <a:prstGeom prst="rect">
            <a:avLst/>
          </a:prstGeom>
        </p:spPr>
      </p:pic>
      <p:sp>
        <p:nvSpPr>
          <p:cNvPr id="5" name="Text Box 23">
            <a:extLst>
              <a:ext uri="{FF2B5EF4-FFF2-40B4-BE49-F238E27FC236}">
                <a16:creationId xmlns:a16="http://schemas.microsoft.com/office/drawing/2014/main" xmlns="" id="{06A953AD-B8D4-6C4A-A166-3CCA6F2B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327" y="208615"/>
            <a:ext cx="8486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 SCIENCE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 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xmlns="" id="{8F1BA672-172B-F744-80BB-20585E83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74" y="716447"/>
            <a:ext cx="9013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ПРИНЦИП</a:t>
            </a: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РАБОТЫ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B2447-35D1-3B4C-B51F-91E800562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07" y="329689"/>
            <a:ext cx="676013" cy="676013"/>
          </a:xfrm>
          <a:prstGeom prst="rect">
            <a:avLst/>
          </a:prstGeom>
        </p:spPr>
      </p:pic>
      <p:sp>
        <p:nvSpPr>
          <p:cNvPr id="8" name="Line 30">
            <a:extLst>
              <a:ext uri="{FF2B5EF4-FFF2-40B4-BE49-F238E27FC236}">
                <a16:creationId xmlns:a16="http://schemas.microsoft.com/office/drawing/2014/main" xmlns="" id="{BA52461C-C356-F840-823F-F2C3DAE56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8574" y="677220"/>
            <a:ext cx="8404283" cy="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DF02FEF9-2B77-4E45-BE7E-CD24D3C3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389E6-C847-4AD0-B56D-D205B2EAB1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7203B5-1955-EB0E-02EB-B1663C9E8636}"/>
              </a:ext>
            </a:extLst>
          </p:cNvPr>
          <p:cNvSpPr txBox="1"/>
          <p:nvPr/>
        </p:nvSpPr>
        <p:spPr>
          <a:xfrm>
            <a:off x="2079406" y="151353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131C399-038A-72DD-6183-A5F774FF1B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194" y="2151417"/>
            <a:ext cx="1257110" cy="2910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2FA7BA0-4E36-AEB9-90E4-024B5CF72C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68" y="2619193"/>
            <a:ext cx="1069417" cy="37095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EDEF207-6030-BA58-DEF0-4CF2DB4052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21" y="4969329"/>
            <a:ext cx="1886439" cy="60744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A9D4D91-EA66-5AE5-29A2-DBD308A8E3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362" y="4370013"/>
            <a:ext cx="1447627" cy="54719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14C588CA-92F5-7EC6-024B-8190D3182B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726" y="3508730"/>
            <a:ext cx="1168765" cy="111755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D9C4C0C-4C2E-190B-60A7-2D2FA5B9FA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68" y="3199368"/>
            <a:ext cx="1725327" cy="49333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99BDF199-005E-A4F4-6AD4-5C7575D8E7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9314" y="2063993"/>
            <a:ext cx="1673243" cy="9303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6BE24BD7-AB4D-924F-2E5A-156E98D32E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1859" y="2924917"/>
            <a:ext cx="1630698" cy="46882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8096FF59-8B6D-C69A-80AB-BC403799C3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5645" y="3507793"/>
            <a:ext cx="1725327" cy="4933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9355173-EFE5-C619-E14B-8EF4890292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9314" y="4027881"/>
            <a:ext cx="1426708" cy="951614"/>
          </a:xfrm>
          <a:prstGeom prst="rect">
            <a:avLst/>
          </a:prstGeom>
        </p:spPr>
      </p:pic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xmlns="" id="{A5F7452A-AE77-4E41-9204-16E20B3B6051}"/>
              </a:ext>
            </a:extLst>
          </p:cNvPr>
          <p:cNvSpPr/>
          <p:nvPr/>
        </p:nvSpPr>
        <p:spPr>
          <a:xfrm>
            <a:off x="2277030" y="2151417"/>
            <a:ext cx="687146" cy="3270498"/>
          </a:xfrm>
          <a:prstGeom prst="rightBrace">
            <a:avLst>
              <a:gd name="adj1" fmla="val 8333"/>
              <a:gd name="adj2" fmla="val 5025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фигурная скобка 13">
            <a:extLst>
              <a:ext uri="{FF2B5EF4-FFF2-40B4-BE49-F238E27FC236}">
                <a16:creationId xmlns:a16="http://schemas.microsoft.com/office/drawing/2014/main" xmlns="" id="{18042116-A8C3-45A5-B518-EA68B21B5FE5}"/>
              </a:ext>
            </a:extLst>
          </p:cNvPr>
          <p:cNvSpPr/>
          <p:nvPr/>
        </p:nvSpPr>
        <p:spPr>
          <a:xfrm>
            <a:off x="8201035" y="2151417"/>
            <a:ext cx="687146" cy="327049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2A08A3B-4BBC-417F-BEA1-F281C3C6D3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1676" y="2595660"/>
            <a:ext cx="4828342" cy="23110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77EC903-C400-4C9B-B10E-ECDA7E415CD4}"/>
              </a:ext>
            </a:extLst>
          </p:cNvPr>
          <p:cNvSpPr txBox="1"/>
          <p:nvPr/>
        </p:nvSpPr>
        <p:spPr>
          <a:xfrm>
            <a:off x="895858" y="1643585"/>
            <a:ext cx="146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ИСТОЧНИКИ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84925E2-0DEF-4856-AEF1-9F304D77DC34}"/>
              </a:ext>
            </a:extLst>
          </p:cNvPr>
          <p:cNvSpPr txBox="1"/>
          <p:nvPr/>
        </p:nvSpPr>
        <p:spPr>
          <a:xfrm>
            <a:off x="8888181" y="178564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ФИЛЬТРЫ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E6AC1C9-B9A2-44BF-AB10-0AE3BBC4C041}"/>
              </a:ext>
            </a:extLst>
          </p:cNvPr>
          <p:cNvSpPr txBox="1"/>
          <p:nvPr/>
        </p:nvSpPr>
        <p:spPr>
          <a:xfrm>
            <a:off x="4795455" y="2159822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39945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>
            <a:extLst>
              <a:ext uri="{FF2B5EF4-FFF2-40B4-BE49-F238E27FC236}">
                <a16:creationId xmlns:a16="http://schemas.microsoft.com/office/drawing/2014/main" xmlns="" id="{06A953AD-B8D4-6C4A-A166-3CCA6F2B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327" y="208615"/>
            <a:ext cx="8486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 SCIENCE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xmlns="" id="{8F1BA672-172B-F744-80BB-20585E83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74" y="716447"/>
            <a:ext cx="9013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ДЛЯ ЧЕГО?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B2447-35D1-3B4C-B51F-91E800562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07" y="329689"/>
            <a:ext cx="676013" cy="676013"/>
          </a:xfrm>
          <a:prstGeom prst="rect">
            <a:avLst/>
          </a:prstGeom>
        </p:spPr>
      </p:pic>
      <p:sp>
        <p:nvSpPr>
          <p:cNvPr id="8" name="Line 30">
            <a:extLst>
              <a:ext uri="{FF2B5EF4-FFF2-40B4-BE49-F238E27FC236}">
                <a16:creationId xmlns:a16="http://schemas.microsoft.com/office/drawing/2014/main" xmlns="" id="{BA52461C-C356-F840-823F-F2C3DAE56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8574" y="677220"/>
            <a:ext cx="8404283" cy="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DF02FEF9-2B77-4E45-BE7E-CD24D3C3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389E6-C847-4AD0-B56D-D205B2EAB1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721F38-3AED-58F3-51AB-6DF08319D750}"/>
              </a:ext>
            </a:extLst>
          </p:cNvPr>
          <p:cNvSpPr txBox="1"/>
          <p:nvPr/>
        </p:nvSpPr>
        <p:spPr>
          <a:xfrm>
            <a:off x="320280" y="1679002"/>
            <a:ext cx="1161251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ID SCIENCE </a:t>
            </a:r>
            <a:r>
              <a:rPr lang="ru-RU" sz="1200" dirty="0"/>
              <a:t>ПОЗВОЛЯЕТ </a:t>
            </a:r>
            <a:r>
              <a:rPr lang="ru-RU" sz="1200" b="1" dirty="0"/>
              <a:t>ОЦЕНИТЬ ЭФФЕКТИВНОСТЬ РАБОТЫ ПОДРАЗДЕЛЕНИЙ, ВЫЯВИТЬ СИЛЬНЫЕ И СЛАБЫЕ СТОРОНЫ</a:t>
            </a:r>
            <a:r>
              <a:rPr lang="ru-RU" sz="1200" dirty="0"/>
              <a:t>, А ТАКЖЕ ОПРЕДЕЛИТЬ НАПРАВЛЕНИЯ ДЛЯ ДАЛЬНЕЙШЕГО РАЗВИТИЯ.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030043-196F-981B-10CA-D3A7CC88A09E}"/>
              </a:ext>
            </a:extLst>
          </p:cNvPr>
          <p:cNvSpPr txBox="1"/>
          <p:nvPr/>
        </p:nvSpPr>
        <p:spPr>
          <a:xfrm>
            <a:off x="259207" y="1263504"/>
            <a:ext cx="705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0" dirty="0">
                <a:effectLst/>
                <a:latin typeface="ui-sans-serif"/>
              </a:rPr>
              <a:t>ОЦЕНКА НАУЧНОЙ ДЕЯТЕЛЬНОСТИ СТРУКТУРНЫХ ПОДРАЗДЕЛЕНИЙ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99ED9B-146B-3EB7-6703-171E9818DD67}"/>
              </a:ext>
            </a:extLst>
          </p:cNvPr>
          <p:cNvSpPr txBox="1"/>
          <p:nvPr/>
        </p:nvSpPr>
        <p:spPr>
          <a:xfrm>
            <a:off x="189665" y="2226059"/>
            <a:ext cx="481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0" dirty="0">
                <a:effectLst/>
                <a:latin typeface="ui-sans-serif"/>
              </a:rPr>
              <a:t>КРИТЕРИИ ОЦЕНКИ НАУЧНОЙ ДЕЯТЕЛЬНОСТИ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2CEBA0-B72E-ACD9-427D-5E83A94EAB66}"/>
              </a:ext>
            </a:extLst>
          </p:cNvPr>
          <p:cNvSpPr txBox="1"/>
          <p:nvPr/>
        </p:nvSpPr>
        <p:spPr>
          <a:xfrm>
            <a:off x="195927" y="3092891"/>
            <a:ext cx="4234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структурные подразделения организации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58D70A-8424-39C2-9891-0E641752CFB7}"/>
              </a:ext>
            </a:extLst>
          </p:cNvPr>
          <p:cNvSpPr txBox="1"/>
          <p:nvPr/>
        </p:nvSpPr>
        <p:spPr>
          <a:xfrm>
            <a:off x="189662" y="3406537"/>
            <a:ext cx="4382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год публикации (охват с 2004 года по н.в.)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A2B245-AC33-3B3E-9ACB-39F7C3F8CA99}"/>
              </a:ext>
            </a:extLst>
          </p:cNvPr>
          <p:cNvSpPr txBox="1"/>
          <p:nvPr/>
        </p:nvSpPr>
        <p:spPr>
          <a:xfrm>
            <a:off x="189662" y="3721478"/>
            <a:ext cx="4382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тип публикации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2E3D12-2700-329A-6C60-E98FD766C074}"/>
              </a:ext>
            </a:extLst>
          </p:cNvPr>
          <p:cNvSpPr txBox="1"/>
          <p:nvPr/>
        </p:nvSpPr>
        <p:spPr>
          <a:xfrm>
            <a:off x="189661" y="4050249"/>
            <a:ext cx="4382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аффилиации автора в публикации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2F66B4C-A1AD-A7BB-0CB8-100083432061}"/>
              </a:ext>
            </a:extLst>
          </p:cNvPr>
          <p:cNvSpPr txBox="1"/>
          <p:nvPr/>
        </p:nvSpPr>
        <p:spPr>
          <a:xfrm>
            <a:off x="189661" y="4386960"/>
            <a:ext cx="4382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метрики научных журналов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326F16-F59F-CCD3-3496-A08C8EA994B9}"/>
              </a:ext>
            </a:extLst>
          </p:cNvPr>
          <p:cNvSpPr txBox="1"/>
          <p:nvPr/>
        </p:nvSpPr>
        <p:spPr>
          <a:xfrm>
            <a:off x="189661" y="4758914"/>
            <a:ext cx="4879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источники данных (научный журнал, конференция)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E1AF51-60D8-D43E-8FED-25D5B0D6048C}"/>
              </a:ext>
            </a:extLst>
          </p:cNvPr>
          <p:cNvSpPr txBox="1"/>
          <p:nvPr/>
        </p:nvSpPr>
        <p:spPr>
          <a:xfrm>
            <a:off x="189661" y="5305926"/>
            <a:ext cx="4382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вхождение в научные базы данных и МБД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852F8F8-E4F6-6108-F713-CD49DE7573D5}"/>
              </a:ext>
            </a:extLst>
          </p:cNvPr>
          <p:cNvSpPr txBox="1"/>
          <p:nvPr/>
        </p:nvSpPr>
        <p:spPr>
          <a:xfrm>
            <a:off x="259207" y="2685035"/>
            <a:ext cx="3071195" cy="338554"/>
          </a:xfrm>
          <a:prstGeom prst="rect">
            <a:avLst/>
          </a:prstGeom>
          <a:solidFill>
            <a:srgbClr val="0F479F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ФИЛЬТРЫ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96F42D8-72AB-401D-3756-4224AFEA6C6B}"/>
              </a:ext>
            </a:extLst>
          </p:cNvPr>
          <p:cNvSpPr txBox="1"/>
          <p:nvPr/>
        </p:nvSpPr>
        <p:spPr>
          <a:xfrm>
            <a:off x="6129488" y="2685035"/>
            <a:ext cx="3071195" cy="338554"/>
          </a:xfrm>
          <a:prstGeom prst="rect">
            <a:avLst/>
          </a:prstGeom>
          <a:solidFill>
            <a:srgbClr val="0F479F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АНАЛИЗ ПУБЛИКАЦИИ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1C9108-730D-7678-EA7B-DB55E7612F6D}"/>
              </a:ext>
            </a:extLst>
          </p:cNvPr>
          <p:cNvSpPr txBox="1"/>
          <p:nvPr/>
        </p:nvSpPr>
        <p:spPr>
          <a:xfrm>
            <a:off x="6012280" y="3105570"/>
            <a:ext cx="528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Количество статей: сколько научных статей было опубликовано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64144EC-7B05-B72B-07E8-CB133A788E7B}"/>
              </a:ext>
            </a:extLst>
          </p:cNvPr>
          <p:cNvSpPr txBox="1"/>
          <p:nvPr/>
        </p:nvSpPr>
        <p:spPr>
          <a:xfrm>
            <a:off x="6012280" y="3730294"/>
            <a:ext cx="5280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Качество статей: в каких журналах и изданиях они были опубликованы (импакт-фактор, квартиль, вхождение </a:t>
            </a:r>
            <a:r>
              <a:rPr lang="ru-RU" sz="1600" dirty="0" smtClean="0"/>
              <a:t>в экспертные списки, рейтинги) </a:t>
            </a:r>
            <a:endParaRPr lang="ru-RU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B6FFBBD-AA10-0295-EF96-063DB5B08F03}"/>
              </a:ext>
            </a:extLst>
          </p:cNvPr>
          <p:cNvSpPr txBox="1"/>
          <p:nvPr/>
        </p:nvSpPr>
        <p:spPr>
          <a:xfrm>
            <a:off x="6012279" y="4596063"/>
            <a:ext cx="528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Цитируемость: кто, сколько и как цитирует статью </a:t>
            </a:r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51B99C-A4B6-E44C-3581-E1B92D1DDC23}"/>
              </a:ext>
            </a:extLst>
          </p:cNvPr>
          <p:cNvSpPr txBox="1"/>
          <p:nvPr/>
        </p:nvSpPr>
        <p:spPr>
          <a:xfrm>
            <a:off x="6012279" y="5775158"/>
            <a:ext cx="528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Конференции: индексация и цитируемость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49D98C3-82D7-45A2-822B-C5B0E065A4B6}"/>
              </a:ext>
            </a:extLst>
          </p:cNvPr>
          <p:cNvSpPr txBox="1"/>
          <p:nvPr/>
        </p:nvSpPr>
        <p:spPr>
          <a:xfrm>
            <a:off x="6012279" y="5053264"/>
            <a:ext cx="528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Метрики публикаций: КБПР авторов и организаций, фракционный счет</a:t>
            </a:r>
          </a:p>
        </p:txBody>
      </p:sp>
    </p:spTree>
    <p:extLst>
      <p:ext uri="{BB962C8B-B14F-4D97-AF65-F5344CB8AC3E}">
        <p14:creationId xmlns:p14="http://schemas.microsoft.com/office/powerpoint/2010/main" xmlns="" val="20642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>
            <a:extLst>
              <a:ext uri="{FF2B5EF4-FFF2-40B4-BE49-F238E27FC236}">
                <a16:creationId xmlns:a16="http://schemas.microsoft.com/office/drawing/2014/main" xmlns="" id="{06A953AD-B8D4-6C4A-A166-3CCA6F2B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327" y="208615"/>
            <a:ext cx="8486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 SCIENCE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 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xmlns="" id="{8F1BA672-172B-F744-80BB-20585E83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74" y="716447"/>
            <a:ext cx="9013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ПРЕИМУЩЕСТВА ИСПОЛЬЗОВАНИЯ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B2447-35D1-3B4C-B51F-91E800562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07" y="329689"/>
            <a:ext cx="676013" cy="676013"/>
          </a:xfrm>
          <a:prstGeom prst="rect">
            <a:avLst/>
          </a:prstGeom>
        </p:spPr>
      </p:pic>
      <p:sp>
        <p:nvSpPr>
          <p:cNvPr id="8" name="Line 30">
            <a:extLst>
              <a:ext uri="{FF2B5EF4-FFF2-40B4-BE49-F238E27FC236}">
                <a16:creationId xmlns:a16="http://schemas.microsoft.com/office/drawing/2014/main" xmlns="" id="{BA52461C-C356-F840-823F-F2C3DAE56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8574" y="677220"/>
            <a:ext cx="8404283" cy="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DF02FEF9-2B77-4E45-BE7E-CD24D3C3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389E6-C847-4AD0-B56D-D205B2EAB1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7EE48E-38D5-67D7-CD89-A7CAEA2B4920}"/>
              </a:ext>
            </a:extLst>
          </p:cNvPr>
          <p:cNvSpPr txBox="1"/>
          <p:nvPr/>
        </p:nvSpPr>
        <p:spPr>
          <a:xfrm>
            <a:off x="1157328" y="1732110"/>
            <a:ext cx="1022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Постоянное </a:t>
            </a:r>
            <a:r>
              <a:rPr lang="ru-RU" b="1" dirty="0"/>
              <a:t>обновление</a:t>
            </a:r>
            <a:r>
              <a:rPr lang="ru-RU" dirty="0"/>
              <a:t> данных о публикационной активности сотрудников в реальном времени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246151-CCBD-0F7C-804C-ABF96C8E93C8}"/>
              </a:ext>
            </a:extLst>
          </p:cNvPr>
          <p:cNvSpPr txBox="1"/>
          <p:nvPr/>
        </p:nvSpPr>
        <p:spPr>
          <a:xfrm>
            <a:off x="1157327" y="2164535"/>
            <a:ext cx="1022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Проведение оценки и сравнение</a:t>
            </a:r>
            <a:r>
              <a:rPr lang="ru-RU" dirty="0"/>
              <a:t> структурных подразделений внутри организации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93400C-460A-4068-9C08-9823E17001F9}"/>
              </a:ext>
            </a:extLst>
          </p:cNvPr>
          <p:cNvSpPr txBox="1"/>
          <p:nvPr/>
        </p:nvSpPr>
        <p:spPr>
          <a:xfrm>
            <a:off x="1157327" y="3020155"/>
            <a:ext cx="10225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Метрики внутри системы</a:t>
            </a:r>
            <a:r>
              <a:rPr lang="ru-RU" dirty="0"/>
              <a:t> позволяют получать аналитические данные и </a:t>
            </a:r>
            <a:r>
              <a:rPr lang="ru-RU" b="1" dirty="0"/>
              <a:t>кросс-срезы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по публикационной активности из всех баз данных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C3FE179-F113-4109-A2FB-4BDDD354BC03}"/>
              </a:ext>
            </a:extLst>
          </p:cNvPr>
          <p:cNvSpPr txBox="1"/>
          <p:nvPr/>
        </p:nvSpPr>
        <p:spPr>
          <a:xfrm>
            <a:off x="1157327" y="2592345"/>
            <a:ext cx="1022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Гибкое изменение </a:t>
            </a:r>
            <a:r>
              <a:rPr lang="ru-RU" dirty="0"/>
              <a:t>структуры организации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6E8585-0D34-4979-B22F-4C05F6A1D46F}"/>
              </a:ext>
            </a:extLst>
          </p:cNvPr>
          <p:cNvSpPr txBox="1"/>
          <p:nvPr/>
        </p:nvSpPr>
        <p:spPr>
          <a:xfrm>
            <a:off x="1157327" y="3722926"/>
            <a:ext cx="1037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Удобные</a:t>
            </a:r>
            <a:r>
              <a:rPr lang="ru-RU" dirty="0"/>
              <a:t> и понятные </a:t>
            </a:r>
            <a:r>
              <a:rPr lang="ru-RU" b="1" dirty="0"/>
              <a:t>выгрузки</a:t>
            </a:r>
            <a:r>
              <a:rPr lang="ru-RU" dirty="0"/>
              <a:t> с данными</a:t>
            </a:r>
            <a:r>
              <a:rPr lang="en-US" dirty="0"/>
              <a:t> </a:t>
            </a:r>
            <a:r>
              <a:rPr lang="ru-RU" dirty="0"/>
              <a:t>в общепринятых форматах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316E66-2DB6-82EA-F671-23D0A1404589}"/>
              </a:ext>
            </a:extLst>
          </p:cNvPr>
          <p:cNvSpPr txBox="1"/>
          <p:nvPr/>
        </p:nvSpPr>
        <p:spPr>
          <a:xfrm>
            <a:off x="1157327" y="4148698"/>
            <a:ext cx="554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Наличие </a:t>
            </a:r>
            <a:r>
              <a:rPr lang="en-US" b="1" dirty="0"/>
              <a:t>API </a:t>
            </a:r>
            <a:r>
              <a:rPr lang="en-US" dirty="0"/>
              <a:t>(Application programming interface)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6879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>
            <a:extLst>
              <a:ext uri="{FF2B5EF4-FFF2-40B4-BE49-F238E27FC236}">
                <a16:creationId xmlns:a16="http://schemas.microsoft.com/office/drawing/2014/main" xmlns="" id="{06A953AD-B8D4-6C4A-A166-3CCA6F2B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327" y="208615"/>
            <a:ext cx="8486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 SCIENCE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 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xmlns="" id="{8F1BA672-172B-F744-80BB-20585E83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018" y="716447"/>
            <a:ext cx="9013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endParaRPr kumimoji="0" lang="ru-RU" alt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B2447-35D1-3B4C-B51F-91E800562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07" y="329689"/>
            <a:ext cx="676013" cy="676013"/>
          </a:xfrm>
          <a:prstGeom prst="rect">
            <a:avLst/>
          </a:prstGeom>
        </p:spPr>
      </p:pic>
      <p:sp>
        <p:nvSpPr>
          <p:cNvPr id="8" name="Line 30">
            <a:extLst>
              <a:ext uri="{FF2B5EF4-FFF2-40B4-BE49-F238E27FC236}">
                <a16:creationId xmlns:a16="http://schemas.microsoft.com/office/drawing/2014/main" xmlns="" id="{BA52461C-C356-F840-823F-F2C3DAE56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8574" y="677220"/>
            <a:ext cx="8404283" cy="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DF02FEF9-2B77-4E45-BE7E-CD24D3C3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389E6-C847-4AD0-B56D-D205B2EAB1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AADD11-64BC-4E4C-9F27-90FBAAA14AC6}"/>
              </a:ext>
            </a:extLst>
          </p:cNvPr>
          <p:cNvSpPr txBox="1"/>
          <p:nvPr/>
        </p:nvSpPr>
        <p:spPr>
          <a:xfrm>
            <a:off x="1157326" y="1055002"/>
            <a:ext cx="9983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04040"/>
                </a:solidFill>
              </a:rPr>
              <a:t>Работа над совершенствованием интерфейса сервиса и скоростью выдачи информации при больших объемах данных</a:t>
            </a:r>
            <a:endParaRPr lang="ru-RU" sz="1600" b="0" i="0" dirty="0">
              <a:solidFill>
                <a:srgbClr val="404040"/>
              </a:solidFill>
              <a:effectLst/>
            </a:endParaRPr>
          </a:p>
          <a:p>
            <a:endParaRPr lang="ru-RU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69D93E-D569-4F28-9E3E-FC1A0990A184}"/>
              </a:ext>
            </a:extLst>
          </p:cNvPr>
          <p:cNvSpPr txBox="1"/>
          <p:nvPr/>
        </p:nvSpPr>
        <p:spPr>
          <a:xfrm>
            <a:off x="1157325" y="1834141"/>
            <a:ext cx="3951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404040"/>
                </a:solidFill>
                <a:effectLst/>
              </a:rPr>
              <a:t>ЧТ</a:t>
            </a:r>
            <a:r>
              <a:rPr lang="ru-RU" sz="2400" b="1" dirty="0">
                <a:solidFill>
                  <a:srgbClr val="404040"/>
                </a:solidFill>
              </a:rPr>
              <a:t>О НОВОГО</a:t>
            </a:r>
            <a:r>
              <a:rPr lang="ru-RU" sz="2400" b="1" i="0" dirty="0">
                <a:solidFill>
                  <a:srgbClr val="404040"/>
                </a:solidFill>
                <a:effectLst/>
              </a:rPr>
              <a:t>?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xmlns="" id="{B5D134C9-71F6-427C-BC7D-01B40EA5A178}"/>
              </a:ext>
            </a:extLst>
          </p:cNvPr>
          <p:cNvSpPr/>
          <p:nvPr/>
        </p:nvSpPr>
        <p:spPr>
          <a:xfrm>
            <a:off x="1250305" y="3204950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ED60C2-B3C4-4FEF-8BE9-322B4193C760}"/>
              </a:ext>
            </a:extLst>
          </p:cNvPr>
          <p:cNvSpPr txBox="1"/>
          <p:nvPr/>
        </p:nvSpPr>
        <p:spPr>
          <a:xfrm>
            <a:off x="2314306" y="3238783"/>
            <a:ext cx="712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rgbClr val="404040"/>
                </a:solidFill>
              </a:rPr>
              <a:t>Новый пункт меню </a:t>
            </a:r>
            <a:r>
              <a:rPr lang="ru-RU" sz="1800" b="0" i="0" dirty="0">
                <a:solidFill>
                  <a:srgbClr val="404040"/>
                </a:solidFill>
                <a:effectLst/>
              </a:rPr>
              <a:t>: СТАТИСТИКА</a:t>
            </a:r>
            <a:endParaRPr lang="en-US" sz="1800" b="0" i="0" dirty="0">
              <a:solidFill>
                <a:srgbClr val="404040"/>
              </a:solidFill>
              <a:effectLst/>
            </a:endParaRPr>
          </a:p>
          <a:p>
            <a:pPr algn="l"/>
            <a:r>
              <a:rPr lang="ru-RU" sz="1800" b="0" i="0" dirty="0">
                <a:solidFill>
                  <a:srgbClr val="404040"/>
                </a:solidFill>
                <a:effectLst/>
              </a:rPr>
              <a:t>Обновленный дашборд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EC600361-D3AC-4A02-B21B-C0509E843595}"/>
              </a:ext>
            </a:extLst>
          </p:cNvPr>
          <p:cNvSpPr/>
          <p:nvPr/>
        </p:nvSpPr>
        <p:spPr>
          <a:xfrm>
            <a:off x="1250305" y="4862627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5C8AAF-2759-4A1F-800E-B165CE05B50B}"/>
              </a:ext>
            </a:extLst>
          </p:cNvPr>
          <p:cNvSpPr txBox="1"/>
          <p:nvPr/>
        </p:nvSpPr>
        <p:spPr>
          <a:xfrm>
            <a:off x="2314306" y="4762482"/>
            <a:ext cx="9353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i="0" dirty="0">
                <a:solidFill>
                  <a:srgbClr val="404040"/>
                </a:solidFill>
                <a:effectLst/>
              </a:rPr>
              <a:t>Обновление </a:t>
            </a:r>
            <a:r>
              <a:rPr lang="en-US" sz="1800" b="1" i="0" dirty="0">
                <a:solidFill>
                  <a:srgbClr val="404040"/>
                </a:solidFill>
                <a:effectLst/>
              </a:rPr>
              <a:t>API </a:t>
            </a:r>
            <a:r>
              <a:rPr lang="en-US" b="1" dirty="0">
                <a:solidFill>
                  <a:srgbClr val="404040"/>
                </a:solidFill>
              </a:rPr>
              <a:t>ID SCIENCE</a:t>
            </a:r>
            <a:r>
              <a:rPr lang="ru-RU" sz="1800" b="0" i="0" dirty="0">
                <a:solidFill>
                  <a:srgbClr val="404040"/>
                </a:solidFill>
                <a:effectLst/>
              </a:rPr>
              <a:t>: </a:t>
            </a:r>
          </a:p>
          <a:p>
            <a:pPr algn="l"/>
            <a:r>
              <a:rPr lang="ru-RU" sz="1800" b="0" i="0" dirty="0">
                <a:solidFill>
                  <a:srgbClr val="404040"/>
                </a:solidFill>
                <a:effectLst/>
              </a:rPr>
              <a:t>API предоставляет готовые инструменты для разработчиков</a:t>
            </a:r>
            <a:r>
              <a:rPr lang="en-US" dirty="0">
                <a:solidFill>
                  <a:srgbClr val="404040"/>
                </a:solidFill>
              </a:rPr>
              <a:t>.</a:t>
            </a:r>
            <a:r>
              <a:rPr lang="ru-RU" sz="1800" b="0" i="0" dirty="0">
                <a:solidFill>
                  <a:srgbClr val="404040"/>
                </a:solidFill>
                <a:effectLst/>
              </a:rPr>
              <a:t> </a:t>
            </a:r>
            <a:r>
              <a:rPr lang="ru-RU" dirty="0">
                <a:solidFill>
                  <a:srgbClr val="404040"/>
                </a:solidFill>
              </a:rPr>
              <a:t>Новая версия – новые показатели и удобство работы</a:t>
            </a:r>
            <a:endParaRPr lang="ru-RU" sz="1800" b="0" i="0" dirty="0">
              <a:solidFill>
                <a:srgbClr val="404040"/>
              </a:solidFill>
              <a:effectLst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C61D1D10-1816-4383-82AD-163974E5F926}"/>
              </a:ext>
            </a:extLst>
          </p:cNvPr>
          <p:cNvSpPr/>
          <p:nvPr/>
        </p:nvSpPr>
        <p:spPr>
          <a:xfrm>
            <a:off x="1250305" y="2450199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841ED2-E4DB-4848-9175-3B4B3AF20D8E}"/>
              </a:ext>
            </a:extLst>
          </p:cNvPr>
          <p:cNvSpPr txBox="1"/>
          <p:nvPr/>
        </p:nvSpPr>
        <p:spPr>
          <a:xfrm>
            <a:off x="2314307" y="2210859"/>
            <a:ext cx="7122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i="0" dirty="0">
                <a:solidFill>
                  <a:srgbClr val="404040"/>
                </a:solidFill>
                <a:effectLst/>
              </a:rPr>
              <a:t>Мультиязычная версия </a:t>
            </a:r>
            <a:r>
              <a:rPr lang="ru-RU" sz="1800" b="0" i="0" dirty="0">
                <a:solidFill>
                  <a:srgbClr val="404040"/>
                </a:solidFill>
                <a:effectLst/>
              </a:rPr>
              <a:t>: </a:t>
            </a:r>
          </a:p>
          <a:p>
            <a:pPr algn="l"/>
            <a:r>
              <a:rPr lang="ru-RU" sz="1800" b="0" i="0" dirty="0">
                <a:solidFill>
                  <a:srgbClr val="404040"/>
                </a:solidFill>
                <a:effectLst/>
              </a:rPr>
              <a:t>Интерфейсы на русском, белорусском, узбекском и английском языках. 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5DBE3752-9825-47A9-ACA4-BB86FA924555}"/>
              </a:ext>
            </a:extLst>
          </p:cNvPr>
          <p:cNvSpPr/>
          <p:nvPr/>
        </p:nvSpPr>
        <p:spPr>
          <a:xfrm>
            <a:off x="1250304" y="3966839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0D277BC-684B-45BB-A744-0B226FD49739}"/>
              </a:ext>
            </a:extLst>
          </p:cNvPr>
          <p:cNvSpPr txBox="1"/>
          <p:nvPr/>
        </p:nvSpPr>
        <p:spPr>
          <a:xfrm>
            <a:off x="2314306" y="4000632"/>
            <a:ext cx="712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rgbClr val="404040"/>
                </a:solidFill>
              </a:rPr>
              <a:t>Новый пункт меню </a:t>
            </a:r>
            <a:r>
              <a:rPr lang="ru-RU" sz="1800" b="0" i="0" dirty="0">
                <a:solidFill>
                  <a:srgbClr val="404040"/>
                </a:solidFill>
                <a:effectLst/>
              </a:rPr>
              <a:t>: РЕЙТИНГИ </a:t>
            </a:r>
          </a:p>
          <a:p>
            <a:pPr algn="l"/>
            <a:r>
              <a:rPr lang="ru-RU" dirty="0">
                <a:solidFill>
                  <a:srgbClr val="404040"/>
                </a:solidFill>
              </a:rPr>
              <a:t>Рейтинги </a:t>
            </a:r>
            <a:r>
              <a:rPr lang="en-US" dirty="0" smtClean="0">
                <a:solidFill>
                  <a:srgbClr val="404040"/>
                </a:solidFill>
              </a:rPr>
              <a:t>THE, QS </a:t>
            </a:r>
            <a:r>
              <a:rPr lang="ru-RU" dirty="0">
                <a:solidFill>
                  <a:srgbClr val="404040"/>
                </a:solidFill>
              </a:rPr>
              <a:t>и </a:t>
            </a:r>
            <a:r>
              <a:rPr lang="en-US" dirty="0">
                <a:solidFill>
                  <a:srgbClr val="404040"/>
                </a:solidFill>
              </a:rPr>
              <a:t>ARWU</a:t>
            </a:r>
            <a:endParaRPr lang="ru-RU" sz="1800" b="0" i="0" dirty="0">
              <a:solidFill>
                <a:srgbClr val="40404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175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30" y="388620"/>
            <a:ext cx="11657216" cy="589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78" y="446049"/>
            <a:ext cx="11654525" cy="591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252413"/>
            <a:ext cx="11487227" cy="643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7" y="288180"/>
            <a:ext cx="11391862" cy="631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B2447-35D1-3B4C-B51F-91E800562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5746" y="2907084"/>
            <a:ext cx="676013" cy="676013"/>
          </a:xfrm>
          <a:prstGeom prst="rect">
            <a:avLst/>
          </a:prstGeom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DF02FEF9-2B77-4E45-BE7E-CD24D3C3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389E6-C847-4AD0-B56D-D205B2EAB1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F76DC85-46CA-4877-B455-9F8FCF26BAA0}"/>
              </a:ext>
            </a:extLst>
          </p:cNvPr>
          <p:cNvSpPr txBox="1"/>
          <p:nvPr/>
        </p:nvSpPr>
        <p:spPr>
          <a:xfrm>
            <a:off x="3462520" y="2567435"/>
            <a:ext cx="3690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E47A1"/>
                </a:solidFill>
                <a:cs typeface="Arial" panose="020B0604020202020204" pitchFamily="34" charset="0"/>
              </a:rPr>
              <a:t>ID SCIENCE</a:t>
            </a:r>
            <a:endParaRPr lang="ru-RU" sz="6000" b="1" dirty="0">
              <a:solidFill>
                <a:srgbClr val="0E47A1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84D7F3C-EFFE-4E16-97A6-BDAF421AF51A}"/>
              </a:ext>
            </a:extLst>
          </p:cNvPr>
          <p:cNvSpPr txBox="1"/>
          <p:nvPr/>
        </p:nvSpPr>
        <p:spPr>
          <a:xfrm>
            <a:off x="3477010" y="3352265"/>
            <a:ext cx="6480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E47A1"/>
                </a:solidFill>
                <a:cs typeface="Arial" panose="020B0604020202020204" pitchFamily="34" charset="0"/>
              </a:rPr>
              <a:t>РЕЙТИНГИ </a:t>
            </a:r>
          </a:p>
        </p:txBody>
      </p:sp>
    </p:spTree>
    <p:extLst>
      <p:ext uri="{BB962C8B-B14F-4D97-AF65-F5344CB8AC3E}">
        <p14:creationId xmlns:p14="http://schemas.microsoft.com/office/powerpoint/2010/main" xmlns="" val="794878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>
            <a:extLst>
              <a:ext uri="{FF2B5EF4-FFF2-40B4-BE49-F238E27FC236}">
                <a16:creationId xmlns:a16="http://schemas.microsoft.com/office/drawing/2014/main" xmlns="" id="{06A953AD-B8D4-6C4A-A166-3CCA6F2B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327" y="208615"/>
            <a:ext cx="8486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 SCIENCE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 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xmlns="" id="{8F1BA672-172B-F744-80BB-20585E83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74" y="716447"/>
            <a:ext cx="9013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РЕЙТИНГИ </a:t>
            </a:r>
            <a:r>
              <a:rPr kumimoji="0" lang="en-US" alt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ARWU : </a:t>
            </a: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ПОТЕНЦИАЛ для участия в рейтингах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B2447-35D1-3B4C-B51F-91E800562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07" y="329689"/>
            <a:ext cx="676013" cy="676013"/>
          </a:xfrm>
          <a:prstGeom prst="rect">
            <a:avLst/>
          </a:prstGeom>
        </p:spPr>
      </p:pic>
      <p:sp>
        <p:nvSpPr>
          <p:cNvPr id="8" name="Line 30">
            <a:extLst>
              <a:ext uri="{FF2B5EF4-FFF2-40B4-BE49-F238E27FC236}">
                <a16:creationId xmlns:a16="http://schemas.microsoft.com/office/drawing/2014/main" xmlns="" id="{BA52461C-C356-F840-823F-F2C3DAE56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8574" y="677220"/>
            <a:ext cx="8404283" cy="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DF02FEF9-2B77-4E45-BE7E-CD24D3C3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389E6-C847-4AD0-B56D-D205B2EAB1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8D80D0-04D0-429F-86B3-6D5E1C562A51}"/>
              </a:ext>
            </a:extLst>
          </p:cNvPr>
          <p:cNvSpPr txBox="1"/>
          <p:nvPr/>
        </p:nvSpPr>
        <p:spPr>
          <a:xfrm>
            <a:off x="318783" y="1185054"/>
            <a:ext cx="74158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effectLst/>
                <a:latin typeface="fkGroteskNeue"/>
              </a:rPr>
              <a:t>ARWU (</a:t>
            </a:r>
            <a:r>
              <a:rPr lang="ru-RU" b="1" i="0" dirty="0" err="1">
                <a:effectLst/>
                <a:latin typeface="fkGroteskNeue"/>
              </a:rPr>
              <a:t>Academic</a:t>
            </a:r>
            <a:r>
              <a:rPr lang="ru-RU" b="1" i="0" dirty="0">
                <a:effectLst/>
                <a:latin typeface="fkGroteskNeue"/>
              </a:rPr>
              <a:t> </a:t>
            </a:r>
            <a:r>
              <a:rPr lang="ru-RU" b="1" i="0" dirty="0" err="1">
                <a:effectLst/>
                <a:latin typeface="fkGroteskNeue"/>
              </a:rPr>
              <a:t>Ranking</a:t>
            </a:r>
            <a:r>
              <a:rPr lang="ru-RU" b="1" i="0" dirty="0">
                <a:effectLst/>
                <a:latin typeface="fkGroteskNeue"/>
              </a:rPr>
              <a:t> </a:t>
            </a:r>
            <a:r>
              <a:rPr lang="ru-RU" b="1" i="0" dirty="0" err="1">
                <a:effectLst/>
                <a:latin typeface="fkGroteskNeue"/>
              </a:rPr>
              <a:t>of</a:t>
            </a:r>
            <a:r>
              <a:rPr lang="ru-RU" b="1" i="0" dirty="0">
                <a:effectLst/>
                <a:latin typeface="fkGroteskNeue"/>
              </a:rPr>
              <a:t> </a:t>
            </a:r>
            <a:r>
              <a:rPr lang="ru-RU" b="1" i="0" dirty="0" err="1">
                <a:effectLst/>
                <a:latin typeface="fkGroteskNeue"/>
              </a:rPr>
              <a:t>World</a:t>
            </a:r>
            <a:r>
              <a:rPr lang="ru-RU" b="1" i="0" dirty="0">
                <a:effectLst/>
                <a:latin typeface="fkGroteskNeue"/>
              </a:rPr>
              <a:t> </a:t>
            </a:r>
            <a:r>
              <a:rPr lang="ru-RU" b="1" i="0" dirty="0" err="1">
                <a:effectLst/>
                <a:latin typeface="fkGroteskNeue"/>
              </a:rPr>
              <a:t>Universities</a:t>
            </a:r>
            <a:r>
              <a:rPr lang="ru-RU" b="1" i="0" dirty="0">
                <a:effectLst/>
                <a:latin typeface="fkGroteskNeue"/>
              </a:rPr>
              <a:t>) </a:t>
            </a:r>
            <a:r>
              <a:rPr lang="ru-RU" b="0" i="0" dirty="0">
                <a:effectLst/>
                <a:latin typeface="fkGroteskNeue"/>
              </a:rPr>
              <a:t>— это один из самых авторитетных мировых рейтингов университетов, также известный как "Шанхайский рейтинг". Он оценивает научный потенциал </a:t>
            </a:r>
            <a:r>
              <a:rPr lang="ru-RU" dirty="0">
                <a:latin typeface="fkGroteskNeue"/>
              </a:rPr>
              <a:t>ВУЗ</a:t>
            </a:r>
            <a:r>
              <a:rPr lang="ru-RU" b="0" i="0" dirty="0">
                <a:effectLst/>
                <a:latin typeface="fkGroteskNeue"/>
              </a:rPr>
              <a:t>ов на основе объективных и количественных показателей.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7EB5F6C-56AA-4434-943D-360F27BFAB08}"/>
              </a:ext>
            </a:extLst>
          </p:cNvPr>
          <p:cNvSpPr txBox="1"/>
          <p:nvPr/>
        </p:nvSpPr>
        <p:spPr>
          <a:xfrm>
            <a:off x="318783" y="2237874"/>
            <a:ext cx="798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err="1">
                <a:effectLst/>
                <a:latin typeface="fkGroteskNeue"/>
              </a:rPr>
              <a:t>WoS</a:t>
            </a:r>
            <a:r>
              <a:rPr lang="en-US" sz="1600" b="1" i="0" dirty="0">
                <a:effectLst/>
                <a:latin typeface="fkGroteskNeue"/>
              </a:rPr>
              <a:t> categories </a:t>
            </a:r>
            <a:r>
              <a:rPr lang="en-US" sz="1600" b="0" i="0" dirty="0">
                <a:effectLst/>
                <a:latin typeface="fkGroteskNeue"/>
              </a:rPr>
              <a:t>– </a:t>
            </a:r>
            <a:r>
              <a:rPr lang="ru-RU" sz="1600" b="0" i="0" dirty="0">
                <a:effectLst/>
                <a:latin typeface="fkGroteskNeue"/>
              </a:rPr>
              <a:t> научные области или дисциплины по классификации </a:t>
            </a:r>
            <a:r>
              <a:rPr lang="ru-RU" sz="1600" b="0" i="0" dirty="0" err="1">
                <a:effectLst/>
                <a:latin typeface="fkGroteskNeue"/>
              </a:rPr>
              <a:t>Web</a:t>
            </a:r>
            <a:r>
              <a:rPr lang="ru-RU" sz="1600" b="0" i="0" dirty="0">
                <a:effectLst/>
                <a:latin typeface="fkGroteskNeue"/>
              </a:rPr>
              <a:t> </a:t>
            </a:r>
            <a:r>
              <a:rPr lang="ru-RU" sz="1600" b="0" i="0" dirty="0" err="1">
                <a:effectLst/>
                <a:latin typeface="fkGroteskNeue"/>
              </a:rPr>
              <a:t>of</a:t>
            </a:r>
            <a:r>
              <a:rPr lang="ru-RU" sz="1600" b="0" i="0" dirty="0">
                <a:effectLst/>
                <a:latin typeface="fkGroteskNeue"/>
              </a:rPr>
              <a:t> </a:t>
            </a:r>
            <a:r>
              <a:rPr lang="ru-RU" sz="1600" b="0" i="0" dirty="0" err="1">
                <a:effectLst/>
                <a:latin typeface="fkGroteskNeue"/>
              </a:rPr>
              <a:t>Science</a:t>
            </a:r>
            <a:endParaRPr lang="ru-RU" sz="1600" dirty="0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xmlns="" id="{2A11563A-3AEE-45EA-A923-9206D371962A}"/>
              </a:ext>
            </a:extLst>
          </p:cNvPr>
          <p:cNvSpPr/>
          <p:nvPr/>
        </p:nvSpPr>
        <p:spPr>
          <a:xfrm>
            <a:off x="436476" y="3279333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7968BCE-0709-4390-B221-08D0E8A12C8E}"/>
              </a:ext>
            </a:extLst>
          </p:cNvPr>
          <p:cNvSpPr txBox="1"/>
          <p:nvPr/>
        </p:nvSpPr>
        <p:spPr>
          <a:xfrm>
            <a:off x="1500478" y="3229261"/>
            <a:ext cx="6293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kGroteskNeue"/>
              </a:rPr>
              <a:t>Оценка научного потенциала в разных научных областях по данным </a:t>
            </a:r>
            <a:r>
              <a:rPr lang="ru-RU" sz="1600" b="0" i="0" dirty="0" err="1">
                <a:effectLst/>
                <a:latin typeface="fkGroteskNeue"/>
              </a:rPr>
              <a:t>Web</a:t>
            </a:r>
            <a:r>
              <a:rPr lang="ru-RU" sz="1600" b="0" i="0" dirty="0">
                <a:effectLst/>
                <a:latin typeface="fkGroteskNeue"/>
              </a:rPr>
              <a:t> </a:t>
            </a:r>
            <a:r>
              <a:rPr lang="ru-RU" sz="1600" b="0" i="0" dirty="0" err="1">
                <a:effectLst/>
                <a:latin typeface="fkGroteskNeue"/>
              </a:rPr>
              <a:t>of</a:t>
            </a:r>
            <a:r>
              <a:rPr lang="ru-RU" sz="1600" b="0" i="0" dirty="0">
                <a:effectLst/>
                <a:latin typeface="fkGroteskNeue"/>
              </a:rPr>
              <a:t> </a:t>
            </a:r>
            <a:r>
              <a:rPr lang="ru-RU" sz="1600" b="0" i="0" dirty="0" err="1">
                <a:effectLst/>
                <a:latin typeface="fkGroteskNeue"/>
              </a:rPr>
              <a:t>Science</a:t>
            </a:r>
            <a:endParaRPr lang="ru-RU" sz="1600" b="0" i="0" dirty="0">
              <a:effectLst/>
              <a:latin typeface="fkGroteskNeue"/>
            </a:endParaRP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xmlns="" id="{6807D475-557C-4788-B983-BB3D58A639F6}"/>
              </a:ext>
            </a:extLst>
          </p:cNvPr>
          <p:cNvSpPr/>
          <p:nvPr/>
        </p:nvSpPr>
        <p:spPr>
          <a:xfrm>
            <a:off x="436476" y="3921604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FC0E28D-B4D7-4A89-8A61-75FEA08BFE35}"/>
              </a:ext>
            </a:extLst>
          </p:cNvPr>
          <p:cNvSpPr txBox="1"/>
          <p:nvPr/>
        </p:nvSpPr>
        <p:spPr>
          <a:xfrm>
            <a:off x="1500478" y="3871532"/>
            <a:ext cx="6972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kGroteskNeue"/>
              </a:rPr>
              <a:t>Определение, в каких категориях организация соответствует или не соответствует минимальным требованиям для участия в международных рейтингах и научных оценках.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6CF4A0-06AC-4186-B6FD-B1550F7E5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0910" y="757398"/>
            <a:ext cx="3004614" cy="5910840"/>
          </a:xfrm>
          <a:prstGeom prst="rect">
            <a:avLst/>
          </a:prstGeom>
        </p:spPr>
      </p:pic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B115DF9C-5EA9-421C-8483-EBBE0B935D50}"/>
              </a:ext>
            </a:extLst>
          </p:cNvPr>
          <p:cNvSpPr/>
          <p:nvPr/>
        </p:nvSpPr>
        <p:spPr>
          <a:xfrm>
            <a:off x="436476" y="4799411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A98593-561A-40BA-A3CC-0D9F07C8BDB5}"/>
              </a:ext>
            </a:extLst>
          </p:cNvPr>
          <p:cNvSpPr txBox="1"/>
          <p:nvPr/>
        </p:nvSpPr>
        <p:spPr>
          <a:xfrm>
            <a:off x="1500478" y="4749339"/>
            <a:ext cx="6972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kGroteskNeue"/>
              </a:rPr>
              <a:t>Выявление слабых и сильных направлений научной деятельности для последующего развития и повышения конкурентоспособности.</a:t>
            </a:r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xmlns="" id="{0E8BF608-BEB7-4DD2-94B3-63D57B164D1E}"/>
              </a:ext>
            </a:extLst>
          </p:cNvPr>
          <p:cNvSpPr/>
          <p:nvPr/>
        </p:nvSpPr>
        <p:spPr>
          <a:xfrm>
            <a:off x="436476" y="5484973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299EC6-5941-410F-A802-70645D194509}"/>
              </a:ext>
            </a:extLst>
          </p:cNvPr>
          <p:cNvSpPr txBox="1"/>
          <p:nvPr/>
        </p:nvSpPr>
        <p:spPr>
          <a:xfrm>
            <a:off x="1500478" y="5434901"/>
            <a:ext cx="6972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kGroteskNeue"/>
              </a:rPr>
              <a:t>Помогает понять, в каких дисциплинах публикационная активность и цитируемость требуют улучшения, чтобы повысить видимость и рейтинг в </a:t>
            </a:r>
            <a:r>
              <a:rPr lang="ru-RU" sz="1600" b="0" i="0" dirty="0" err="1">
                <a:effectLst/>
                <a:latin typeface="fkGroteskNeue"/>
              </a:rPr>
              <a:t>WoS</a:t>
            </a:r>
            <a:r>
              <a:rPr lang="ru-RU" sz="1600" b="0" i="0" dirty="0">
                <a:effectLst/>
                <a:latin typeface="fkGroteskNeue"/>
              </a:rPr>
              <a:t> и связанных системах.</a:t>
            </a:r>
          </a:p>
        </p:txBody>
      </p:sp>
    </p:spTree>
    <p:extLst>
      <p:ext uri="{BB962C8B-B14F-4D97-AF65-F5344CB8AC3E}">
        <p14:creationId xmlns:p14="http://schemas.microsoft.com/office/powerpoint/2010/main" xmlns="" val="327079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866196f1b_0_34"/>
          <p:cNvSpPr txBox="1"/>
          <p:nvPr/>
        </p:nvSpPr>
        <p:spPr>
          <a:xfrm>
            <a:off x="262915" y="804552"/>
            <a:ext cx="11666169" cy="627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just" rtl="0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</a:pPr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lvl="0" indent="-342900" algn="just" rtl="0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РФ от 6 ноября 2024 г. № 1494 внесены изменения в ряд действующих нормативных правовых актов, в соответствии с которыми журналы, индексируемые в базах данных </a:t>
            </a:r>
            <a:r>
              <a:rPr lang="en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WoS</a:t>
            </a:r>
            <a:r>
              <a:rPr lang="en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заменены на 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журналы «Белого списка»</a:t>
            </a:r>
          </a:p>
          <a:p>
            <a:pPr marL="482600" lvl="0" indent="-342900" algn="just" rtl="0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  <a:buFont typeface="+mj-lt"/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от 28 февраля 2024 г. № 145 «О Стратегии научно-технологического развития Российской Федерации»</a:t>
            </a:r>
          </a:p>
          <a:p>
            <a:pPr marL="482600" indent="-342900" algn="just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Международного индекса научного цитирования (МИНЦ) – новая международная база данных, созданная при поддержке Межпарламентской Ассамблеи государств – участников СНГ и ВАК РФ (октябрь 2023 г.)</a:t>
            </a:r>
          </a:p>
          <a:p>
            <a:pPr marL="457200" lvl="0" indent="-317500" algn="just" rtl="0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  <a:buAutoNum type="arabicPeriod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19 марта 2022 г. </a:t>
            </a:r>
            <a:r>
              <a:rPr lang="en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414 «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некоторых вопросах применения требований и целевых значений показателей, связанных с публикационной активностью»</a:t>
            </a:r>
          </a:p>
          <a:p>
            <a:pPr marL="457200" lvl="0" indent="-317500" algn="l" rtl="0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  <a:buAutoNum type="arabicPeriod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обсуждение создания Национальной системы оценки результативности научных исследований </a:t>
            </a:r>
            <a:b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разработок (март 2022 г.)</a:t>
            </a:r>
          </a:p>
          <a:p>
            <a:pPr marL="457200" lvl="0" indent="-317500" algn="l" rtl="0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  <a:buAutoNum type="arabicPeriod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Мораторий на показатели наличия публикаций, индексируемых в международных базах данных </a:t>
            </a:r>
            <a:b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(март 2022 г.)</a:t>
            </a:r>
          </a:p>
          <a:p>
            <a:pPr marL="457200" indent="-317500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  <a:buFontTx/>
              <a:buAutoNum type="arabicPeriod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8 апреля 2009 г. </a:t>
            </a:r>
            <a:r>
              <a:rPr lang="en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312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Майские указы 2012 г. Президента РФ (2,44%), проект 5-100, форма </a:t>
            </a:r>
            <a:r>
              <a:rPr lang="en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1-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Мониторинг, ЕГИСУ НИОКТР, КПБР, БД РД НО, программа «Приоритет 2030»</a:t>
            </a:r>
          </a:p>
          <a:p>
            <a:pPr marL="139700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</a:pPr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75;g2c866196f1b_0_34">
            <a:extLst>
              <a:ext uri="{FF2B5EF4-FFF2-40B4-BE49-F238E27FC236}">
                <a16:creationId xmlns:a16="http://schemas.microsoft.com/office/drawing/2014/main" xmlns="" id="{597F293E-9056-CD48-86E1-D3188AA0205F}"/>
              </a:ext>
            </a:extLst>
          </p:cNvPr>
          <p:cNvSpPr txBox="1"/>
          <p:nvPr/>
        </p:nvSpPr>
        <p:spPr>
          <a:xfrm>
            <a:off x="262915" y="181333"/>
            <a:ext cx="116661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5B9AD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ОЦЕНКА РЕЗУЛЬТАТИВНОСТИ НАУЧНО-ИССЛЕДОВАТЕЛЬСКОЙ ДЕЯТЕЛЬНОСТИ: ОПЫТ РОССИИ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DB9C9B-A120-104D-A600-600A27674CDD}"/>
              </a:ext>
            </a:extLst>
          </p:cNvPr>
          <p:cNvSpPr txBox="1"/>
          <p:nvPr/>
        </p:nvSpPr>
        <p:spPr>
          <a:xfrm>
            <a:off x="11757102" y="6445665"/>
            <a:ext cx="335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>
            <a:extLst>
              <a:ext uri="{FF2B5EF4-FFF2-40B4-BE49-F238E27FC236}">
                <a16:creationId xmlns:a16="http://schemas.microsoft.com/office/drawing/2014/main" xmlns="" id="{06A953AD-B8D4-6C4A-A166-3CCA6F2B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327" y="208615"/>
            <a:ext cx="8486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 SCIENCE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 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xmlns="" id="{8F1BA672-172B-F744-80BB-20585E83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74" y="716447"/>
            <a:ext cx="9013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РЕЙТИНГИ </a:t>
            </a:r>
            <a:r>
              <a:rPr kumimoji="0" lang="en-US" alt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ARWU : </a:t>
            </a: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ПОТЕНЦИАЛ для участия в рейтингах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B2447-35D1-3B4C-B51F-91E800562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07" y="329689"/>
            <a:ext cx="676013" cy="676013"/>
          </a:xfrm>
          <a:prstGeom prst="rect">
            <a:avLst/>
          </a:prstGeom>
        </p:spPr>
      </p:pic>
      <p:sp>
        <p:nvSpPr>
          <p:cNvPr id="8" name="Line 30">
            <a:extLst>
              <a:ext uri="{FF2B5EF4-FFF2-40B4-BE49-F238E27FC236}">
                <a16:creationId xmlns:a16="http://schemas.microsoft.com/office/drawing/2014/main" xmlns="" id="{BA52461C-C356-F840-823F-F2C3DAE56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8574" y="677220"/>
            <a:ext cx="8404283" cy="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DF02FEF9-2B77-4E45-BE7E-CD24D3C3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389E6-C847-4AD0-B56D-D205B2EAB1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507E9F-9457-4548-8C43-BF4290473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853" y="1119832"/>
            <a:ext cx="11552493" cy="55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678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B2447-35D1-3B4C-B51F-91E800562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5746" y="2907084"/>
            <a:ext cx="676013" cy="676013"/>
          </a:xfrm>
          <a:prstGeom prst="rect">
            <a:avLst/>
          </a:prstGeom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DF02FEF9-2B77-4E45-BE7E-CD24D3C3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389E6-C847-4AD0-B56D-D205B2EAB1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F76DC85-46CA-4877-B455-9F8FCF26BAA0}"/>
              </a:ext>
            </a:extLst>
          </p:cNvPr>
          <p:cNvSpPr txBox="1"/>
          <p:nvPr/>
        </p:nvSpPr>
        <p:spPr>
          <a:xfrm>
            <a:off x="3462520" y="2567435"/>
            <a:ext cx="3690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E47A1"/>
                </a:solidFill>
                <a:cs typeface="Arial" panose="020B0604020202020204" pitchFamily="34" charset="0"/>
              </a:rPr>
              <a:t>ID SCIENCE</a:t>
            </a:r>
            <a:endParaRPr lang="ru-RU" sz="6000" b="1" dirty="0">
              <a:solidFill>
                <a:srgbClr val="0E47A1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84D7F3C-EFFE-4E16-97A6-BDAF421AF51A}"/>
              </a:ext>
            </a:extLst>
          </p:cNvPr>
          <p:cNvSpPr txBox="1"/>
          <p:nvPr/>
        </p:nvSpPr>
        <p:spPr>
          <a:xfrm>
            <a:off x="3477011" y="3352265"/>
            <a:ext cx="609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E47A1"/>
                </a:solidFill>
                <a:cs typeface="Arial" panose="020B0604020202020204" pitchFamily="34" charset="0"/>
              </a:rPr>
              <a:t>ЭЛЕМЕНТЫ ИСКУССТВЕННОГО ИНТЕЛЛЕКТА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86576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>
            <a:extLst>
              <a:ext uri="{FF2B5EF4-FFF2-40B4-BE49-F238E27FC236}">
                <a16:creationId xmlns:a16="http://schemas.microsoft.com/office/drawing/2014/main" xmlns="" id="{06A953AD-B8D4-6C4A-A166-3CCA6F2B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327" y="208615"/>
            <a:ext cx="8486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 SCIENCE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 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xmlns="" id="{8F1BA672-172B-F744-80BB-20585E83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018" y="716447"/>
            <a:ext cx="9013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ИИ </a:t>
            </a:r>
            <a:r>
              <a:rPr lang="en-US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МОДЕЛИ, ОБУЧЕННЫЕ на НАУЧНЫХ ТЕКСТАХ</a:t>
            </a:r>
            <a:endParaRPr kumimoji="0" lang="ru-RU" alt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B2447-35D1-3B4C-B51F-91E800562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07" y="329689"/>
            <a:ext cx="676013" cy="676013"/>
          </a:xfrm>
          <a:prstGeom prst="rect">
            <a:avLst/>
          </a:prstGeom>
        </p:spPr>
      </p:pic>
      <p:sp>
        <p:nvSpPr>
          <p:cNvPr id="8" name="Line 30">
            <a:extLst>
              <a:ext uri="{FF2B5EF4-FFF2-40B4-BE49-F238E27FC236}">
                <a16:creationId xmlns:a16="http://schemas.microsoft.com/office/drawing/2014/main" xmlns="" id="{BA52461C-C356-F840-823F-F2C3DAE56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8574" y="677220"/>
            <a:ext cx="8404283" cy="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DF02FEF9-2B77-4E45-BE7E-CD24D3C3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389E6-C847-4AD0-B56D-D205B2EAB1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AADD11-64BC-4E4C-9F27-90FBAAA14AC6}"/>
              </a:ext>
            </a:extLst>
          </p:cNvPr>
          <p:cNvSpPr txBox="1"/>
          <p:nvPr/>
        </p:nvSpPr>
        <p:spPr>
          <a:xfrm>
            <a:off x="1157326" y="1055002"/>
            <a:ext cx="9983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Для определения схожести названий научных статей лучше использовать </a:t>
            </a:r>
            <a:r>
              <a:rPr lang="ru-RU" sz="1600" b="1" i="0" dirty="0"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специализированные языковые модели</a:t>
            </a:r>
            <a:r>
              <a:rPr lang="ru-RU" sz="1600" b="0" i="0" dirty="0"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, которые обучены на научных текстах или оптимизированы для задач семантического поиска. Эти модели лучше понимают научную терминологию и контекст.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69D93E-D569-4F28-9E3E-FC1A0990A184}"/>
              </a:ext>
            </a:extLst>
          </p:cNvPr>
          <p:cNvSpPr txBox="1"/>
          <p:nvPr/>
        </p:nvSpPr>
        <p:spPr>
          <a:xfrm>
            <a:off x="1165017" y="1901388"/>
            <a:ext cx="91198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Модели, обученные на научных текстах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xmlns="" id="{B5D134C9-71F6-427C-BC7D-01B40EA5A178}"/>
              </a:ext>
            </a:extLst>
          </p:cNvPr>
          <p:cNvSpPr/>
          <p:nvPr/>
        </p:nvSpPr>
        <p:spPr>
          <a:xfrm>
            <a:off x="1250308" y="2467159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ED60C2-B3C4-4FEF-8BE9-322B4193C760}"/>
              </a:ext>
            </a:extLst>
          </p:cNvPr>
          <p:cNvSpPr txBox="1"/>
          <p:nvPr/>
        </p:nvSpPr>
        <p:spPr>
          <a:xfrm>
            <a:off x="2314309" y="2424608"/>
            <a:ext cx="9228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err="1">
                <a:solidFill>
                  <a:srgbClr val="404040"/>
                </a:solidFill>
                <a:effectLst/>
              </a:rPr>
              <a:t>SciBERT</a:t>
            </a:r>
            <a:r>
              <a:rPr lang="ru-RU" sz="1800" b="0" i="0" dirty="0">
                <a:solidFill>
                  <a:srgbClr val="404040"/>
                </a:solidFill>
                <a:effectLst/>
              </a:rPr>
              <a:t> </a:t>
            </a:r>
          </a:p>
          <a:p>
            <a:pPr algn="l"/>
            <a:r>
              <a:rPr lang="ru-RU" sz="1200" b="0" i="0" dirty="0"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Модель BERT, обученная на научных статьях из областей биомедицины и компьютерных наук.</a:t>
            </a:r>
          </a:p>
          <a:p>
            <a:pPr algn="l"/>
            <a:r>
              <a:rPr lang="ru-RU" sz="1200" b="1" i="0" dirty="0">
                <a:solidFill>
                  <a:srgbClr val="404040"/>
                </a:solidFill>
                <a:effectLst/>
              </a:rPr>
              <a:t>Преимущества</a:t>
            </a:r>
            <a:r>
              <a:rPr lang="ru-RU" sz="1200" b="0" i="0" dirty="0">
                <a:solidFill>
                  <a:srgbClr val="404040"/>
                </a:solidFill>
                <a:effectLst/>
              </a:rPr>
              <a:t>: Хорошо работает с научными текстами, поддерживает английский язык.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EC600361-D3AC-4A02-B21B-C0509E843595}"/>
              </a:ext>
            </a:extLst>
          </p:cNvPr>
          <p:cNvSpPr/>
          <p:nvPr/>
        </p:nvSpPr>
        <p:spPr>
          <a:xfrm>
            <a:off x="1286855" y="3187380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C61D1D10-1816-4383-82AD-163974E5F926}"/>
              </a:ext>
            </a:extLst>
          </p:cNvPr>
          <p:cNvSpPr/>
          <p:nvPr/>
        </p:nvSpPr>
        <p:spPr>
          <a:xfrm>
            <a:off x="1286855" y="3906209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xmlns="" id="{E4DC63B9-F537-4A3A-B2CC-D79937D3787C}"/>
              </a:ext>
            </a:extLst>
          </p:cNvPr>
          <p:cNvSpPr/>
          <p:nvPr/>
        </p:nvSpPr>
        <p:spPr>
          <a:xfrm>
            <a:off x="1286855" y="4625038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612C32A1-C388-44BF-A217-49BC1B988B02}"/>
              </a:ext>
            </a:extLst>
          </p:cNvPr>
          <p:cNvSpPr/>
          <p:nvPr/>
        </p:nvSpPr>
        <p:spPr>
          <a:xfrm>
            <a:off x="1286855" y="5490060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3B7719-2C35-454E-93D8-AA89711E51AF}"/>
              </a:ext>
            </a:extLst>
          </p:cNvPr>
          <p:cNvSpPr txBox="1"/>
          <p:nvPr/>
        </p:nvSpPr>
        <p:spPr>
          <a:xfrm>
            <a:off x="2314309" y="3159271"/>
            <a:ext cx="9228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err="1">
                <a:solidFill>
                  <a:srgbClr val="404040"/>
                </a:solidFill>
                <a:effectLst/>
              </a:rPr>
              <a:t>BioBERT</a:t>
            </a:r>
            <a:r>
              <a:rPr lang="ru-RU" sz="1800" b="0" i="0" dirty="0">
                <a:solidFill>
                  <a:srgbClr val="404040"/>
                </a:solidFill>
                <a:effectLst/>
              </a:rPr>
              <a:t> </a:t>
            </a:r>
          </a:p>
          <a:p>
            <a:pPr algn="l"/>
            <a:r>
              <a:rPr lang="ru-RU" sz="1200" b="0" i="0" dirty="0"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Модель BERT, обученная на биомедицинских текстах.</a:t>
            </a:r>
          </a:p>
          <a:p>
            <a:pPr algn="l"/>
            <a:r>
              <a:rPr lang="ru-RU" sz="1200" b="1" i="0" dirty="0">
                <a:solidFill>
                  <a:srgbClr val="404040"/>
                </a:solidFill>
                <a:effectLst/>
              </a:rPr>
              <a:t>Преимущества</a:t>
            </a:r>
            <a:r>
              <a:rPr lang="ru-RU" sz="1200" b="0" i="0" dirty="0">
                <a:solidFill>
                  <a:srgbClr val="404040"/>
                </a:solidFill>
                <a:effectLst/>
              </a:rPr>
              <a:t>: Подходит для статей по биологии, медицине и смежным областям.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1153569-6123-48AA-9E44-29ACA6E1E70C}"/>
              </a:ext>
            </a:extLst>
          </p:cNvPr>
          <p:cNvSpPr txBox="1"/>
          <p:nvPr/>
        </p:nvSpPr>
        <p:spPr>
          <a:xfrm>
            <a:off x="2314309" y="3865001"/>
            <a:ext cx="9228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err="1">
                <a:solidFill>
                  <a:srgbClr val="404040"/>
                </a:solidFill>
                <a:effectLst/>
              </a:rPr>
              <a:t>RuBERT</a:t>
            </a:r>
            <a:r>
              <a:rPr lang="en-US" b="1" i="0" dirty="0">
                <a:solidFill>
                  <a:srgbClr val="404040"/>
                </a:solidFill>
                <a:effectLst/>
              </a:rPr>
              <a:t> (</a:t>
            </a:r>
            <a:r>
              <a:rPr lang="ru-RU" b="1" i="0" dirty="0">
                <a:solidFill>
                  <a:srgbClr val="404040"/>
                </a:solidFill>
                <a:effectLst/>
              </a:rPr>
              <a:t>для русского языка)</a:t>
            </a:r>
            <a:r>
              <a:rPr lang="ru-RU" sz="1800" b="0" i="0" dirty="0">
                <a:solidFill>
                  <a:srgbClr val="404040"/>
                </a:solidFill>
                <a:effectLst/>
              </a:rPr>
              <a:t> </a:t>
            </a:r>
          </a:p>
          <a:p>
            <a:pPr algn="l"/>
            <a:r>
              <a:rPr lang="ru-RU" sz="1200" b="0" i="0" dirty="0"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Модель BERT, </a:t>
            </a:r>
            <a:r>
              <a:rPr lang="ru-RU" sz="1200" b="0" i="0" dirty="0">
                <a:solidFill>
                  <a:srgbClr val="404040"/>
                </a:solidFill>
                <a:effectLst/>
              </a:rPr>
              <a:t> обученная на русскоязычных текстах, включая научные.</a:t>
            </a:r>
            <a:endParaRPr lang="ru-RU" sz="1200" b="0" i="0" dirty="0"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algn="l"/>
            <a:r>
              <a:rPr lang="ru-RU" sz="1200" b="1" i="0" dirty="0">
                <a:solidFill>
                  <a:srgbClr val="404040"/>
                </a:solidFill>
                <a:effectLst/>
              </a:rPr>
              <a:t>Преимущества</a:t>
            </a:r>
            <a:r>
              <a:rPr lang="ru-RU" sz="1200" b="0" i="0" dirty="0">
                <a:solidFill>
                  <a:srgbClr val="404040"/>
                </a:solidFill>
                <a:effectLst/>
              </a:rPr>
              <a:t>: Подходит для русскоязычных статей.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7CDCA27-F524-4D0C-86AF-4458B7266155}"/>
              </a:ext>
            </a:extLst>
          </p:cNvPr>
          <p:cNvSpPr txBox="1"/>
          <p:nvPr/>
        </p:nvSpPr>
        <p:spPr>
          <a:xfrm>
            <a:off x="2314309" y="4566730"/>
            <a:ext cx="9228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404040"/>
                </a:solidFill>
                <a:effectLst/>
              </a:rPr>
              <a:t>Sentence Transformers</a:t>
            </a:r>
            <a:r>
              <a:rPr lang="ru-RU" sz="1800" b="0" i="0" dirty="0">
                <a:solidFill>
                  <a:srgbClr val="404040"/>
                </a:solidFill>
                <a:effectLst/>
              </a:rPr>
              <a:t> </a:t>
            </a:r>
          </a:p>
          <a:p>
            <a:pPr algn="l"/>
            <a:r>
              <a:rPr lang="ru-RU" sz="1200" b="0" i="0" dirty="0">
                <a:solidFill>
                  <a:srgbClr val="404040"/>
                </a:solidFill>
                <a:effectLst/>
              </a:rPr>
              <a:t>Библиотека, предоставляющая предобученные модели для задач семантического поиска и сравнения текстов.</a:t>
            </a:r>
            <a:endParaRPr lang="ru-RU" sz="1200" b="0" i="0" dirty="0"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algn="l"/>
            <a:r>
              <a:rPr lang="en-US" sz="1200" b="1" i="0" dirty="0">
                <a:solidFill>
                  <a:srgbClr val="404040"/>
                </a:solidFill>
                <a:effectLst/>
              </a:rPr>
              <a:t>paraphrase-multilingual-MiniLM-L12-v2</a:t>
            </a:r>
            <a:r>
              <a:rPr lang="ru-RU" sz="1200" b="1" i="0" dirty="0">
                <a:solidFill>
                  <a:srgbClr val="404040"/>
                </a:solidFill>
                <a:effectLst/>
              </a:rPr>
              <a:t> : </a:t>
            </a:r>
            <a:r>
              <a:rPr lang="ru-RU" sz="1200" i="0" dirty="0">
                <a:solidFill>
                  <a:srgbClr val="404040"/>
                </a:solidFill>
                <a:effectLst/>
              </a:rPr>
              <a:t>Легкая и эффективная модель для семантического поиска. </a:t>
            </a:r>
          </a:p>
          <a:p>
            <a:pPr algn="l"/>
            <a:r>
              <a:rPr lang="ru-RU" sz="1200" i="0" dirty="0">
                <a:solidFill>
                  <a:srgbClr val="404040"/>
                </a:solidFill>
                <a:effectLst/>
              </a:rPr>
              <a:t>Многоязычная модель, поддерживающая русский язык.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6CADC37-C2C7-449D-B3EB-FD714C9635F1}"/>
              </a:ext>
            </a:extLst>
          </p:cNvPr>
          <p:cNvSpPr txBox="1"/>
          <p:nvPr/>
        </p:nvSpPr>
        <p:spPr>
          <a:xfrm>
            <a:off x="2314308" y="5486614"/>
            <a:ext cx="9228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404040"/>
                </a:solidFill>
                <a:effectLst/>
              </a:rPr>
              <a:t>SPECTER</a:t>
            </a:r>
            <a:r>
              <a:rPr lang="ru-RU" sz="1800" b="0" i="0" dirty="0">
                <a:solidFill>
                  <a:srgbClr val="404040"/>
                </a:solidFill>
                <a:effectLst/>
              </a:rPr>
              <a:t> </a:t>
            </a:r>
          </a:p>
          <a:p>
            <a:pPr algn="l"/>
            <a:r>
              <a:rPr lang="ru-RU" sz="1200" b="0" i="0" dirty="0">
                <a:solidFill>
                  <a:srgbClr val="404040"/>
                </a:solidFill>
                <a:effectLst/>
              </a:rPr>
              <a:t>Модель, специально обученная для сравнения научных статей на основе их заголовков и аннотаций.</a:t>
            </a:r>
          </a:p>
          <a:p>
            <a:pPr algn="l"/>
            <a:r>
              <a:rPr lang="ru-RU" sz="1200" b="1" i="0" dirty="0">
                <a:solidFill>
                  <a:srgbClr val="404040"/>
                </a:solidFill>
                <a:effectLst/>
              </a:rPr>
              <a:t>Преимущества</a:t>
            </a:r>
            <a:r>
              <a:rPr lang="ru-RU" sz="1200" b="0" i="0" dirty="0">
                <a:solidFill>
                  <a:srgbClr val="404040"/>
                </a:solidFill>
                <a:effectLst/>
              </a:rPr>
              <a:t>: Оптимизирована для научных текстов, учитывает контекст статей.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876289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>
            <a:extLst>
              <a:ext uri="{FF2B5EF4-FFF2-40B4-BE49-F238E27FC236}">
                <a16:creationId xmlns:a16="http://schemas.microsoft.com/office/drawing/2014/main" xmlns="" id="{06A953AD-B8D4-6C4A-A166-3CCA6F2B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327" y="208615"/>
            <a:ext cx="8486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 SCIENCE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 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xmlns="" id="{8F1BA672-172B-F744-80BB-20585E83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018" y="716447"/>
            <a:ext cx="9013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ИИ </a:t>
            </a:r>
            <a:r>
              <a:rPr lang="en-US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МОДЕЛИ, ОБУЧЕННЫЕ на НАУЧНЫХ ТЕКСТАХ </a:t>
            </a:r>
            <a:r>
              <a:rPr lang="en-US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СРАВНЕНИЕ</a:t>
            </a:r>
            <a:endParaRPr kumimoji="0" lang="ru-RU" alt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B2447-35D1-3B4C-B51F-91E800562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07" y="329689"/>
            <a:ext cx="676013" cy="676013"/>
          </a:xfrm>
          <a:prstGeom prst="rect">
            <a:avLst/>
          </a:prstGeom>
        </p:spPr>
      </p:pic>
      <p:sp>
        <p:nvSpPr>
          <p:cNvPr id="8" name="Line 30">
            <a:extLst>
              <a:ext uri="{FF2B5EF4-FFF2-40B4-BE49-F238E27FC236}">
                <a16:creationId xmlns:a16="http://schemas.microsoft.com/office/drawing/2014/main" xmlns="" id="{BA52461C-C356-F840-823F-F2C3DAE56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8574" y="677220"/>
            <a:ext cx="8404283" cy="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DF02FEF9-2B77-4E45-BE7E-CD24D3C3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389E6-C847-4AD0-B56D-D205B2EAB1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1E50407F-847A-4006-96E2-6A34B3356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6529005"/>
              </p:ext>
            </p:extLst>
          </p:nvPr>
        </p:nvGraphicFramePr>
        <p:xfrm>
          <a:off x="1198574" y="1562833"/>
          <a:ext cx="10235700" cy="3444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47140">
                  <a:extLst>
                    <a:ext uri="{9D8B030D-6E8A-4147-A177-3AD203B41FA5}">
                      <a16:colId xmlns:a16="http://schemas.microsoft.com/office/drawing/2014/main" xmlns="" val="2081853942"/>
                    </a:ext>
                  </a:extLst>
                </a:gridCol>
                <a:gridCol w="2047140">
                  <a:extLst>
                    <a:ext uri="{9D8B030D-6E8A-4147-A177-3AD203B41FA5}">
                      <a16:colId xmlns:a16="http://schemas.microsoft.com/office/drawing/2014/main" xmlns="" val="2613230836"/>
                    </a:ext>
                  </a:extLst>
                </a:gridCol>
                <a:gridCol w="2047140">
                  <a:extLst>
                    <a:ext uri="{9D8B030D-6E8A-4147-A177-3AD203B41FA5}">
                      <a16:colId xmlns:a16="http://schemas.microsoft.com/office/drawing/2014/main" xmlns="" val="495530477"/>
                    </a:ext>
                  </a:extLst>
                </a:gridCol>
                <a:gridCol w="2047140">
                  <a:extLst>
                    <a:ext uri="{9D8B030D-6E8A-4147-A177-3AD203B41FA5}">
                      <a16:colId xmlns:a16="http://schemas.microsoft.com/office/drawing/2014/main" xmlns="" val="432821346"/>
                    </a:ext>
                  </a:extLst>
                </a:gridCol>
                <a:gridCol w="2047140">
                  <a:extLst>
                    <a:ext uri="{9D8B030D-6E8A-4147-A177-3AD203B41FA5}">
                      <a16:colId xmlns:a16="http://schemas.microsoft.com/office/drawing/2014/main" xmlns="" val="1603658705"/>
                    </a:ext>
                  </a:extLst>
                </a:gridCol>
              </a:tblGrid>
              <a:tr h="503556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  <a:endParaRPr lang="ru-RU" dirty="0"/>
                    </a:p>
                  </a:txBody>
                  <a:tcPr>
                    <a:solidFill>
                      <a:srgbClr val="0C47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Язык</a:t>
                      </a:r>
                      <a:endParaRPr lang="ru-RU" dirty="0"/>
                    </a:p>
                  </a:txBody>
                  <a:tcPr>
                    <a:solidFill>
                      <a:srgbClr val="0C47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Научная специализация</a:t>
                      </a:r>
                      <a:endParaRPr lang="ru-RU" dirty="0"/>
                    </a:p>
                  </a:txBody>
                  <a:tcPr>
                    <a:solidFill>
                      <a:srgbClr val="0C47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Семантический поиск</a:t>
                      </a:r>
                      <a:endParaRPr lang="ru-RU" dirty="0"/>
                    </a:p>
                  </a:txBody>
                  <a:tcPr>
                    <a:solidFill>
                      <a:srgbClr val="0C47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Многоязычность</a:t>
                      </a:r>
                      <a:endParaRPr lang="ru-RU" dirty="0"/>
                    </a:p>
                  </a:txBody>
                  <a:tcPr>
                    <a:solidFill>
                      <a:srgbClr val="0C4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410856"/>
                  </a:ext>
                </a:extLst>
              </a:tr>
              <a:tr h="287746">
                <a:tc>
                  <a:txBody>
                    <a:bodyPr/>
                    <a:lstStyle/>
                    <a:p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SciBERT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Английский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2504655"/>
                  </a:ext>
                </a:extLst>
              </a:tr>
              <a:tr h="287746">
                <a:tc>
                  <a:txBody>
                    <a:bodyPr/>
                    <a:lstStyle/>
                    <a:p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BioBERT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Английский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(биомедицина)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6387854"/>
                  </a:ext>
                </a:extLst>
              </a:tr>
              <a:tr h="503556">
                <a:tc>
                  <a:txBody>
                    <a:bodyPr/>
                    <a:lstStyle/>
                    <a:p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RuBERT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0447202"/>
                  </a:ext>
                </a:extLst>
              </a:tr>
              <a:tr h="503556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Sentence Transformers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Многоязычный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1936520"/>
                  </a:ext>
                </a:extLst>
              </a:tr>
              <a:tr h="503556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SPECTER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Английский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2357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9322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>
            <a:extLst>
              <a:ext uri="{FF2B5EF4-FFF2-40B4-BE49-F238E27FC236}">
                <a16:creationId xmlns:a16="http://schemas.microsoft.com/office/drawing/2014/main" xmlns="" id="{06A953AD-B8D4-6C4A-A166-3CCA6F2B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327" y="208615"/>
            <a:ext cx="8486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 SCIENCE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 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xmlns="" id="{8F1BA672-172B-F744-80BB-20585E83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018" y="716447"/>
            <a:ext cx="9013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ИИ </a:t>
            </a:r>
            <a:r>
              <a:rPr lang="en-US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ВНУТРЕННИЕ СЕРВИСЫ и ИНСТРУМЕНТЫ</a:t>
            </a:r>
            <a:endParaRPr kumimoji="0" lang="ru-RU" alt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B2447-35D1-3B4C-B51F-91E800562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07" y="329689"/>
            <a:ext cx="676013" cy="676013"/>
          </a:xfrm>
          <a:prstGeom prst="rect">
            <a:avLst/>
          </a:prstGeom>
        </p:spPr>
      </p:pic>
      <p:sp>
        <p:nvSpPr>
          <p:cNvPr id="8" name="Line 30">
            <a:extLst>
              <a:ext uri="{FF2B5EF4-FFF2-40B4-BE49-F238E27FC236}">
                <a16:creationId xmlns:a16="http://schemas.microsoft.com/office/drawing/2014/main" xmlns="" id="{BA52461C-C356-F840-823F-F2C3DAE56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8574" y="677220"/>
            <a:ext cx="8404283" cy="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DF02FEF9-2B77-4E45-BE7E-CD24D3C3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389E6-C847-4AD0-B56D-D205B2EAB1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69D93E-D569-4F28-9E3E-FC1A0990A184}"/>
              </a:ext>
            </a:extLst>
          </p:cNvPr>
          <p:cNvSpPr txBox="1"/>
          <p:nvPr/>
        </p:nvSpPr>
        <p:spPr>
          <a:xfrm>
            <a:off x="1339845" y="1581051"/>
            <a:ext cx="10327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Какие внутренние инструменты ИИ</a:t>
            </a:r>
            <a:r>
              <a:rPr lang="en-US" sz="2400" b="1" i="0" dirty="0"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2400" b="1" i="0" dirty="0"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работают в </a:t>
            </a:r>
            <a:r>
              <a:rPr lang="en-US" sz="2400" b="1" i="0" dirty="0"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ID SCIENCE</a:t>
            </a:r>
            <a:r>
              <a:rPr lang="ru-RU" sz="2400" b="1" i="0" dirty="0"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xmlns="" id="{B5D134C9-71F6-427C-BC7D-01B40EA5A178}"/>
              </a:ext>
            </a:extLst>
          </p:cNvPr>
          <p:cNvSpPr/>
          <p:nvPr/>
        </p:nvSpPr>
        <p:spPr>
          <a:xfrm>
            <a:off x="1501978" y="2499634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ED60C2-B3C4-4FEF-8BE9-322B4193C760}"/>
              </a:ext>
            </a:extLst>
          </p:cNvPr>
          <p:cNvSpPr txBox="1"/>
          <p:nvPr/>
        </p:nvSpPr>
        <p:spPr>
          <a:xfrm>
            <a:off x="2565979" y="2399489"/>
            <a:ext cx="8213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i="0" dirty="0">
                <a:solidFill>
                  <a:srgbClr val="404040"/>
                </a:solidFill>
                <a:effectLst/>
              </a:rPr>
              <a:t>Поиск схожих профилей исследователей из разных наукометрических систем</a:t>
            </a:r>
            <a:r>
              <a:rPr lang="ru-RU" sz="1800" b="0" i="0" dirty="0">
                <a:solidFill>
                  <a:srgbClr val="404040"/>
                </a:solidFill>
                <a:effectLst/>
              </a:rPr>
              <a:t> </a:t>
            </a:r>
          </a:p>
          <a:p>
            <a:pPr algn="l"/>
            <a:r>
              <a:rPr lang="ru-RU" sz="1800" b="0" i="0" dirty="0">
                <a:solidFill>
                  <a:srgbClr val="404040"/>
                </a:solidFill>
                <a:effectLst/>
              </a:rPr>
              <a:t>Об</a:t>
            </a:r>
            <a:r>
              <a:rPr lang="ru-RU" dirty="0">
                <a:solidFill>
                  <a:srgbClr val="404040"/>
                </a:solidFill>
              </a:rPr>
              <a:t>ъ</a:t>
            </a:r>
            <a:r>
              <a:rPr lang="ru-RU" sz="1800" b="0" i="0" dirty="0">
                <a:solidFill>
                  <a:srgbClr val="404040"/>
                </a:solidFill>
                <a:effectLst/>
              </a:rPr>
              <a:t>единение профилей. </a:t>
            </a:r>
          </a:p>
          <a:p>
            <a:pPr algn="l"/>
            <a:r>
              <a:rPr lang="ru-RU" sz="1200" b="0" i="0" dirty="0">
                <a:solidFill>
                  <a:srgbClr val="404040"/>
                </a:solidFill>
                <a:effectLst/>
              </a:rPr>
              <a:t>Соединение схожих профилей по нечетким данным и различным представлениям ФИО 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EC600361-D3AC-4A02-B21B-C0509E843595}"/>
              </a:ext>
            </a:extLst>
          </p:cNvPr>
          <p:cNvSpPr/>
          <p:nvPr/>
        </p:nvSpPr>
        <p:spPr>
          <a:xfrm>
            <a:off x="1501978" y="3414517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5C8AAF-2759-4A1F-800E-B165CE05B50B}"/>
              </a:ext>
            </a:extLst>
          </p:cNvPr>
          <p:cNvSpPr txBox="1"/>
          <p:nvPr/>
        </p:nvSpPr>
        <p:spPr>
          <a:xfrm>
            <a:off x="2565980" y="3465095"/>
            <a:ext cx="7122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i="0" dirty="0">
                <a:solidFill>
                  <a:srgbClr val="404040"/>
                </a:solidFill>
                <a:effectLst/>
              </a:rPr>
              <a:t>Поиск схожих метаданных по публикациям</a:t>
            </a:r>
            <a:r>
              <a:rPr lang="ru-RU" sz="1800" b="0" i="0" dirty="0">
                <a:solidFill>
                  <a:srgbClr val="404040"/>
                </a:solidFill>
                <a:effectLst/>
              </a:rPr>
              <a:t> </a:t>
            </a:r>
          </a:p>
          <a:p>
            <a:pPr algn="l"/>
            <a:r>
              <a:rPr lang="ru-RU" sz="1800" b="0" i="0" dirty="0">
                <a:solidFill>
                  <a:srgbClr val="404040"/>
                </a:solidFill>
                <a:effectLst/>
              </a:rPr>
              <a:t>Нахождение метаданных по публикациям исследователей </a:t>
            </a:r>
          </a:p>
          <a:p>
            <a:pPr algn="l"/>
            <a:r>
              <a:rPr lang="ru-RU" sz="1200" b="0" i="0" dirty="0">
                <a:solidFill>
                  <a:srgbClr val="404040"/>
                </a:solidFill>
                <a:effectLst/>
              </a:rPr>
              <a:t>Создание списка схожих публикаций, представленных на разных языках</a:t>
            </a:r>
          </a:p>
          <a:p>
            <a:pPr algn="l"/>
            <a:r>
              <a:rPr lang="ru-RU" sz="1200" dirty="0">
                <a:solidFill>
                  <a:srgbClr val="404040"/>
                </a:solidFill>
              </a:rPr>
              <a:t>Использование </a:t>
            </a:r>
            <a:r>
              <a:rPr lang="en-US" sz="1200" b="1" i="0" dirty="0">
                <a:solidFill>
                  <a:srgbClr val="404040"/>
                </a:solidFill>
                <a:effectLst/>
              </a:rPr>
              <a:t>Sentence Transformers</a:t>
            </a:r>
            <a:r>
              <a:rPr lang="ru-RU" sz="1200" b="1" i="0" dirty="0">
                <a:solidFill>
                  <a:srgbClr val="404040"/>
                </a:solidFill>
                <a:effectLst/>
              </a:rPr>
              <a:t> </a:t>
            </a:r>
            <a:r>
              <a:rPr lang="en-US" sz="1200" b="1" i="0" dirty="0">
                <a:solidFill>
                  <a:srgbClr val="404040"/>
                </a:solidFill>
                <a:effectLst/>
              </a:rPr>
              <a:t>: paraphrase-multilingual-MiniLM-L12-v2</a:t>
            </a:r>
            <a:endParaRPr lang="ru-RU" sz="1200" b="0" i="0" dirty="0">
              <a:solidFill>
                <a:srgbClr val="404040"/>
              </a:solidFill>
              <a:effectLst/>
            </a:endParaRP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7A5DD636-23C8-4D6E-816D-134E6E5A7FBA}"/>
              </a:ext>
            </a:extLst>
          </p:cNvPr>
          <p:cNvSpPr/>
          <p:nvPr/>
        </p:nvSpPr>
        <p:spPr>
          <a:xfrm>
            <a:off x="1501978" y="4430180"/>
            <a:ext cx="978408" cy="484632"/>
          </a:xfrm>
          <a:prstGeom prst="rightArrow">
            <a:avLst/>
          </a:prstGeom>
          <a:noFill/>
          <a:ln>
            <a:solidFill>
              <a:srgbClr val="0C4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C47A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84957CF-9F7D-427B-8CFA-311CC885018F}"/>
              </a:ext>
            </a:extLst>
          </p:cNvPr>
          <p:cNvSpPr txBox="1"/>
          <p:nvPr/>
        </p:nvSpPr>
        <p:spPr>
          <a:xfrm>
            <a:off x="2565980" y="4487830"/>
            <a:ext cx="712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i="0" dirty="0">
                <a:solidFill>
                  <a:srgbClr val="404040"/>
                </a:solidFill>
                <a:effectLst/>
              </a:rPr>
              <a:t>Наполнение </a:t>
            </a:r>
            <a:r>
              <a:rPr lang="ru-RU" b="1" dirty="0">
                <a:solidFill>
                  <a:srgbClr val="404040"/>
                </a:solidFill>
              </a:rPr>
              <a:t>базы схожих ключевых слов и выражений </a:t>
            </a:r>
            <a:endParaRPr lang="ru-RU" sz="1800" b="0" i="0" dirty="0">
              <a:solidFill>
                <a:srgbClr val="40404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994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>
            <a:extLst>
              <a:ext uri="{FF2B5EF4-FFF2-40B4-BE49-F238E27FC236}">
                <a16:creationId xmlns:a16="http://schemas.microsoft.com/office/drawing/2014/main" xmlns="" id="{06A953AD-B8D4-6C4A-A166-3CCA6F2B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327" y="208615"/>
            <a:ext cx="8486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ID SCIENCE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xmlns="" id="{8F1BA672-172B-F744-80BB-20585E83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74" y="726520"/>
            <a:ext cx="9013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СХОЖИЕ ПРОФИЛИ </a:t>
            </a:r>
            <a:r>
              <a:rPr lang="en-US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ПАНЕЛЬ УПРАВЛЕНИЯ</a:t>
            </a:r>
            <a:endParaRPr kumimoji="0" lang="ru-RU" alt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B2447-35D1-3B4C-B51F-91E800562C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07" y="329689"/>
            <a:ext cx="676013" cy="676013"/>
          </a:xfrm>
          <a:prstGeom prst="rect">
            <a:avLst/>
          </a:prstGeom>
        </p:spPr>
      </p:pic>
      <p:sp>
        <p:nvSpPr>
          <p:cNvPr id="8" name="Line 30">
            <a:extLst>
              <a:ext uri="{FF2B5EF4-FFF2-40B4-BE49-F238E27FC236}">
                <a16:creationId xmlns:a16="http://schemas.microsoft.com/office/drawing/2014/main" xmlns="" id="{BA52461C-C356-F840-823F-F2C3DAE56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8574" y="677220"/>
            <a:ext cx="8404283" cy="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DF02FEF9-2B77-4E45-BE7E-CD24D3C3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389E6-C847-4AD0-B56D-D205B2EAB1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2452FC-D77D-4550-AEC3-0FC154A43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504" y="1134892"/>
            <a:ext cx="10888911" cy="52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748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>
            <a:extLst>
              <a:ext uri="{FF2B5EF4-FFF2-40B4-BE49-F238E27FC236}">
                <a16:creationId xmlns:a16="http://schemas.microsoft.com/office/drawing/2014/main" xmlns="" id="{06A953AD-B8D4-6C4A-A166-3CCA6F2B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327" y="208615"/>
            <a:ext cx="8486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ID SCIENCE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xmlns="" id="{8F1BA672-172B-F744-80BB-20585E83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74" y="726520"/>
            <a:ext cx="9013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СХОЖИЕ ПРОФИЛИ </a:t>
            </a:r>
            <a:r>
              <a:rPr lang="en-US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ru-RU" sz="1600" dirty="0">
                <a:solidFill>
                  <a:prstClr val="black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ИССЛЕДОВАТЕЛИ</a:t>
            </a:r>
            <a:endParaRPr kumimoji="0" lang="ru-RU" alt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B2447-35D1-3B4C-B51F-91E800562C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07" y="329689"/>
            <a:ext cx="676013" cy="676013"/>
          </a:xfrm>
          <a:prstGeom prst="rect">
            <a:avLst/>
          </a:prstGeom>
        </p:spPr>
      </p:pic>
      <p:sp>
        <p:nvSpPr>
          <p:cNvPr id="8" name="Line 30">
            <a:extLst>
              <a:ext uri="{FF2B5EF4-FFF2-40B4-BE49-F238E27FC236}">
                <a16:creationId xmlns:a16="http://schemas.microsoft.com/office/drawing/2014/main" xmlns="" id="{BA52461C-C356-F840-823F-F2C3DAE56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98574" y="677220"/>
            <a:ext cx="8404283" cy="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xmlns="" id="{DF02FEF9-2B77-4E45-BE7E-CD24D3C3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389E6-C847-4AD0-B56D-D205B2EAB1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EC28459-A2B8-4A2C-B962-1396DCBE6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06" y="1091838"/>
            <a:ext cx="11493769" cy="55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753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F6FF6A-864C-F04F-A5FC-954F35F6FD32}"/>
              </a:ext>
            </a:extLst>
          </p:cNvPr>
          <p:cNvSpPr txBox="1"/>
          <p:nvPr/>
        </p:nvSpPr>
        <p:spPr>
          <a:xfrm>
            <a:off x="489449" y="1246476"/>
            <a:ext cx="358049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200" dirty="0">
                <a:solidFill>
                  <a:srgbClr val="0C47A2"/>
                </a:solidFill>
                <a:latin typeface="SangBleu Sunrise" panose="020B0504000000000004" pitchFamily="34" charset="0"/>
              </a:rPr>
              <a:t>+</a:t>
            </a:r>
            <a:r>
              <a:rPr lang="ru-RU" sz="8200" dirty="0" smtClean="0">
                <a:solidFill>
                  <a:srgbClr val="0C47A2"/>
                </a:solidFill>
                <a:latin typeface="SangBleu Sunrise" panose="020B0504000000000004" pitchFamily="34" charset="0"/>
              </a:rPr>
              <a:t>1800</a:t>
            </a:r>
            <a:endParaRPr lang="ru-RU" sz="8200" dirty="0">
              <a:solidFill>
                <a:srgbClr val="0C47A2"/>
              </a:solidFill>
              <a:latin typeface="SangBleu Sunrise" panose="020B050400000000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388D30-771A-8347-9248-79F259201698}"/>
              </a:ext>
            </a:extLst>
          </p:cNvPr>
          <p:cNvSpPr txBox="1"/>
          <p:nvPr/>
        </p:nvSpPr>
        <p:spPr>
          <a:xfrm>
            <a:off x="4271210" y="1596567"/>
            <a:ext cx="36009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C47A2"/>
                </a:solidFill>
                <a:effectLst/>
                <a:latin typeface="SangBleu Sunrise" panose="020B0504000000000004" pitchFamily="34" charset="0"/>
              </a:rPr>
              <a:t>подписчиков </a:t>
            </a:r>
            <a:r>
              <a:rPr lang="en" sz="2800" b="1" dirty="0">
                <a:solidFill>
                  <a:srgbClr val="0C47A2"/>
                </a:solidFill>
                <a:effectLst/>
                <a:latin typeface="SangBleu Sunrise" panose="020B0504000000000004" pitchFamily="34" charset="0"/>
              </a:rPr>
              <a:t>Telegram-</a:t>
            </a:r>
            <a:r>
              <a:rPr lang="ru-RU" sz="2800" b="1" dirty="0">
                <a:solidFill>
                  <a:srgbClr val="0C47A2"/>
                </a:solidFill>
                <a:effectLst/>
                <a:latin typeface="SangBleu Sunrise" panose="020B0504000000000004" pitchFamily="34" charset="0"/>
              </a:rPr>
              <a:t>канала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8C0189-9AAD-494D-81DB-5DDAD2B58E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709" r="9045"/>
          <a:stretch/>
        </p:blipFill>
        <p:spPr>
          <a:xfrm>
            <a:off x="8236354" y="992709"/>
            <a:ext cx="2636079" cy="4540741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A048CB6-DC9E-AD4A-904B-10B6827A0811}"/>
              </a:ext>
            </a:extLst>
          </p:cNvPr>
          <p:cNvSpPr txBox="1">
            <a:spLocks/>
          </p:cNvSpPr>
          <p:nvPr/>
        </p:nvSpPr>
        <p:spPr bwMode="auto">
          <a:xfrm>
            <a:off x="366607" y="3173706"/>
            <a:ext cx="7058840" cy="25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3E3E3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3E3E3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3E3E3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3E3E3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3E3E3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3E3E3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3E3E3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3E3E3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3E3E3E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ru-RU" sz="2400" dirty="0">
                <a:solidFill>
                  <a:schemeClr val="tx1"/>
                </a:solidFill>
                <a:latin typeface="SangBleu Sunrise" panose="020B0504000000000004" pitchFamily="34" charset="0"/>
                <a:cs typeface="Arial" panose="020B0604020202020204" pitchFamily="34" charset="0"/>
              </a:rPr>
              <a:t>Telegram</a:t>
            </a:r>
            <a:r>
              <a:rPr lang="ru-RU" altLang="ru-RU" sz="2400" dirty="0">
                <a:solidFill>
                  <a:schemeClr val="tx1"/>
                </a:solidFill>
                <a:latin typeface="SangBleu Sunrise" panose="020B0504000000000004" pitchFamily="34" charset="0"/>
                <a:cs typeface="Arial" panose="020B0604020202020204" pitchFamily="34" charset="0"/>
              </a:rPr>
              <a:t>-канал ‒ </a:t>
            </a:r>
            <a:r>
              <a:rPr lang="ru-RU" altLang="ru-RU" sz="2400" b="1" dirty="0">
                <a:solidFill>
                  <a:schemeClr val="tx1"/>
                </a:solidFill>
                <a:highlight>
                  <a:srgbClr val="FC8F9B"/>
                </a:highlight>
                <a:latin typeface="SangBleu Sunrise" panose="020B0504000000000004" pitchFamily="34" charset="0"/>
                <a:cs typeface="Arial" panose="020B0604020202020204" pitchFamily="34" charset="0"/>
              </a:rPr>
              <a:t>формирование</a:t>
            </a:r>
            <a:r>
              <a:rPr lang="en-US" altLang="ru-RU" sz="2400" dirty="0">
                <a:solidFill>
                  <a:schemeClr val="tx1"/>
                </a:solidFill>
                <a:highlight>
                  <a:srgbClr val="FC8F9B"/>
                </a:highlight>
                <a:latin typeface="SangBleu Sunrise" panose="020B05040000000000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SangBleu Sunrise" panose="020B0504000000000004" pitchFamily="34" charset="0"/>
                <a:cs typeface="Arial" panose="020B0604020202020204" pitchFamily="34" charset="0"/>
              </a:rPr>
              <a:t>многофункциональной и полноценной </a:t>
            </a:r>
            <a:r>
              <a:rPr lang="ru-RU" altLang="ru-RU" sz="2400" b="1" dirty="0">
                <a:solidFill>
                  <a:schemeClr val="tx1"/>
                </a:solidFill>
                <a:highlight>
                  <a:srgbClr val="FC8F9B"/>
                </a:highlight>
                <a:latin typeface="SangBleu Sunrise" panose="020B0504000000000004" pitchFamily="34" charset="0"/>
                <a:cs typeface="Arial" panose="020B0604020202020204" pitchFamily="34" charset="0"/>
              </a:rPr>
              <a:t>площадки для коммуникаций </a:t>
            </a:r>
            <a:r>
              <a:rPr lang="ru-RU" altLang="ru-RU" sz="2400" dirty="0">
                <a:solidFill>
                  <a:schemeClr val="tx1"/>
                </a:solidFill>
                <a:latin typeface="SangBleu Sunrise" panose="020B0504000000000004" pitchFamily="34" charset="0"/>
                <a:cs typeface="Arial" panose="020B0604020202020204" pitchFamily="34" charset="0"/>
              </a:rPr>
              <a:t>профессионального сообщества в области наукометрии</a:t>
            </a:r>
            <a:r>
              <a:rPr lang="en-US" altLang="ru-RU" sz="2400" dirty="0">
                <a:solidFill>
                  <a:schemeClr val="tx1"/>
                </a:solidFill>
                <a:latin typeface="SangBleu Sunrise" panose="020B0504000000000004" pitchFamily="34" charset="0"/>
                <a:cs typeface="Arial" panose="020B0604020202020204" pitchFamily="34" charset="0"/>
              </a:rPr>
              <a:t>, </a:t>
            </a:r>
            <a:r>
              <a:rPr lang="ru-RU" altLang="ru-RU" sz="2400" dirty="0">
                <a:solidFill>
                  <a:schemeClr val="tx1"/>
                </a:solidFill>
                <a:latin typeface="SangBleu Sunrise" panose="020B0504000000000004" pitchFamily="34" charset="0"/>
                <a:cs typeface="Arial" panose="020B0604020202020204" pitchFamily="34" charset="0"/>
              </a:rPr>
              <a:t>ИИ в науке и смежных направлений 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9B37C7-236C-A248-BC55-736CB99BF393}"/>
              </a:ext>
            </a:extLst>
          </p:cNvPr>
          <p:cNvSpPr txBox="1"/>
          <p:nvPr/>
        </p:nvSpPr>
        <p:spPr>
          <a:xfrm>
            <a:off x="7781265" y="5660300"/>
            <a:ext cx="3546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ru-RU" sz="1800" dirty="0">
                <a:solidFill>
                  <a:srgbClr val="0C47A2"/>
                </a:solidFill>
                <a:latin typeface="SangBleu Sunrise" panose="020B050400000000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t.me/pulsescience</a:t>
            </a:r>
            <a:endParaRPr lang="ru-RU" altLang="ru-RU" sz="1800" dirty="0">
              <a:solidFill>
                <a:srgbClr val="0C47A2"/>
              </a:solidFill>
              <a:latin typeface="SangBleu Sunrise" panose="020B050400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054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E5193F-6107-DF4A-8CAF-818B9D7CC1FD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183E7F57-888F-374C-9A61-CE459C65F456}"/>
              </a:ext>
            </a:extLst>
          </p:cNvPr>
          <p:cNvSpPr/>
          <p:nvPr/>
        </p:nvSpPr>
        <p:spPr>
          <a:xfrm rot="16200000">
            <a:off x="7311926" y="5068601"/>
            <a:ext cx="570384" cy="30544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3194CDD7-924C-844C-8DC0-90A827FDAD1B}"/>
              </a:ext>
            </a:extLst>
          </p:cNvPr>
          <p:cNvSpPr/>
          <p:nvPr/>
        </p:nvSpPr>
        <p:spPr>
          <a:xfrm rot="16200000">
            <a:off x="1222736" y="5030116"/>
            <a:ext cx="564356" cy="3125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xmlns="" id="{F51E9C62-38A3-0A47-9E0B-0D0F619CE190}"/>
              </a:ext>
            </a:extLst>
          </p:cNvPr>
          <p:cNvSpPr/>
          <p:nvPr/>
        </p:nvSpPr>
        <p:spPr>
          <a:xfrm rot="16200000">
            <a:off x="4268801" y="5074091"/>
            <a:ext cx="564356" cy="3037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xmlns="" id="{4D08063A-52D0-9241-97E6-AAA2E33C1E0F}"/>
              </a:ext>
            </a:extLst>
          </p:cNvPr>
          <p:cNvSpPr/>
          <p:nvPr/>
        </p:nvSpPr>
        <p:spPr>
          <a:xfrm rot="16200000">
            <a:off x="10057056" y="4682264"/>
            <a:ext cx="1260059" cy="3125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7" name="Rectangle 40">
            <a:extLst>
              <a:ext uri="{FF2B5EF4-FFF2-40B4-BE49-F238E27FC236}">
                <a16:creationId xmlns:a16="http://schemas.microsoft.com/office/drawing/2014/main" xmlns="" id="{89A1F861-0391-644A-8895-12F50A25C843}"/>
              </a:ext>
            </a:extLst>
          </p:cNvPr>
          <p:cNvSpPr/>
          <p:nvPr/>
        </p:nvSpPr>
        <p:spPr>
          <a:xfrm>
            <a:off x="1096986" y="2897755"/>
            <a:ext cx="101595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ВЫВОДЫ</a:t>
            </a:r>
            <a:endParaRPr lang="id-ID" sz="4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cxnSp>
        <p:nvCxnSpPr>
          <p:cNvPr id="18" name="Straight Connector 34">
            <a:extLst>
              <a:ext uri="{FF2B5EF4-FFF2-40B4-BE49-F238E27FC236}">
                <a16:creationId xmlns:a16="http://schemas.microsoft.com/office/drawing/2014/main" xmlns="" id="{6B6F78F3-6E34-8B4E-B6D2-C8719EE0B2DF}"/>
              </a:ext>
            </a:extLst>
          </p:cNvPr>
          <p:cNvCxnSpPr>
            <a:cxnSpLocks/>
          </p:cNvCxnSpPr>
          <p:nvPr/>
        </p:nvCxnSpPr>
        <p:spPr>
          <a:xfrm flipH="1">
            <a:off x="6453351" y="4505770"/>
            <a:ext cx="4256564" cy="0"/>
          </a:xfrm>
          <a:prstGeom prst="line">
            <a:avLst/>
          </a:prstGeom>
          <a:ln w="15875">
            <a:solidFill>
              <a:srgbClr val="8FABD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5">
            <a:extLst>
              <a:ext uri="{FF2B5EF4-FFF2-40B4-BE49-F238E27FC236}">
                <a16:creationId xmlns:a16="http://schemas.microsoft.com/office/drawing/2014/main" xmlns="" id="{A6DCC24A-7102-6249-ADC5-0679001826EA}"/>
              </a:ext>
            </a:extLst>
          </p:cNvPr>
          <p:cNvCxnSpPr>
            <a:cxnSpLocks/>
          </p:cNvCxnSpPr>
          <p:nvPr/>
        </p:nvCxnSpPr>
        <p:spPr>
          <a:xfrm>
            <a:off x="10709915" y="4506065"/>
            <a:ext cx="0" cy="1104253"/>
          </a:xfrm>
          <a:prstGeom prst="line">
            <a:avLst/>
          </a:prstGeom>
          <a:ln w="15875">
            <a:solidFill>
              <a:srgbClr val="8FA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3">
            <a:extLst>
              <a:ext uri="{FF2B5EF4-FFF2-40B4-BE49-F238E27FC236}">
                <a16:creationId xmlns:a16="http://schemas.microsoft.com/office/drawing/2014/main" xmlns="" id="{02D36518-E0C3-C04C-A60D-1DADA904405A}"/>
              </a:ext>
            </a:extLst>
          </p:cNvPr>
          <p:cNvCxnSpPr/>
          <p:nvPr/>
        </p:nvCxnSpPr>
        <p:spPr>
          <a:xfrm>
            <a:off x="6453351" y="3898846"/>
            <a:ext cx="0" cy="606924"/>
          </a:xfrm>
          <a:prstGeom prst="line">
            <a:avLst/>
          </a:prstGeom>
          <a:ln w="15875">
            <a:solidFill>
              <a:srgbClr val="8FABDD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4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5" grpId="0" animBg="1"/>
      <p:bldP spid="46" grpId="0" animBg="1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063D47-C349-E109-2F6E-56E9248A9492}"/>
              </a:ext>
            </a:extLst>
          </p:cNvPr>
          <p:cNvSpPr txBox="1"/>
          <p:nvPr/>
        </p:nvSpPr>
        <p:spPr>
          <a:xfrm>
            <a:off x="452824" y="1383632"/>
            <a:ext cx="11430103" cy="5013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>
                <a:srgbClr val="5B9AD5"/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Наблюдается положительная тенденция в вопросе разработки </a:t>
            </a:r>
            <a:br>
              <a:rPr lang="ru-RU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и использования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CRIS-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систем.</a:t>
            </a:r>
          </a:p>
          <a:p>
            <a:pPr marL="514350" indent="-514350">
              <a:buClr>
                <a:srgbClr val="5B9AD5"/>
              </a:buClr>
              <a:buFont typeface="+mj-lt"/>
              <a:buAutoNum type="arabicPeriod"/>
            </a:pPr>
            <a:endParaRPr lang="ru-RU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514350" indent="-514350">
              <a:buClr>
                <a:srgbClr val="5B9AD5"/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В условиях унифицированных баз данных нагрузка на специалистов значительно увеличилась. Необходимость следить за актуальными трендами и новыми возможностями обогащения «сырых» данных не только способствовала увеличению времени работы, но и сформировала значительный разрыв между опытными и начинающими специалистами.</a:t>
            </a:r>
          </a:p>
          <a:p>
            <a:pPr marL="514350" indent="-514350">
              <a:buClr>
                <a:srgbClr val="5B9AD5"/>
              </a:buClr>
              <a:buFont typeface="+mj-lt"/>
              <a:buAutoNum type="arabicPeriod"/>
            </a:pPr>
            <a:endParaRPr lang="ru-RU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514350" indent="-514350">
              <a:buClr>
                <a:srgbClr val="5B9AD5"/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Показатели из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наукометрических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баз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данных по-прежнему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используются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в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российских научных и образовательных организациях. </a:t>
            </a:r>
          </a:p>
          <a:p>
            <a:pPr marL="514350" indent="-514350">
              <a:buClr>
                <a:srgbClr val="5B9AD5"/>
              </a:buClr>
              <a:buFont typeface="+mj-lt"/>
              <a:buAutoNum type="arabicPeriod"/>
            </a:pPr>
            <a:endParaRPr lang="ru-RU" sz="24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514350" indent="-514350">
              <a:buClr>
                <a:srgbClr val="5B9AD5"/>
              </a:buClr>
              <a:buFont typeface="+mj-lt"/>
              <a:buAutoNum type="arabicPeriod"/>
            </a:pPr>
            <a:endParaRPr lang="ru-RU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Google Shape;175;g2c866196f1b_0_34">
            <a:extLst>
              <a:ext uri="{FF2B5EF4-FFF2-40B4-BE49-F238E27FC236}">
                <a16:creationId xmlns:a16="http://schemas.microsoft.com/office/drawing/2014/main" xmlns="" id="{DD6CA1DC-A674-F44B-B2AC-77BE7F898797}"/>
              </a:ext>
            </a:extLst>
          </p:cNvPr>
          <p:cNvSpPr txBox="1"/>
          <p:nvPr/>
        </p:nvSpPr>
        <p:spPr>
          <a:xfrm>
            <a:off x="394294" y="381569"/>
            <a:ext cx="1140341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5B9AD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ОСНОВНЫЕ ВЫВОДЫ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B24AA1-6FEB-2649-8842-4BE707533C75}"/>
              </a:ext>
            </a:extLst>
          </p:cNvPr>
          <p:cNvSpPr txBox="1"/>
          <p:nvPr/>
        </p:nvSpPr>
        <p:spPr>
          <a:xfrm>
            <a:off x="11673555" y="6445665"/>
            <a:ext cx="4187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224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5;g2c866196f1b_0_34">
            <a:extLst>
              <a:ext uri="{FF2B5EF4-FFF2-40B4-BE49-F238E27FC236}">
                <a16:creationId xmlns:a16="http://schemas.microsoft.com/office/drawing/2014/main" xmlns="" id="{F39787FF-078A-0B49-958A-769E78EC0CD5}"/>
              </a:ext>
            </a:extLst>
          </p:cNvPr>
          <p:cNvSpPr txBox="1"/>
          <p:nvPr/>
        </p:nvSpPr>
        <p:spPr>
          <a:xfrm>
            <a:off x="262915" y="222897"/>
            <a:ext cx="116661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5B9AD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ОЦЕНКА РЕЗУЛЬТАТИВНОСТИ НАУЧНО-ИССЛЕДОВАТЕЛЬСКОЙ ДЕЯТЕЛЬНОСТИ: ОПЫТ РОССИИ</a:t>
            </a:r>
          </a:p>
        </p:txBody>
      </p:sp>
      <p:sp>
        <p:nvSpPr>
          <p:cNvPr id="5" name="Google Shape;179;g2c866196f1b_0_34">
            <a:extLst>
              <a:ext uri="{FF2B5EF4-FFF2-40B4-BE49-F238E27FC236}">
                <a16:creationId xmlns:a16="http://schemas.microsoft.com/office/drawing/2014/main" xmlns="" id="{AA803378-3750-B746-96B8-52D58AC0398C}"/>
              </a:ext>
            </a:extLst>
          </p:cNvPr>
          <p:cNvSpPr txBox="1"/>
          <p:nvPr/>
        </p:nvSpPr>
        <p:spPr>
          <a:xfrm>
            <a:off x="262915" y="939634"/>
            <a:ext cx="11666169" cy="526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just" rtl="0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342900" algn="just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публикациям, индексируемым в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WoS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фигурируют в отчетной документации научных и образовательных организаций (необязательные поля), в т.ч. 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отчетах по грантам Российского научного фонда</a:t>
            </a:r>
          </a:p>
          <a:p>
            <a:pPr marL="482600" indent="-342900" algn="just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публикаций в конференциях уровня А* в компьютерных науках по рейтингу 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algn="just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«Искусственный интеллект» утвержден в 2021 г. для реализации Национальной стратегии.</a:t>
            </a:r>
          </a:p>
          <a:p>
            <a:pPr marL="482600" lvl="0" indent="-342900" algn="just" rtl="0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  <a:buFont typeface="+mj-lt"/>
              <a:buAutoNum type="arabicPeriod" startAt="3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концепцию «Университета 3.0», российские вузы всё ещё получают большую часть денег за счёт образовательной деятельности. </a:t>
            </a:r>
          </a:p>
          <a:p>
            <a:pPr marL="139700" lvl="0" algn="just" rtl="0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«Поэтому, когда мы говорим об университете 3.0, надо четко понимать: сначала надо создать науку, а потом говорить о том, что она будет приносить доходы. Пока мы еще к этому 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подошли».</a:t>
            </a:r>
          </a:p>
          <a:p>
            <a:pPr marL="139700" algn="just">
              <a:spcBef>
                <a:spcPts val="600"/>
              </a:spcBef>
              <a:spcAft>
                <a:spcPts val="600"/>
              </a:spcAft>
              <a:buClr>
                <a:srgbClr val="5B9AD5"/>
              </a:buClr>
              <a:buSzPct val="92000"/>
            </a:pPr>
            <a:endParaRPr lang="ru-RU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2E228E-F960-CF46-8715-106A1DC8A6CF}"/>
              </a:ext>
            </a:extLst>
          </p:cNvPr>
          <p:cNvSpPr txBox="1"/>
          <p:nvPr/>
        </p:nvSpPr>
        <p:spPr>
          <a:xfrm>
            <a:off x="11757102" y="6445665"/>
            <a:ext cx="335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9CD074-43CA-2178-DC26-7B794FA5D13D}"/>
              </a:ext>
            </a:extLst>
          </p:cNvPr>
          <p:cNvSpPr txBox="1"/>
          <p:nvPr/>
        </p:nvSpPr>
        <p:spPr>
          <a:xfrm>
            <a:off x="1031793" y="5800904"/>
            <a:ext cx="10897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/>
              <a:t>Ливанов </a:t>
            </a:r>
            <a:r>
              <a:rPr lang="ru-RU" dirty="0" smtClean="0"/>
              <a:t>Д.В</a:t>
            </a:r>
            <a:r>
              <a:rPr lang="ru-RU" dirty="0"/>
              <a:t>. Как превратить интеллектуальную собственность в пассивный доход</a:t>
            </a:r>
          </a:p>
          <a:p>
            <a:pPr algn="r"/>
            <a:r>
              <a:rPr lang="en" dirty="0">
                <a:hlinkClick r:id="rId3"/>
              </a:rPr>
              <a:t>https://companies.rbc.ru/news/Mb6hvrjO4R/kak-prevratit-intellektualnuyu-sobstvennost-v-passivnyij-dohod/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00670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/>
          <p:cNvSpPr txBox="1"/>
          <p:nvPr/>
        </p:nvSpPr>
        <p:spPr>
          <a:xfrm>
            <a:off x="882000" y="2321004"/>
            <a:ext cx="113100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i="0" u="none" strike="noStrike" cap="none" dirty="0">
                <a:solidFill>
                  <a:srgbClr val="5A9BD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СПАСИБО ЗА ВНИМАНИЕ</a:t>
            </a:r>
            <a:endParaRPr sz="6600" dirty="0">
              <a:solidFill>
                <a:srgbClr val="5A9BD5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78" name="Google Shape;278;p11"/>
          <p:cNvGrpSpPr/>
          <p:nvPr/>
        </p:nvGrpSpPr>
        <p:grpSpPr>
          <a:xfrm>
            <a:off x="3719706" y="5274756"/>
            <a:ext cx="722111" cy="764588"/>
            <a:chOff x="746837" y="3647550"/>
            <a:chExt cx="962815" cy="1019451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279" name="Google Shape;279;p11"/>
            <p:cNvGrpSpPr/>
            <p:nvPr/>
          </p:nvGrpSpPr>
          <p:grpSpPr>
            <a:xfrm>
              <a:off x="746837" y="3647550"/>
              <a:ext cx="962815" cy="1019451"/>
              <a:chOff x="1664677" y="1949380"/>
              <a:chExt cx="1195754" cy="1266093"/>
            </a:xfrm>
            <a:grpFill/>
          </p:grpSpPr>
          <p:sp>
            <p:nvSpPr>
              <p:cNvPr id="280" name="Google Shape;280;p11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81" name="Google Shape;281;p11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highlight>
                    <a:srgbClr val="FD6FC8"/>
                  </a:highlight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82" name="Google Shape;282;p11"/>
            <p:cNvSpPr txBox="1"/>
            <p:nvPr/>
          </p:nvSpPr>
          <p:spPr>
            <a:xfrm>
              <a:off x="864400" y="3963193"/>
              <a:ext cx="723532" cy="40010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50" b="1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ЧТО</a:t>
              </a:r>
              <a:endParaRPr sz="135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83" name="Google Shape;283;p11"/>
          <p:cNvGrpSpPr/>
          <p:nvPr/>
        </p:nvGrpSpPr>
        <p:grpSpPr>
          <a:xfrm>
            <a:off x="4436638" y="5317234"/>
            <a:ext cx="933269" cy="722111"/>
            <a:chOff x="1702746" y="3704187"/>
            <a:chExt cx="1244359" cy="962815"/>
          </a:xfrm>
        </p:grpSpPr>
        <p:sp>
          <p:nvSpPr>
            <p:cNvPr id="285" name="Google Shape;285;p11"/>
            <p:cNvSpPr/>
            <p:nvPr/>
          </p:nvSpPr>
          <p:spPr>
            <a:xfrm>
              <a:off x="1843519" y="3704187"/>
              <a:ext cx="962815" cy="96281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7" name="Google Shape;287;p11"/>
            <p:cNvSpPr txBox="1"/>
            <p:nvPr/>
          </p:nvSpPr>
          <p:spPr>
            <a:xfrm>
              <a:off x="1702746" y="3985538"/>
              <a:ext cx="1244359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ПОЧЕМУ</a:t>
              </a:r>
              <a:endParaRPr sz="13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88" name="Google Shape;288;p11"/>
          <p:cNvGrpSpPr/>
          <p:nvPr/>
        </p:nvGrpSpPr>
        <p:grpSpPr>
          <a:xfrm>
            <a:off x="5360367" y="5274756"/>
            <a:ext cx="722111" cy="764588"/>
            <a:chOff x="2958135" y="3647550"/>
            <a:chExt cx="962815" cy="1019451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289" name="Google Shape;289;p11"/>
            <p:cNvGrpSpPr/>
            <p:nvPr/>
          </p:nvGrpSpPr>
          <p:grpSpPr>
            <a:xfrm>
              <a:off x="2958135" y="3647550"/>
              <a:ext cx="962815" cy="1019451"/>
              <a:chOff x="1664677" y="1949380"/>
              <a:chExt cx="1195754" cy="1266093"/>
            </a:xfrm>
            <a:grpFill/>
          </p:grpSpPr>
          <p:sp>
            <p:nvSpPr>
              <p:cNvPr id="290" name="Google Shape;290;p11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1" name="Google Shape;291;p11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92" name="Google Shape;292;p11"/>
            <p:cNvSpPr txBox="1"/>
            <p:nvPr/>
          </p:nvSpPr>
          <p:spPr>
            <a:xfrm>
              <a:off x="3082726" y="3963193"/>
              <a:ext cx="689335" cy="40010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50" b="1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ГДЕ</a:t>
              </a:r>
              <a:endParaRPr sz="135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93" name="Google Shape;293;p11"/>
          <p:cNvGrpSpPr/>
          <p:nvPr/>
        </p:nvGrpSpPr>
        <p:grpSpPr>
          <a:xfrm>
            <a:off x="6197794" y="5274756"/>
            <a:ext cx="722111" cy="764588"/>
            <a:chOff x="4536225" y="3647550"/>
            <a:chExt cx="962815" cy="1019451"/>
          </a:xfrm>
          <a:solidFill>
            <a:srgbClr val="5B9AD5"/>
          </a:solidFill>
        </p:grpSpPr>
        <p:grpSp>
          <p:nvGrpSpPr>
            <p:cNvPr id="294" name="Google Shape;294;p11"/>
            <p:cNvGrpSpPr/>
            <p:nvPr/>
          </p:nvGrpSpPr>
          <p:grpSpPr>
            <a:xfrm>
              <a:off x="4536225" y="3647550"/>
              <a:ext cx="962815" cy="1019451"/>
              <a:chOff x="1664677" y="1949380"/>
              <a:chExt cx="1195754" cy="1266093"/>
            </a:xfrm>
            <a:grpFill/>
          </p:grpSpPr>
          <p:sp>
            <p:nvSpPr>
              <p:cNvPr id="295" name="Google Shape;295;p11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6" name="Google Shape;296;p11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97" name="Google Shape;297;p11"/>
            <p:cNvSpPr txBox="1"/>
            <p:nvPr/>
          </p:nvSpPr>
          <p:spPr>
            <a:xfrm>
              <a:off x="4536225" y="3963193"/>
              <a:ext cx="959549" cy="37959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2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КОГДА</a:t>
              </a:r>
              <a:endParaRPr sz="122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98" name="Google Shape;298;p11"/>
          <p:cNvGrpSpPr/>
          <p:nvPr/>
        </p:nvGrpSpPr>
        <p:grpSpPr>
          <a:xfrm>
            <a:off x="7003475" y="5274756"/>
            <a:ext cx="722111" cy="764588"/>
            <a:chOff x="5778906" y="3647550"/>
            <a:chExt cx="962815" cy="1019451"/>
          </a:xfrm>
          <a:solidFill>
            <a:schemeClr val="accent1">
              <a:lumMod val="75000"/>
            </a:schemeClr>
          </a:solidFill>
        </p:grpSpPr>
        <p:grpSp>
          <p:nvGrpSpPr>
            <p:cNvPr id="299" name="Google Shape;299;p11"/>
            <p:cNvGrpSpPr/>
            <p:nvPr/>
          </p:nvGrpSpPr>
          <p:grpSpPr>
            <a:xfrm>
              <a:off x="5778906" y="3647550"/>
              <a:ext cx="962815" cy="1019451"/>
              <a:chOff x="1664677" y="1949380"/>
              <a:chExt cx="1195754" cy="1266093"/>
            </a:xfrm>
            <a:grpFill/>
          </p:grpSpPr>
          <p:sp>
            <p:nvSpPr>
              <p:cNvPr id="300" name="Google Shape;300;p11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01" name="Google Shape;301;p11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02" name="Google Shape;302;p11"/>
            <p:cNvSpPr txBox="1"/>
            <p:nvPr/>
          </p:nvSpPr>
          <p:spPr>
            <a:xfrm>
              <a:off x="5919142" y="3963193"/>
              <a:ext cx="707888" cy="40010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50" b="1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КТО</a:t>
              </a:r>
              <a:endParaRPr sz="135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03" name="Google Shape;303;p11"/>
          <p:cNvGrpSpPr/>
          <p:nvPr/>
        </p:nvGrpSpPr>
        <p:grpSpPr>
          <a:xfrm>
            <a:off x="7809156" y="5274756"/>
            <a:ext cx="722111" cy="764588"/>
            <a:chOff x="7054873" y="3647550"/>
            <a:chExt cx="962815" cy="1019451"/>
          </a:xfrm>
          <a:solidFill>
            <a:schemeClr val="accent1">
              <a:lumMod val="50000"/>
            </a:schemeClr>
          </a:solidFill>
        </p:grpSpPr>
        <p:grpSp>
          <p:nvGrpSpPr>
            <p:cNvPr id="304" name="Google Shape;304;p11"/>
            <p:cNvGrpSpPr/>
            <p:nvPr/>
          </p:nvGrpSpPr>
          <p:grpSpPr>
            <a:xfrm>
              <a:off x="7054873" y="3647550"/>
              <a:ext cx="962815" cy="1019451"/>
              <a:chOff x="1664677" y="1949380"/>
              <a:chExt cx="1195754" cy="1266093"/>
            </a:xfrm>
            <a:grpFill/>
          </p:grpSpPr>
          <p:sp>
            <p:nvSpPr>
              <p:cNvPr id="305" name="Google Shape;305;p11"/>
              <p:cNvSpPr/>
              <p:nvPr/>
            </p:nvSpPr>
            <p:spPr>
              <a:xfrm>
                <a:off x="1664677" y="2019719"/>
                <a:ext cx="1195754" cy="1195754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06" name="Google Shape;306;p11"/>
              <p:cNvSpPr/>
              <p:nvPr/>
            </p:nvSpPr>
            <p:spPr>
              <a:xfrm>
                <a:off x="1664677" y="1949380"/>
                <a:ext cx="1195754" cy="1195754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07" name="Google Shape;307;p11"/>
            <p:cNvSpPr txBox="1"/>
            <p:nvPr/>
          </p:nvSpPr>
          <p:spPr>
            <a:xfrm>
              <a:off x="7167060" y="3963193"/>
              <a:ext cx="695063" cy="40010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50" b="1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КАК</a:t>
              </a:r>
              <a:endParaRPr sz="135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08" name="Google Shape;308;p11"/>
          <p:cNvSpPr txBox="1"/>
          <p:nvPr/>
        </p:nvSpPr>
        <p:spPr>
          <a:xfrm>
            <a:off x="2987139" y="3735657"/>
            <a:ext cx="64783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Вопросы?</a:t>
            </a:r>
            <a:endParaRPr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7" name="Google Shape;88;p1">
            <a:extLst>
              <a:ext uri="{FF2B5EF4-FFF2-40B4-BE49-F238E27FC236}">
                <a16:creationId xmlns:a16="http://schemas.microsoft.com/office/drawing/2014/main" xmlns="" id="{7D4C5955-FC98-3644-8D5B-13A2097773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3049" y="81479"/>
            <a:ext cx="2036745" cy="155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08A6EC7-82AA-7F41-81D7-F4762F4238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2000" b="14519"/>
          <a:stretch/>
        </p:blipFill>
        <p:spPr>
          <a:xfrm>
            <a:off x="1583542" y="1024106"/>
            <a:ext cx="3462692" cy="3004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29D217-9524-DB4E-8A93-1EB2C6035802}"/>
              </a:ext>
            </a:extLst>
          </p:cNvPr>
          <p:cNvSpPr txBox="1"/>
          <p:nvPr/>
        </p:nvSpPr>
        <p:spPr>
          <a:xfrm>
            <a:off x="-454735" y="4188829"/>
            <a:ext cx="694944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E500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Аркадий Халюков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компании «Пульс науки»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BC3C73-412A-664C-A2CF-BB94560721F2}"/>
              </a:ext>
            </a:extLst>
          </p:cNvPr>
          <p:cNvSpPr txBox="1"/>
          <p:nvPr/>
        </p:nvSpPr>
        <p:spPr>
          <a:xfrm>
            <a:off x="403527" y="238054"/>
            <a:ext cx="11788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НАШИ КОНТАКТЫ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E50E37F-17F0-5042-9731-2A7B5D2DDC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0310" t="37806" r="21066" b="27088"/>
          <a:stretch/>
        </p:blipFill>
        <p:spPr>
          <a:xfrm>
            <a:off x="7296238" y="713175"/>
            <a:ext cx="3879684" cy="44584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04A72A-F357-E94D-95E4-ACAF812964AD}"/>
              </a:ext>
            </a:extLst>
          </p:cNvPr>
          <p:cNvSpPr txBox="1"/>
          <p:nvPr/>
        </p:nvSpPr>
        <p:spPr>
          <a:xfrm>
            <a:off x="403527" y="5185053"/>
            <a:ext cx="63313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halyukov@pulsescience.ru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Моб / 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+7 962 934 7316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3BC631-4725-124D-AAD0-FFD652257BC7}"/>
              </a:ext>
            </a:extLst>
          </p:cNvPr>
          <p:cNvSpPr txBox="1"/>
          <p:nvPr/>
        </p:nvSpPr>
        <p:spPr>
          <a:xfrm>
            <a:off x="8154364" y="5646718"/>
            <a:ext cx="6331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@eloker1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003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4492EA-B330-E640-88D2-B11A466C9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28" y="1047517"/>
            <a:ext cx="9205590" cy="4966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175;g2c866196f1b_0_34">
            <a:extLst>
              <a:ext uri="{FF2B5EF4-FFF2-40B4-BE49-F238E27FC236}">
                <a16:creationId xmlns:a16="http://schemas.microsoft.com/office/drawing/2014/main" xmlns="" id="{B0981354-6CF2-AC4A-AB17-E3489193DDAE}"/>
              </a:ext>
            </a:extLst>
          </p:cNvPr>
          <p:cNvSpPr txBox="1"/>
          <p:nvPr/>
        </p:nvSpPr>
        <p:spPr>
          <a:xfrm>
            <a:off x="378685" y="307997"/>
            <a:ext cx="114034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5B9AD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МЕРОПРИЯТИЕ КОМПАНИИ «ПУЛЬС НАУКИ»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902E34-DFF6-296D-C6E0-623FA0E72A45}"/>
              </a:ext>
            </a:extLst>
          </p:cNvPr>
          <p:cNvSpPr txBox="1"/>
          <p:nvPr/>
        </p:nvSpPr>
        <p:spPr>
          <a:xfrm>
            <a:off x="11757102" y="6445665"/>
            <a:ext cx="335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123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FD571F9-9721-5743-8141-2EBC63344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79" b="30494"/>
          <a:stretch/>
        </p:blipFill>
        <p:spPr>
          <a:xfrm>
            <a:off x="267271" y="359596"/>
            <a:ext cx="4479390" cy="12217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BDC34D7-02A1-FA41-BB53-5583DDAA9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18"/>
          <a:stretch/>
        </p:blipFill>
        <p:spPr>
          <a:xfrm>
            <a:off x="267272" y="2902904"/>
            <a:ext cx="4643775" cy="11593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E261B6A-1D6D-674C-BC6F-3C69D834C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17" y="4978204"/>
            <a:ext cx="4756507" cy="11723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256F565-AD09-9C47-9308-02EABFA28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574" y="225888"/>
            <a:ext cx="1810703" cy="18905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F9866CD-D16D-C045-8CE9-F62F2EDBD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6001" y="2251106"/>
            <a:ext cx="2123588" cy="21584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58EC687-F89D-E14A-9430-5D3029A064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9589" y="4504151"/>
            <a:ext cx="2242644" cy="235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992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1A592E-3B24-084E-B072-C77443E7A38C}"/>
              </a:ext>
            </a:extLst>
          </p:cNvPr>
          <p:cNvSpPr txBox="1"/>
          <p:nvPr/>
        </p:nvSpPr>
        <p:spPr>
          <a:xfrm>
            <a:off x="583062" y="289988"/>
            <a:ext cx="7196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600" b="1" dirty="0">
                <a:solidFill>
                  <a:srgbClr val="000000"/>
                </a:solidFill>
                <a:effectLst/>
                <a:latin typeface="+mn-lt"/>
              </a:rPr>
              <a:t>Telegram-</a:t>
            </a:r>
            <a:r>
              <a:rPr lang="ru-RU" sz="3600" b="1" dirty="0">
                <a:solidFill>
                  <a:srgbClr val="000000"/>
                </a:solidFill>
                <a:effectLst/>
                <a:latin typeface="+mn-lt"/>
              </a:rPr>
              <a:t>канал «Пульс науки»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496079E-914C-8F4C-A1ED-3B8FAE46A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709" r="9045"/>
          <a:stretch/>
        </p:blipFill>
        <p:spPr>
          <a:xfrm>
            <a:off x="7595739" y="0"/>
            <a:ext cx="3500350" cy="60294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392F68-B970-F24F-92E9-81550B0D33D3}"/>
              </a:ext>
            </a:extLst>
          </p:cNvPr>
          <p:cNvSpPr txBox="1"/>
          <p:nvPr/>
        </p:nvSpPr>
        <p:spPr>
          <a:xfrm>
            <a:off x="8163864" y="62098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ru-RU" sz="1800" dirty="0">
                <a:solidFill>
                  <a:srgbClr val="7030A0"/>
                </a:solidFill>
                <a:latin typeface="+mn-lt"/>
                <a:hlinkClick r:id="rId3"/>
              </a:rPr>
              <a:t>https://t.me/pulsescience</a:t>
            </a:r>
            <a:endParaRPr lang="ru-RU" altLang="ru-RU" sz="18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03C2618-1B4E-2041-D159-AC8D8CCD1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62" y="2000269"/>
            <a:ext cx="6630260" cy="3577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7091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E5193F-6107-DF4A-8CAF-818B9D7CC1FD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222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183E7F57-888F-374C-9A61-CE459C65F456}"/>
              </a:ext>
            </a:extLst>
          </p:cNvPr>
          <p:cNvSpPr/>
          <p:nvPr/>
        </p:nvSpPr>
        <p:spPr>
          <a:xfrm rot="16200000">
            <a:off x="7279475" y="5030119"/>
            <a:ext cx="564351" cy="3125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3194CDD7-924C-844C-8DC0-90A827FDAD1B}"/>
              </a:ext>
            </a:extLst>
          </p:cNvPr>
          <p:cNvSpPr/>
          <p:nvPr/>
        </p:nvSpPr>
        <p:spPr>
          <a:xfrm rot="16200000">
            <a:off x="1222736" y="5030116"/>
            <a:ext cx="564356" cy="3125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xmlns="" id="{F51E9C62-38A3-0A47-9E0B-0D0F619CE190}"/>
              </a:ext>
            </a:extLst>
          </p:cNvPr>
          <p:cNvSpPr/>
          <p:nvPr/>
        </p:nvSpPr>
        <p:spPr>
          <a:xfrm rot="16200000">
            <a:off x="3923584" y="4728874"/>
            <a:ext cx="1254790" cy="3037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xmlns="" id="{4D08063A-52D0-9241-97E6-AAA2E33C1E0F}"/>
              </a:ext>
            </a:extLst>
          </p:cNvPr>
          <p:cNvSpPr/>
          <p:nvPr/>
        </p:nvSpPr>
        <p:spPr>
          <a:xfrm rot="16200000">
            <a:off x="10410019" y="5030116"/>
            <a:ext cx="564356" cy="3125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xmlns="" id="{9467DF2F-E1DA-4E4A-A653-6F7AB9D9F748}"/>
              </a:ext>
            </a:extLst>
          </p:cNvPr>
          <p:cNvCxnSpPr/>
          <p:nvPr/>
        </p:nvCxnSpPr>
        <p:spPr>
          <a:xfrm>
            <a:off x="4507664" y="4434068"/>
            <a:ext cx="2300410" cy="0"/>
          </a:xfrm>
          <a:prstGeom prst="line">
            <a:avLst/>
          </a:prstGeom>
          <a:ln w="15875">
            <a:solidFill>
              <a:srgbClr val="4472C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xmlns="" id="{5F665A53-3062-0B45-9152-8DD4F581F89D}"/>
              </a:ext>
            </a:extLst>
          </p:cNvPr>
          <p:cNvCxnSpPr/>
          <p:nvPr/>
        </p:nvCxnSpPr>
        <p:spPr>
          <a:xfrm>
            <a:off x="4507664" y="4434068"/>
            <a:ext cx="0" cy="1186156"/>
          </a:xfrm>
          <a:prstGeom prst="line">
            <a:avLst/>
          </a:prstGeom>
          <a:ln w="158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3">
            <a:extLst>
              <a:ext uri="{FF2B5EF4-FFF2-40B4-BE49-F238E27FC236}">
                <a16:creationId xmlns:a16="http://schemas.microsoft.com/office/drawing/2014/main" xmlns="" id="{41404339-7E18-BB41-BC2F-26FA810DFE27}"/>
              </a:ext>
            </a:extLst>
          </p:cNvPr>
          <p:cNvCxnSpPr/>
          <p:nvPr/>
        </p:nvCxnSpPr>
        <p:spPr>
          <a:xfrm>
            <a:off x="6808073" y="3834287"/>
            <a:ext cx="0" cy="606924"/>
          </a:xfrm>
          <a:prstGeom prst="line">
            <a:avLst/>
          </a:prstGeom>
          <a:ln w="15875">
            <a:solidFill>
              <a:srgbClr val="4472C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0">
            <a:extLst>
              <a:ext uri="{FF2B5EF4-FFF2-40B4-BE49-F238E27FC236}">
                <a16:creationId xmlns:a16="http://schemas.microsoft.com/office/drawing/2014/main" xmlns="" id="{892C1BF0-6F49-DC40-9C81-8D41A2F7BE2D}"/>
              </a:ext>
            </a:extLst>
          </p:cNvPr>
          <p:cNvSpPr/>
          <p:nvPr/>
        </p:nvSpPr>
        <p:spPr>
          <a:xfrm>
            <a:off x="1223110" y="2508872"/>
            <a:ext cx="101595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ВСЁ О </a:t>
            </a:r>
            <a:r>
              <a:rPr lang="en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CRIS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-СИСТЕМАХ: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ОПРЕДЕЛЕНИЕ, АКТУАЛЬНОСТЬ, ФУНКЦИОНАЛ </a:t>
            </a:r>
            <a:endParaRPr lang="id-ID" sz="32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14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5" grpId="0" animBg="1"/>
      <p:bldP spid="4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866196f1b_0_34"/>
          <p:cNvSpPr txBox="1"/>
          <p:nvPr/>
        </p:nvSpPr>
        <p:spPr>
          <a:xfrm>
            <a:off x="378685" y="307997"/>
            <a:ext cx="114034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ru-RU" sz="2800" b="1" dirty="0">
                <a:solidFill>
                  <a:srgbClr val="5B9A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УПРАВЛЕНИЯ И МОНИТОРИНГА НАУКИ</a:t>
            </a:r>
            <a:endParaRPr lang="ru-RU" sz="2800" b="1" u="none" strike="noStrike" cap="none" dirty="0">
              <a:solidFill>
                <a:srgbClr val="5B9AD5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0" name="Google Shape;180;g2c866196f1b_0_34"/>
          <p:cNvSpPr txBox="1"/>
          <p:nvPr/>
        </p:nvSpPr>
        <p:spPr>
          <a:xfrm>
            <a:off x="378685" y="1114923"/>
            <a:ext cx="11403410" cy="492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en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 Research Information Systems</a:t>
            </a:r>
            <a:r>
              <a:rPr lang="ru-RU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CRIS</a:t>
            </a:r>
            <a:r>
              <a:rPr lang="ru-RU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-системы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</a:t>
            </a:r>
            <a:r>
              <a:rPr lang="e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информационные системы о научных исследованиях, предназначенные для сбора, хранения и управления данными </a:t>
            </a:r>
            <a:br>
              <a:rPr lang="ru-RU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результатах научно-исследовательской деятельности организации (публикации, патенты, гранты, участие в проектах, мероприятиях и другие виды научной активности). </a:t>
            </a:r>
          </a:p>
          <a:p>
            <a:pPr lvl="0" algn="just"/>
            <a:endParaRPr lang="ru-RU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" sz="28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euroCRIS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http://</a:t>
            </a:r>
            <a:r>
              <a:rPr lang="en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www.eurocris.org</a:t>
            </a:r>
            <a:r>
              <a:rPr lang="e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/)</a:t>
            </a:r>
            <a:r>
              <a:rPr lang="en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международная некоммерческая ассоциация, основанная в 2002 году с целью объединения экспертов и разработчиков </a:t>
            </a:r>
            <a:r>
              <a:rPr lang="e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CRIS</a:t>
            </a:r>
            <a:r>
              <a:rPr lang="ru-RU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-систем.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endParaRPr lang="ru-RU" sz="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0A2F45-FB9A-6C4A-8EEE-1D47B41D8EA2}"/>
              </a:ext>
            </a:extLst>
          </p:cNvPr>
          <p:cNvSpPr txBox="1"/>
          <p:nvPr/>
        </p:nvSpPr>
        <p:spPr>
          <a:xfrm>
            <a:off x="409905" y="5962277"/>
            <a:ext cx="11372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chemeClr val="tx1"/>
                </a:solidFill>
              </a:rPr>
              <a:t>Гуськов А. Е. Обзор национальных CRIS-систем //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Науковедческие исследования. – 2024. – №. 1. – С. 110-123. </a:t>
            </a:r>
          </a:p>
          <a:p>
            <a:pPr algn="r"/>
            <a:r>
              <a:rPr lang="en" i="1" dirty="0">
                <a:solidFill>
                  <a:schemeClr val="tx1"/>
                </a:solidFill>
              </a:rPr>
              <a:t>DOI: 10.31249/</a:t>
            </a:r>
            <a:r>
              <a:rPr lang="en" i="1" dirty="0" err="1">
                <a:solidFill>
                  <a:schemeClr val="tx1"/>
                </a:solidFill>
              </a:rPr>
              <a:t>scis</a:t>
            </a:r>
            <a:r>
              <a:rPr lang="en" i="1" dirty="0">
                <a:solidFill>
                  <a:schemeClr val="tx1"/>
                </a:solidFill>
              </a:rPr>
              <a:t>/2024.01.08</a:t>
            </a:r>
            <a:r>
              <a:rPr lang="ru-RU" i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5096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1621</Words>
  <Application>Microsoft Office PowerPoint</Application>
  <PresentationFormat>Произвольный</PresentationFormat>
  <Paragraphs>301</Paragraphs>
  <Slides>41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3" baseType="lpstr">
      <vt:lpstr>Arial</vt:lpstr>
      <vt:lpstr>Baskerville</vt:lpstr>
      <vt:lpstr>Calibri</vt:lpstr>
      <vt:lpstr>Source Sans Pro Light</vt:lpstr>
      <vt:lpstr>Times New Roman</vt:lpstr>
      <vt:lpstr>Wingdings</vt:lpstr>
      <vt:lpstr>Tahoma</vt:lpstr>
      <vt:lpstr>system-ui</vt:lpstr>
      <vt:lpstr>ui-sans-serif</vt:lpstr>
      <vt:lpstr>fkGroteskNeue</vt:lpstr>
      <vt:lpstr>SangBleu Sunrise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Боргоякова</dc:creator>
  <cp:lastModifiedBy>RePack by SPecialiST</cp:lastModifiedBy>
  <cp:revision>302</cp:revision>
  <dcterms:created xsi:type="dcterms:W3CDTF">2023-09-18T18:04:50Z</dcterms:created>
  <dcterms:modified xsi:type="dcterms:W3CDTF">2025-11-12T02:41:59Z</dcterms:modified>
</cp:coreProperties>
</file>