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35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640" y="812880"/>
            <a:ext cx="7126200" cy="400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55280" y="5078160"/>
            <a:ext cx="604692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Click to edit the notes format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79600" cy="53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&lt;header&gt;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dt" idx="1"/>
          </p:nvPr>
        </p:nvSpPr>
        <p:spPr>
          <a:xfrm>
            <a:off x="4277880" y="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ftr" idx="2"/>
          </p:nvPr>
        </p:nvSpPr>
        <p:spPr>
          <a:xfrm>
            <a:off x="0" y="10156680"/>
            <a:ext cx="3279600" cy="53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6"/>
          <p:cNvSpPr>
            <a:spLocks noGrp="1"/>
          </p:cNvSpPr>
          <p:nvPr>
            <p:ph type="sldNum" idx="3"/>
          </p:nvPr>
        </p:nvSpPr>
        <p:spPr>
          <a:xfrm>
            <a:off x="4277880" y="1015668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DE58D8A5-BD24-4E3D-A399-29C96B282E64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В процессе оцифровки производилось: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сканирование, обработка графических образов документов,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создание электронных книг в формате PDF с подложкой из автоматически распознанного текста и  возможностью контекстного поиска и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создание библиографических записей в формате Rusmarc с приведением в электронной записи библиографических данных.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C2DFFFBD-58A0-46F4-B43C-CB389DA67DF1}" type="slidenum">
              <a:rPr lang="ru-RU" sz="18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</a:t>
            </a:fld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В процессе оцифровки производилось: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сканирование, обработка графических образов документов,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создание электронных книг в формате PDF с подложкой из автоматически распознанного текста и  возможностью контекстного поиска и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создание библиографических записей в формате Rusmarc с приведением в электронной записи библиографических данных.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5C4DC7F0-4D68-4EB6-A7CF-67E0B12ED8AF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6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В процессе оцифровки производилось: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сканирование, обработка графических образов документов,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создание электронных книг в формате PDF с подложкой из автоматически распознанного текста и  возможностью контекстного поиска и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создание библиографических записей в формате Rusmarc с приведением в электронной записи библиографических данных.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BC6C553B-8B43-4226-86C8-DF441CF52934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7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В процессе оцифровки производилось: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сканирование, обработка графических образов документов,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создание электронных книг в формате PDF с подложкой из автоматически распознанного текста и  возможностью контекстного поиска и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создание библиографических записей в формате Rusmarc с приведением в электронной записи библиографических данных.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0CA490C7-0E68-4BE0-840E-1E533385875C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8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В процессе оцифровки производилось: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сканирование, обработка графических образов документов,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создание электронных книг в формате PDF с подложкой из автоматически распознанного текста и  возможностью контекстного поиска и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создание библиографических записей в формате Rusmarc с приведением в электронной записи библиографических данных.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F035C2E6-9223-4B79-8DDF-330B867B3174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9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В процессе оцифровки производилось: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сканирование, обработка графических образов документов,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создание электронных книг в формате PDF с подложкой из автоматически распознанного текста и  возможностью контекстного поиска и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создание библиографических записей в формате Rusmarc с приведением в электронной записи библиографических данных.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F3CCD106-93D6-4A4D-85CB-F76C2AFC81A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10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В процессе оцифровки производилось: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сканирование, обработка графических образов документов,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создание электронных книг в формате PDF с подложкой из автоматически распознанного текста и  возможностью контекстного поиска и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- создание библиографических записей в формате Rusmarc с приведением в электронной записи библиографических данных.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17A32236-8431-42B4-9850-7A76EB39B39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11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2520"/>
            <a:ext cx="1097136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10971360" cy="3975120"/>
          </a:xfrm>
          <a:prstGeom prst="rect">
            <a:avLst/>
          </a:prstGeom>
          <a:noFill/>
          <a:ln w="0">
            <a:noFill/>
          </a:ln>
        </p:spPr>
        <p:txBody>
          <a:bodyPr lIns="0" tIns="56880" rIns="0" bIns="0" anchor="t">
            <a:normAutofit/>
          </a:bodyPr>
          <a:lstStyle/>
          <a:p>
            <a:pPr marL="343080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tretch/>
        </p:blipFill>
        <p:spPr>
          <a:xfrm>
            <a:off x="1030320" y="757080"/>
            <a:ext cx="2817720" cy="951120"/>
          </a:xfrm>
          <a:prstGeom prst="rect">
            <a:avLst/>
          </a:prstGeom>
          <a:ln w="0"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/>
          <a:stretch/>
        </p:blipFill>
        <p:spPr>
          <a:xfrm>
            <a:off x="8240760" y="0"/>
            <a:ext cx="3959280" cy="33591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2520"/>
            <a:ext cx="1097136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1360" cy="3975120"/>
          </a:xfrm>
          <a:prstGeom prst="rect">
            <a:avLst/>
          </a:prstGeom>
          <a:noFill/>
          <a:ln w="0">
            <a:noFill/>
          </a:ln>
        </p:spPr>
        <p:txBody>
          <a:bodyPr lIns="0" tIns="56880" rIns="0" bIns="0" anchor="t">
            <a:normAutofit/>
          </a:bodyPr>
          <a:lstStyle/>
          <a:p>
            <a:pPr marL="343080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343080" lvl="1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343080" lvl="2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343080" lvl="3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343080" lvl="4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343080" lvl="5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43080" lvl="6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/>
          <a:stretch/>
        </p:blipFill>
        <p:spPr>
          <a:xfrm>
            <a:off x="10471320" y="471600"/>
            <a:ext cx="1252440" cy="36504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2520"/>
            <a:ext cx="1097136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1360" cy="3975120"/>
          </a:xfrm>
          <a:prstGeom prst="rect">
            <a:avLst/>
          </a:prstGeom>
          <a:noFill/>
          <a:ln w="0">
            <a:noFill/>
          </a:ln>
        </p:spPr>
        <p:txBody>
          <a:bodyPr lIns="0" tIns="56880" rIns="0" bIns="0" anchor="t">
            <a:normAutofit/>
          </a:bodyPr>
          <a:lstStyle/>
          <a:p>
            <a:pPr marL="343080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343080" lvl="1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343080" lvl="2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343080" lvl="3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343080" lvl="4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343080" lvl="5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43080" lvl="6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/>
          <a:stretch/>
        </p:blipFill>
        <p:spPr>
          <a:xfrm>
            <a:off x="1030320" y="757080"/>
            <a:ext cx="2817720" cy="951120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/>
          <a:stretch/>
        </p:blipFill>
        <p:spPr>
          <a:xfrm>
            <a:off x="8240760" y="0"/>
            <a:ext cx="3959280" cy="3359160"/>
          </a:xfrm>
          <a:prstGeom prst="rect">
            <a:avLst/>
          </a:prstGeom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2520"/>
            <a:ext cx="1097136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1360" cy="3975120"/>
          </a:xfrm>
          <a:prstGeom prst="rect">
            <a:avLst/>
          </a:prstGeom>
          <a:noFill/>
          <a:ln w="0">
            <a:noFill/>
          </a:ln>
        </p:spPr>
        <p:txBody>
          <a:bodyPr lIns="0" tIns="56880" rIns="0" bIns="0" anchor="t">
            <a:normAutofit/>
          </a:bodyPr>
          <a:lstStyle/>
          <a:p>
            <a:pPr marL="343080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343080" lvl="1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343080" lvl="2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343080" lvl="3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343080" lvl="4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343080" lvl="5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43080" lvl="6" indent="-343080">
              <a:lnSpc>
                <a:spcPct val="84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354560" y="4419720"/>
            <a:ext cx="6626160" cy="26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800" b="0" strike="noStrike" spc="-1">
                <a:solidFill>
                  <a:srgbClr val="0C0C0C"/>
                </a:solidFill>
                <a:latin typeface="Arial"/>
                <a:ea typeface="Arial"/>
              </a:rPr>
              <a:t>КОЛЕВАТОВА НАТАЛЬЯ АНАТОЛЬЕВНА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9720" y="3041640"/>
            <a:ext cx="10790280" cy="145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200" b="1" strike="noStrike" spc="-1">
                <a:solidFill>
                  <a:srgbClr val="0054A6"/>
                </a:solidFill>
                <a:latin typeface="Arial"/>
                <a:ea typeface="Arial"/>
              </a:rPr>
              <a:t>Управление полнотекстовыми коллекциями Электронной библиотеки ВПТБ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35000" y="5635800"/>
            <a:ext cx="6626160" cy="26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800" b="0" strike="noStrike" spc="-1">
                <a:solidFill>
                  <a:srgbClr val="ED1C24"/>
                </a:solidFill>
                <a:latin typeface="Arial"/>
                <a:ea typeface="Arial"/>
              </a:rPr>
              <a:t>12.11.2025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19640" y="4859280"/>
            <a:ext cx="6659640" cy="36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600" b="0" strike="noStrike" spc="-1">
                <a:solidFill>
                  <a:srgbClr val="7F7F7F"/>
                </a:solidFill>
                <a:latin typeface="Arial"/>
                <a:ea typeface="Arial"/>
              </a:rPr>
              <a:t>Заместитель начальника отдела хранения и выдачи патентной документации и научно-технический литературы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/>
          <p:cNvSpPr/>
          <p:nvPr/>
        </p:nvSpPr>
        <p:spPr>
          <a:xfrm>
            <a:off x="434880" y="312840"/>
            <a:ext cx="10345680" cy="39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200" b="1" strike="noStrike" spc="-1">
                <a:solidFill>
                  <a:srgbClr val="0054A6"/>
                </a:solidFill>
                <a:latin typeface="Arial"/>
                <a:ea typeface="Arial"/>
              </a:rPr>
              <a:t>Публикации специалистов Центра ВПТБ ФИПС,</a:t>
            </a:r>
            <a:r>
              <a:rPr sz="2200"/>
              <a:t/>
            </a:r>
            <a:br>
              <a:rPr sz="2200"/>
            </a:br>
            <a:r>
              <a:rPr lang="ru-RU" sz="2200" b="1" strike="noStrike" spc="-1">
                <a:solidFill>
                  <a:srgbClr val="0054A6"/>
                </a:solidFill>
                <a:latin typeface="Arial"/>
                <a:ea typeface="Arial"/>
              </a:rPr>
              <a:t>посвященные 80-летию победы в Великой Отечественной войне 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0780560" y="6248520"/>
            <a:ext cx="102888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</a:pPr>
            <a:fld id="{E27E2B05-9E16-49FD-8ED3-70BEA364A338}" type="slidenum">
              <a:rPr lang="ru-RU" sz="2400" b="0" strike="noStrike" spc="-1">
                <a:solidFill>
                  <a:srgbClr val="ED1C24"/>
                </a:solidFill>
                <a:latin typeface="Arial"/>
                <a:ea typeface="Arial"/>
              </a:rPr>
              <a:t>10</a:t>
            </a:fld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Рисунок 95"/>
          <p:cNvPicPr/>
          <p:nvPr/>
        </p:nvPicPr>
        <p:blipFill>
          <a:blip r:embed="rId3"/>
          <a:stretch/>
        </p:blipFill>
        <p:spPr>
          <a:xfrm>
            <a:off x="8043840" y="1600200"/>
            <a:ext cx="3192480" cy="4564080"/>
          </a:xfrm>
          <a:prstGeom prst="rect">
            <a:avLst/>
          </a:prstGeom>
          <a:ln w="0">
            <a:noFill/>
          </a:ln>
        </p:spPr>
      </p:pic>
      <p:sp>
        <p:nvSpPr>
          <p:cNvPr id="97" name="Прямоугольник 96"/>
          <p:cNvSpPr/>
          <p:nvPr/>
        </p:nvSpPr>
        <p:spPr>
          <a:xfrm>
            <a:off x="473040" y="1449360"/>
            <a:ext cx="7346880" cy="572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chemeClr val="accent2"/>
              </a:buClr>
              <a:buFont typeface="Wingdings" charset="2"/>
              <a:buChar char=""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600" b="0" strike="noStrike" spc="-1" dirty="0">
                <a:solidFill>
                  <a:srgbClr val="0054A6"/>
                </a:solidFill>
                <a:latin typeface="Arial"/>
                <a:ea typeface="DejaVu Sans"/>
              </a:rPr>
              <a:t>Иванов Г. В., Колесников А. П. Охрана изобретений  накануне и в годы Великой Отечественной войны // Интеллектуальная собственность. Промышленная собственность</a:t>
            </a:r>
            <a:r>
              <a:rPr lang="ru-RU" sz="1600" b="1" strike="noStrike" spc="-1" dirty="0">
                <a:solidFill>
                  <a:srgbClr val="0054A6"/>
                </a:solidFill>
                <a:latin typeface="Arial"/>
                <a:ea typeface="DejaVu Sans"/>
              </a:rPr>
              <a:t>, </a:t>
            </a:r>
            <a:r>
              <a:rPr lang="ru-RU" sz="1600" b="0" strike="noStrike" spc="-1" dirty="0">
                <a:solidFill>
                  <a:srgbClr val="0054A6"/>
                </a:solidFill>
                <a:latin typeface="Arial"/>
                <a:ea typeface="DejaVu Sans"/>
              </a:rPr>
              <a:t>2025, №4.- С.52-57.</a:t>
            </a:r>
            <a:r>
              <a:rPr lang="ru-RU" sz="1600" b="1" strike="noStrike" spc="-1" dirty="0">
                <a:solidFill>
                  <a:srgbClr val="0054A6"/>
                </a:solidFill>
                <a:latin typeface="Arial"/>
                <a:ea typeface="DejaVu Sans"/>
              </a:rPr>
              <a:t>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chemeClr val="accent2"/>
              </a:buClr>
              <a:buFont typeface="Wingdings" charset="2"/>
              <a:buChar char=""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600" b="0" strike="noStrike" spc="-1" dirty="0">
                <a:solidFill>
                  <a:srgbClr val="0054A6"/>
                </a:solidFill>
                <a:latin typeface="Arial"/>
                <a:ea typeface="DejaVu Sans"/>
              </a:rPr>
              <a:t>Кузнецова Т. В. Деятельность ВПТБ по обеспечению научно-технической экспертизы изобретений в условиях военного времени // Всероссийская научно-практическая конференция «Сохранение исторической памяти о Великой Отечественной войне: роль библиотек» (14‒15 мая 2025 г.) : Сб. материалов.-</a:t>
            </a:r>
            <a:r>
              <a:rPr sz="1600" dirty="0"/>
              <a:t/>
            </a:r>
            <a:br>
              <a:rPr sz="1600" dirty="0"/>
            </a:br>
            <a:r>
              <a:rPr lang="ru-RU" sz="1600" b="0" strike="noStrike" spc="-1" dirty="0">
                <a:solidFill>
                  <a:srgbClr val="0054A6"/>
                </a:solidFill>
                <a:latin typeface="Arial"/>
                <a:ea typeface="DejaVu Sans"/>
              </a:rPr>
              <a:t>С.167-171.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chemeClr val="accent2"/>
              </a:buClr>
              <a:buFont typeface="Wingdings" charset="2"/>
              <a:buChar char=""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600" b="0" strike="noStrike" spc="-1" dirty="0">
                <a:solidFill>
                  <a:srgbClr val="0054A6"/>
                </a:solidFill>
                <a:latin typeface="Arial"/>
                <a:ea typeface="DejaVu Sans"/>
              </a:rPr>
              <a:t>Некрасова Н. О. Всероссийская патентно-техническая библиотека в годы Великой Отечественной войны // Вестник ФИПС.-2025. Т 4, № 1 (11). - С.76-81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chemeClr val="accent2"/>
              </a:buClr>
              <a:buFont typeface="Wingdings" charset="2"/>
              <a:buChar char=""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600" b="0" strike="noStrike" spc="-1" dirty="0">
                <a:solidFill>
                  <a:srgbClr val="0054A6"/>
                </a:solidFill>
                <a:latin typeface="Arial"/>
                <a:ea typeface="DejaVu Sans"/>
              </a:rPr>
              <a:t>Организация работы по изобретательству, рационализации и качеству продукции в довоенный период и во время Великой Отечественной войны: библиографический указатель / составители:  О.В. </a:t>
            </a:r>
            <a:r>
              <a:rPr lang="ru-RU" sz="1600" b="0" strike="noStrike" spc="-1" dirty="0" err="1">
                <a:solidFill>
                  <a:srgbClr val="0054A6"/>
                </a:solidFill>
                <a:latin typeface="Arial"/>
                <a:ea typeface="DejaVu Sans"/>
              </a:rPr>
              <a:t>Бахвалова</a:t>
            </a:r>
            <a:r>
              <a:rPr lang="ru-RU" sz="1600" b="0" strike="noStrike" spc="-1" dirty="0">
                <a:solidFill>
                  <a:srgbClr val="0054A6"/>
                </a:solidFill>
                <a:latin typeface="Arial"/>
                <a:ea typeface="DejaVu Sans"/>
              </a:rPr>
              <a:t>, Т.Ф. Сергеева, автор предисловия О.В. </a:t>
            </a:r>
            <a:r>
              <a:rPr lang="ru-RU" sz="1600" b="0" strike="noStrike" spc="-1" dirty="0" err="1">
                <a:solidFill>
                  <a:srgbClr val="0054A6"/>
                </a:solidFill>
                <a:latin typeface="Arial"/>
                <a:ea typeface="DejaVu Sans"/>
              </a:rPr>
              <a:t>Зезина</a:t>
            </a:r>
            <a:r>
              <a:rPr lang="ru-RU" sz="1600" b="0" strike="noStrike" spc="-1" dirty="0">
                <a:solidFill>
                  <a:srgbClr val="0054A6"/>
                </a:solidFill>
                <a:latin typeface="Arial"/>
                <a:ea typeface="DejaVu Sans"/>
              </a:rPr>
              <a:t>.- ФИПС, ВПТБ.- Москва, 2025.- 72  назв.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ик 97"/>
          <p:cNvSpPr/>
          <p:nvPr/>
        </p:nvSpPr>
        <p:spPr>
          <a:xfrm>
            <a:off x="692280" y="312840"/>
            <a:ext cx="9364680" cy="39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200" b="1" strike="noStrike" spc="-1">
                <a:solidFill>
                  <a:srgbClr val="0054A6"/>
                </a:solidFill>
                <a:latin typeface="Arial"/>
                <a:ea typeface="DejaVu Sans"/>
              </a:rPr>
              <a:t>ИСТОЧНИКИ  ИНФОРМАЦИИ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0780560" y="6248520"/>
            <a:ext cx="10303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Рисунок 99"/>
          <p:cNvPicPr/>
          <p:nvPr/>
        </p:nvPicPr>
        <p:blipFill>
          <a:blip r:embed="rId3"/>
          <a:srcRect l="17486" t="-142" r="12075" b="17948"/>
          <a:stretch/>
        </p:blipFill>
        <p:spPr>
          <a:xfrm>
            <a:off x="539640" y="1203480"/>
            <a:ext cx="2979720" cy="4916160"/>
          </a:xfrm>
          <a:prstGeom prst="rect">
            <a:avLst/>
          </a:prstGeom>
          <a:ln w="0">
            <a:noFill/>
          </a:ln>
        </p:spPr>
      </p:pic>
      <p:pic>
        <p:nvPicPr>
          <p:cNvPr id="101" name="Рисунок 100"/>
          <p:cNvPicPr/>
          <p:nvPr/>
        </p:nvPicPr>
        <p:blipFill>
          <a:blip r:embed="rId4"/>
          <a:srcRect l="24069" t="1165" r="2709" b="15601"/>
          <a:stretch/>
        </p:blipFill>
        <p:spPr>
          <a:xfrm>
            <a:off x="7808760" y="1260360"/>
            <a:ext cx="2990880" cy="4808520"/>
          </a:xfrm>
          <a:prstGeom prst="rect">
            <a:avLst/>
          </a:prstGeom>
          <a:ln w="0">
            <a:noFill/>
          </a:ln>
        </p:spPr>
      </p:pic>
      <p:pic>
        <p:nvPicPr>
          <p:cNvPr id="102" name="Рисунок 101"/>
          <p:cNvPicPr/>
          <p:nvPr/>
        </p:nvPicPr>
        <p:blipFill>
          <a:blip r:embed="rId5"/>
          <a:srcRect l="28091" t="2462" b="15748"/>
          <a:stretch/>
        </p:blipFill>
        <p:spPr>
          <a:xfrm>
            <a:off x="4140360" y="1198440"/>
            <a:ext cx="3060720" cy="4921200"/>
          </a:xfrm>
          <a:prstGeom prst="rect">
            <a:avLst/>
          </a:prstGeom>
          <a:ln w="0">
            <a:noFill/>
          </a:ln>
        </p:spPr>
      </p:pic>
      <p:sp>
        <p:nvSpPr>
          <p:cNvPr id="103" name="Прямоугольник 102"/>
          <p:cNvSpPr/>
          <p:nvPr/>
        </p:nvSpPr>
        <p:spPr>
          <a:xfrm>
            <a:off x="10780560" y="6248520"/>
            <a:ext cx="102888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</a:pPr>
            <a:fld id="{B24E6A0A-5D7E-4C6F-84E2-5AD6D3F4C272}" type="slidenum">
              <a:rPr lang="ru-RU" sz="2400" b="0" strike="noStrike" spc="-1">
                <a:solidFill>
                  <a:srgbClr val="ED1C24"/>
                </a:solidFill>
                <a:latin typeface="Arial"/>
                <a:ea typeface="Arial"/>
              </a:rPr>
              <a:t>11</a:t>
            </a:fld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4132440" y="3289320"/>
            <a:ext cx="736596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200" b="1" strike="noStrike" spc="-1">
                <a:solidFill>
                  <a:srgbClr val="0054A6"/>
                </a:solidFill>
                <a:latin typeface="Arial"/>
                <a:ea typeface="Arial"/>
              </a:rPr>
              <a:t>СПАСИБО ЗА ВНИМАНИЕ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Рисунок 104"/>
          <p:cNvPicPr/>
          <p:nvPr/>
        </p:nvPicPr>
        <p:blipFill>
          <a:blip r:embed="rId2"/>
          <a:stretch/>
        </p:blipFill>
        <p:spPr>
          <a:xfrm>
            <a:off x="1112760" y="2674800"/>
            <a:ext cx="309600" cy="309600"/>
          </a:xfrm>
          <a:prstGeom prst="rect">
            <a:avLst/>
          </a:prstGeom>
          <a:ln w="0">
            <a:noFill/>
          </a:ln>
        </p:spPr>
      </p:pic>
      <p:pic>
        <p:nvPicPr>
          <p:cNvPr id="106" name="Рисунок 105"/>
          <p:cNvPicPr/>
          <p:nvPr/>
        </p:nvPicPr>
        <p:blipFill>
          <a:blip r:embed="rId3"/>
          <a:stretch/>
        </p:blipFill>
        <p:spPr>
          <a:xfrm>
            <a:off x="1235160" y="4992840"/>
            <a:ext cx="371520" cy="371160"/>
          </a:xfrm>
          <a:prstGeom prst="rect">
            <a:avLst/>
          </a:prstGeom>
          <a:ln w="0"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4"/>
          <a:stretch/>
        </p:blipFill>
        <p:spPr>
          <a:xfrm>
            <a:off x="1060560" y="3909960"/>
            <a:ext cx="366480" cy="366840"/>
          </a:xfrm>
          <a:prstGeom prst="rect">
            <a:avLst/>
          </a:prstGeom>
          <a:ln w="0">
            <a:noFill/>
          </a:ln>
          <a:effectLst>
            <a:outerShdw rotWithShape="0">
              <a:srgbClr val="000000"/>
            </a:outerShdw>
          </a:effectLst>
        </p:spPr>
      </p:pic>
      <p:pic>
        <p:nvPicPr>
          <p:cNvPr id="108" name="Рисунок 107"/>
          <p:cNvPicPr/>
          <p:nvPr/>
        </p:nvPicPr>
        <p:blipFill>
          <a:blip r:embed="rId5"/>
          <a:stretch/>
        </p:blipFill>
        <p:spPr>
          <a:xfrm>
            <a:off x="2895480" y="2075040"/>
            <a:ext cx="341280" cy="379080"/>
          </a:xfrm>
          <a:prstGeom prst="rect">
            <a:avLst/>
          </a:prstGeom>
          <a:ln w="0">
            <a:noFill/>
          </a:ln>
        </p:spPr>
      </p:pic>
      <p:pic>
        <p:nvPicPr>
          <p:cNvPr id="109" name="Рисунок 108"/>
          <p:cNvPicPr/>
          <p:nvPr/>
        </p:nvPicPr>
        <p:blipFill>
          <a:blip r:embed="rId6"/>
          <a:stretch/>
        </p:blipFill>
        <p:spPr>
          <a:xfrm>
            <a:off x="2019240" y="2125800"/>
            <a:ext cx="268200" cy="328320"/>
          </a:xfrm>
          <a:prstGeom prst="rect">
            <a:avLst/>
          </a:prstGeom>
          <a:ln w="0"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7"/>
          <a:stretch/>
        </p:blipFill>
        <p:spPr>
          <a:xfrm>
            <a:off x="4254480" y="522360"/>
            <a:ext cx="1262160" cy="1496880"/>
          </a:xfrm>
          <a:prstGeom prst="rect">
            <a:avLst/>
          </a:prstGeom>
          <a:ln w="0">
            <a:noFill/>
          </a:ln>
        </p:spPr>
      </p:pic>
      <p:sp>
        <p:nvSpPr>
          <p:cNvPr id="111" name="Прямоугольник 110"/>
          <p:cNvSpPr/>
          <p:nvPr/>
        </p:nvSpPr>
        <p:spPr>
          <a:xfrm>
            <a:off x="647640" y="3289320"/>
            <a:ext cx="3009960" cy="25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Poppins"/>
                <a:ea typeface="Poppins"/>
              </a:rPr>
              <a:t>https://vk.com     /rospatent22	/fips 22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Рисунок 111"/>
          <p:cNvPicPr/>
          <p:nvPr/>
        </p:nvPicPr>
        <p:blipFill>
          <a:blip r:embed="rId8"/>
          <a:stretch/>
        </p:blipFill>
        <p:spPr>
          <a:xfrm>
            <a:off x="2027160" y="2595600"/>
            <a:ext cx="655560" cy="65556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112"/>
          <p:cNvPicPr/>
          <p:nvPr/>
        </p:nvPicPr>
        <p:blipFill>
          <a:blip r:embed="rId9"/>
          <a:stretch/>
        </p:blipFill>
        <p:spPr>
          <a:xfrm>
            <a:off x="2792520" y="2610000"/>
            <a:ext cx="662040" cy="661680"/>
          </a:xfrm>
          <a:prstGeom prst="rect">
            <a:avLst/>
          </a:prstGeom>
          <a:ln w="0">
            <a:noFill/>
          </a:ln>
        </p:spPr>
      </p:pic>
      <p:sp>
        <p:nvSpPr>
          <p:cNvPr id="114" name="Прямоугольник 113"/>
          <p:cNvSpPr/>
          <p:nvPr/>
        </p:nvSpPr>
        <p:spPr>
          <a:xfrm>
            <a:off x="982800" y="4367160"/>
            <a:ext cx="2759040" cy="42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Poppins"/>
                <a:ea typeface="Poppins"/>
              </a:rPr>
              <a:t>https://t.me       /rospatentFIPS	 /FIPS_official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85880" y="5556240"/>
            <a:ext cx="2759040" cy="42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Poppins"/>
                <a:ea typeface="Poppins"/>
              </a:rPr>
              <a:t>https://rutube.ru            /channel/25103735/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Рисунок 115"/>
          <p:cNvPicPr/>
          <p:nvPr/>
        </p:nvPicPr>
        <p:blipFill>
          <a:blip r:embed="rId10"/>
          <a:stretch/>
        </p:blipFill>
        <p:spPr>
          <a:xfrm>
            <a:off x="2019240" y="3681360"/>
            <a:ext cx="684360" cy="684360"/>
          </a:xfrm>
          <a:prstGeom prst="rect">
            <a:avLst/>
          </a:prstGeom>
          <a:ln w="0">
            <a:noFill/>
          </a:ln>
        </p:spPr>
      </p:pic>
      <p:pic>
        <p:nvPicPr>
          <p:cNvPr id="117" name="Рисунок 116"/>
          <p:cNvPicPr/>
          <p:nvPr/>
        </p:nvPicPr>
        <p:blipFill>
          <a:blip r:embed="rId11"/>
          <a:stretch/>
        </p:blipFill>
        <p:spPr>
          <a:xfrm>
            <a:off x="2860560" y="3681360"/>
            <a:ext cx="684360" cy="684360"/>
          </a:xfrm>
          <a:prstGeom prst="rect">
            <a:avLst/>
          </a:prstGeom>
          <a:ln w="0">
            <a:noFill/>
          </a:ln>
        </p:spPr>
      </p:pic>
      <p:pic>
        <p:nvPicPr>
          <p:cNvPr id="118" name="Рисунок 117"/>
          <p:cNvPicPr/>
          <p:nvPr/>
        </p:nvPicPr>
        <p:blipFill>
          <a:blip r:embed="rId12"/>
          <a:stretch/>
        </p:blipFill>
        <p:spPr>
          <a:xfrm>
            <a:off x="2401920" y="4754520"/>
            <a:ext cx="807840" cy="808200"/>
          </a:xfrm>
          <a:prstGeom prst="rect">
            <a:avLst/>
          </a:prstGeom>
          <a:ln w="0">
            <a:noFill/>
          </a:ln>
        </p:spPr>
      </p:pic>
      <p:sp>
        <p:nvSpPr>
          <p:cNvPr id="119" name="Прямоугольник 118"/>
          <p:cNvSpPr/>
          <p:nvPr/>
        </p:nvSpPr>
        <p:spPr>
          <a:xfrm>
            <a:off x="3992400" y="4554360"/>
            <a:ext cx="8199720" cy="56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600" b="0" strike="noStrike" spc="-1">
                <a:solidFill>
                  <a:srgbClr val="0C0C0C"/>
                </a:solidFill>
                <a:latin typeface="Arial"/>
                <a:ea typeface="Arial"/>
              </a:rPr>
              <a:t>Адрес: Бережковская наб., 24, Москва, 125993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600" b="0" strike="noStrike" spc="-1">
                <a:solidFill>
                  <a:srgbClr val="0C0C0C"/>
                </a:solidFill>
                <a:latin typeface="Arial"/>
                <a:ea typeface="Arial"/>
              </a:rPr>
              <a:t>Телефон: +7 (499)240-41-97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600" b="0" strike="noStrike" spc="-1">
                <a:solidFill>
                  <a:srgbClr val="0C0C0C"/>
                </a:solidFill>
                <a:latin typeface="Arial"/>
                <a:ea typeface="Arial"/>
              </a:rPr>
              <a:t>E-mail: vptb@rupto.ru </a:t>
            </a:r>
            <a:r>
              <a:rPr sz="1600"/>
              <a:t/>
            </a:r>
            <a:br>
              <a:rPr sz="1600"/>
            </a:b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600" b="0" strike="noStrike" spc="-1">
                <a:solidFill>
                  <a:srgbClr val="0C0C0C"/>
                </a:solidFill>
                <a:latin typeface="Arial"/>
                <a:ea typeface="Arial"/>
              </a:rPr>
              <a:t>Сайт: https://new.fips.ru/ Центр ВПТБ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600" b="0" strike="noStrike" spc="-1">
                <a:solidFill>
                  <a:srgbClr val="0C0C0C"/>
                </a:solidFill>
                <a:latin typeface="Arial"/>
                <a:ea typeface="Arial"/>
              </a:rPr>
              <a:t>Сайт ВПТБ: https://fips-lib.ru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Рисунок 119"/>
          <p:cNvPicPr/>
          <p:nvPr/>
        </p:nvPicPr>
        <p:blipFill>
          <a:blip r:embed="rId13"/>
          <a:stretch/>
        </p:blipFill>
        <p:spPr>
          <a:xfrm>
            <a:off x="9223200" y="4653000"/>
            <a:ext cx="984600" cy="984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0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dur="indefinite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dur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dur="indefinite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dur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dur="indefinite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dur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71360" y="287280"/>
            <a:ext cx="9264600" cy="44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200" b="1" strike="noStrike" spc="-1">
                <a:solidFill>
                  <a:srgbClr val="0054A6"/>
                </a:solidFill>
                <a:latin typeface="Arial"/>
                <a:ea typeface="Arial"/>
              </a:rPr>
              <a:t>ПРИВИЛЕГИИ РОССИЙСКОЙ ИМПЕРИИ НА ИЗОБРЕТЕНИЯ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80560" y="6248520"/>
            <a:ext cx="102888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</a:pPr>
            <a:fld id="{D33BD756-8D0F-4C20-AA8C-4F4CCC13F702}" type="slidenum">
              <a:rPr lang="ru-RU" sz="2400" b="0" strike="noStrike" spc="-1">
                <a:solidFill>
                  <a:srgbClr val="ED1C24"/>
                </a:solidFill>
                <a:latin typeface="Arial"/>
                <a:ea typeface="Arial"/>
              </a:rPr>
              <a:t>2</a:t>
            </a:fld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2"/>
          <a:stretch/>
        </p:blipFill>
        <p:spPr>
          <a:xfrm>
            <a:off x="219240" y="1353960"/>
            <a:ext cx="2752560" cy="3529080"/>
          </a:xfrm>
          <a:prstGeom prst="rect">
            <a:avLst/>
          </a:prstGeom>
          <a:ln w="0">
            <a:noFill/>
          </a:ln>
          <a:effectLst>
            <a:outerShdw rotWithShape="0">
              <a:srgbClr val="000000">
                <a:alpha val="70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9360" y="4997520"/>
            <a:ext cx="2961000" cy="94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100" b="0" strike="noStrike" spc="-1">
                <a:solidFill>
                  <a:srgbClr val="0054A6"/>
                </a:solidFill>
                <a:latin typeface="Arial"/>
                <a:ea typeface="Arial"/>
              </a:rPr>
              <a:t>Манифест «О привилегиях 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100" b="0" strike="noStrike" spc="-1">
                <a:solidFill>
                  <a:srgbClr val="0054A6"/>
                </a:solidFill>
                <a:latin typeface="Arial"/>
                <a:ea typeface="Arial"/>
              </a:rPr>
              <a:t>на разные изобретения и открытия 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100" b="0" strike="noStrike" spc="-1">
                <a:solidFill>
                  <a:srgbClr val="0054A6"/>
                </a:solidFill>
                <a:latin typeface="Arial"/>
                <a:ea typeface="Arial"/>
              </a:rPr>
              <a:t>в художествах и ремеслах»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100" b="0" strike="noStrike" spc="-1">
                <a:solidFill>
                  <a:srgbClr val="0054A6"/>
                </a:solidFill>
                <a:latin typeface="Arial"/>
                <a:ea typeface="Arial"/>
              </a:rPr>
              <a:t>подписан Александром I 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100" b="0" strike="noStrike" spc="-1">
                <a:solidFill>
                  <a:srgbClr val="0054A6"/>
                </a:solidFill>
                <a:latin typeface="Arial"/>
                <a:ea typeface="Arial"/>
              </a:rPr>
              <a:t>14 июня 1814 г.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54920" y="1341360"/>
            <a:ext cx="3227400" cy="77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100" b="0" strike="noStrike" spc="-1">
                <a:solidFill>
                  <a:srgbClr val="0054A6"/>
                </a:solidFill>
                <a:latin typeface="Arial"/>
                <a:ea typeface="Arial"/>
              </a:rPr>
              <a:t>Положение о привилегиях на изобретения 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100" b="0" strike="noStrike" spc="-1">
                <a:solidFill>
                  <a:srgbClr val="0054A6"/>
                </a:solidFill>
                <a:latin typeface="Arial"/>
                <a:ea typeface="Arial"/>
              </a:rPr>
              <a:t>и усовершенствования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100" b="0" strike="noStrike" spc="-1">
                <a:solidFill>
                  <a:srgbClr val="0054A6"/>
                </a:solidFill>
                <a:latin typeface="Arial"/>
                <a:ea typeface="Arial"/>
              </a:rPr>
              <a:t>утверждено Николаем II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100" b="0" strike="noStrike" spc="-1">
                <a:solidFill>
                  <a:srgbClr val="0054A6"/>
                </a:solidFill>
                <a:latin typeface="Arial"/>
                <a:ea typeface="Arial"/>
              </a:rPr>
              <a:t>20 мая 1896 г.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3"/>
          <a:srcRect l="13404" t="7790" r="5462" b="8500"/>
          <a:stretch/>
        </p:blipFill>
        <p:spPr>
          <a:xfrm>
            <a:off x="5288040" y="1305000"/>
            <a:ext cx="2798640" cy="4084560"/>
          </a:xfrm>
          <a:prstGeom prst="rect">
            <a:avLst/>
          </a:prstGeom>
          <a:ln w="0">
            <a:noFill/>
          </a:ln>
          <a:effectLst>
            <a:outerShdw rotWithShape="0">
              <a:srgbClr val="000000">
                <a:alpha val="70000"/>
              </a:srgbClr>
            </a:outerShdw>
          </a:effectLst>
        </p:spPr>
      </p:pic>
      <p:pic>
        <p:nvPicPr>
          <p:cNvPr id="30" name="Рисунок 29"/>
          <p:cNvPicPr/>
          <p:nvPr/>
        </p:nvPicPr>
        <p:blipFill>
          <a:blip r:embed="rId4"/>
          <a:stretch/>
        </p:blipFill>
        <p:spPr>
          <a:xfrm>
            <a:off x="7308720" y="2187720"/>
            <a:ext cx="4519800" cy="3155760"/>
          </a:xfrm>
          <a:prstGeom prst="rect">
            <a:avLst/>
          </a:prstGeom>
          <a:ln w="0">
            <a:noFill/>
          </a:ln>
          <a:effectLst>
            <a:outerShdw rotWithShape="0">
              <a:srgbClr val="000000">
                <a:alpha val="70000"/>
              </a:srgbClr>
            </a:outerShdw>
          </a:effectLst>
        </p:spPr>
      </p:pic>
      <p:pic>
        <p:nvPicPr>
          <p:cNvPr id="31" name="Рисунок 30"/>
          <p:cNvPicPr/>
          <p:nvPr/>
        </p:nvPicPr>
        <p:blipFill>
          <a:blip r:embed="rId5"/>
          <a:srcRect l="3935" t="2637" r="2548" b="2691"/>
          <a:stretch/>
        </p:blipFill>
        <p:spPr>
          <a:xfrm>
            <a:off x="2793960" y="2187720"/>
            <a:ext cx="2586240" cy="3471840"/>
          </a:xfrm>
          <a:prstGeom prst="rect">
            <a:avLst/>
          </a:prstGeom>
          <a:ln w="0">
            <a:noFill/>
          </a:ln>
          <a:effectLst>
            <a:outerShdw rotWithShape="0">
              <a:srgbClr val="000000">
                <a:alpha val="70000"/>
              </a:srgbClr>
            </a:outerShdw>
          </a:effectLst>
        </p:spPr>
      </p:pic>
      <p:sp>
        <p:nvSpPr>
          <p:cNvPr id="32" name="Прямоугольник 31"/>
          <p:cNvSpPr/>
          <p:nvPr/>
        </p:nvSpPr>
        <p:spPr>
          <a:xfrm>
            <a:off x="630360" y="736560"/>
            <a:ext cx="8280360" cy="66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800" b="0" strike="noStrike" spc="-1">
                <a:solidFill>
                  <a:srgbClr val="ED1C24"/>
                </a:solidFill>
                <a:latin typeface="Arial"/>
                <a:ea typeface="Arial"/>
              </a:rPr>
              <a:t>ИСТОРИЧЕСКИЙ МАССИВ ГОСУДАРСТВЕННОГО ПАТЕНТНОГО ФОНДА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90960" y="4884840"/>
            <a:ext cx="6937560" cy="1275840"/>
          </a:xfrm>
          <a:prstGeom prst="rect">
            <a:avLst/>
          </a:prstGeom>
          <a:solidFill>
            <a:srgbClr val="F9FBFD"/>
          </a:solidFill>
          <a:ln w="9360">
            <a:solidFill>
              <a:srgbClr val="FF000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400" b="0" strike="noStrike" spc="-1">
                <a:solidFill>
                  <a:srgbClr val="ED1C24"/>
                </a:solidFill>
                <a:latin typeface="Arial"/>
                <a:ea typeface="Arial"/>
              </a:rPr>
              <a:t>ФОНД ОПИСАНИЙ К ОТЕЧЕСТВЕННЫМ ПРИВИЛЕГИЯМ НА ИЗОБРЕТЕНИЯ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54A6"/>
              </a:buClr>
              <a:buFont typeface="Noto Sans Symbols"/>
              <a:buChar char="✔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54A6"/>
                </a:solidFill>
                <a:latin typeface="Arial"/>
                <a:ea typeface="Arial"/>
              </a:rPr>
              <a:t>Содержит информацию об уровне промышленного развития России в XIX-начале XX вв.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buClr>
                <a:srgbClr val="0054A6"/>
              </a:buClr>
              <a:buFont typeface="Noto Sans Symbols"/>
              <a:buChar char="✔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54A6"/>
                </a:solidFill>
                <a:latin typeface="Arial"/>
                <a:ea typeface="Arial"/>
              </a:rPr>
              <a:t>Является уникальным источником знаний по истории развития изобретательской мысли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buClr>
                <a:srgbClr val="0054A6"/>
              </a:buClr>
              <a:buFont typeface="Noto Sans Symbols"/>
              <a:buChar char="✔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54A6"/>
                </a:solidFill>
                <a:latin typeface="Arial"/>
                <a:ea typeface="Arial"/>
              </a:rPr>
              <a:t>Рассматривается как объект научного и культурного наследия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buClr>
                <a:srgbClr val="0054A6"/>
              </a:buClr>
              <a:buFont typeface="Noto Sans Symbols"/>
              <a:buChar char="✔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>
                <a:solidFill>
                  <a:srgbClr val="0054A6"/>
                </a:solidFill>
                <a:latin typeface="Arial"/>
                <a:ea typeface="Arial"/>
              </a:rPr>
              <a:t>Входит в состав Государственного патентного фонда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568440" y="336600"/>
            <a:ext cx="9801000" cy="69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200" b="1" strike="noStrike" spc="-1">
                <a:solidFill>
                  <a:srgbClr val="0054A6"/>
                </a:solidFill>
                <a:latin typeface="Arial"/>
                <a:ea typeface="Arial"/>
              </a:rPr>
              <a:t>ОЦИФРОВКА ИСТОРИЧЕСКОГО МАССИВА ГОСУДАРСТВЕННОГО ПАТЕНТНОГО ФОНДА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780560" y="6248520"/>
            <a:ext cx="102888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</a:pPr>
            <a:fld id="{827F83DC-671A-483A-BA5A-FB5C035C7951}" type="slidenum">
              <a:rPr lang="ru-RU" sz="2400" b="0" strike="noStrike" spc="-1">
                <a:solidFill>
                  <a:srgbClr val="ED1C24"/>
                </a:solidFill>
                <a:latin typeface="Arial"/>
                <a:ea typeface="Arial"/>
              </a:rPr>
              <a:t>3</a:t>
            </a:fld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" name="Рисунок 35"/>
          <p:cNvPicPr/>
          <p:nvPr/>
        </p:nvPicPr>
        <p:blipFill>
          <a:blip r:embed="rId2"/>
          <a:srcRect l="4969"/>
          <a:stretch/>
        </p:blipFill>
        <p:spPr>
          <a:xfrm>
            <a:off x="5281560" y="1401840"/>
            <a:ext cx="6637320" cy="3987720"/>
          </a:xfrm>
          <a:prstGeom prst="rect">
            <a:avLst/>
          </a:prstGeom>
          <a:ln w="0">
            <a:noFill/>
          </a:ln>
        </p:spPr>
      </p:pic>
      <p:sp>
        <p:nvSpPr>
          <p:cNvPr id="37" name="Прямоугольник 36"/>
          <p:cNvSpPr/>
          <p:nvPr/>
        </p:nvSpPr>
        <p:spPr>
          <a:xfrm>
            <a:off x="473040" y="1306440"/>
            <a:ext cx="4754520" cy="4099680"/>
          </a:xfrm>
          <a:prstGeom prst="rect">
            <a:avLst/>
          </a:prstGeom>
          <a:noFill/>
          <a:ln w="12600">
            <a:solidFill>
              <a:srgbClr val="0054A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400" b="0" strike="noStrike" spc="-1">
                <a:solidFill>
                  <a:srgbClr val="C00000"/>
                </a:solidFill>
                <a:latin typeface="Arial"/>
                <a:ea typeface="Arial"/>
              </a:rPr>
              <a:t>      </a:t>
            </a:r>
            <a:r>
              <a:rPr lang="ru-RU" sz="1600" b="0" strike="noStrike" spc="-1">
                <a:solidFill>
                  <a:srgbClr val="C00000"/>
                </a:solidFill>
                <a:latin typeface="Arial"/>
                <a:ea typeface="Arial"/>
              </a:rPr>
              <a:t>Этапы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54A6"/>
              </a:buClr>
              <a:buFont typeface="Noto Sans Symbols"/>
              <a:buChar char="▪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400" b="0" strike="noStrike" spc="-1">
                <a:solidFill>
                  <a:srgbClr val="0054A6"/>
                </a:solidFill>
                <a:latin typeface="Arial"/>
                <a:ea typeface="Arial"/>
              </a:rPr>
              <a:t>Оборудование лаборатории по оцифровке - исключении воздействий, ведущих к ухудшению физического состояния документов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54A6"/>
              </a:buClr>
              <a:buFont typeface="Noto Sans Symbols"/>
              <a:buChar char="▪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400" b="0" strike="noStrike" spc="-1">
                <a:solidFill>
                  <a:srgbClr val="0054A6"/>
                </a:solidFill>
                <a:latin typeface="Arial"/>
                <a:ea typeface="Arial"/>
              </a:rPr>
              <a:t>Сканирование документов (расшивка, разгибание, ориентация по тексту и т.п.)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54A6"/>
              </a:buClr>
              <a:buFont typeface="Noto Sans Symbols"/>
              <a:buChar char="▪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400" b="0" strike="noStrike" spc="-1">
                <a:solidFill>
                  <a:srgbClr val="0054A6"/>
                </a:solidFill>
                <a:latin typeface="Arial"/>
                <a:ea typeface="Arial"/>
              </a:rPr>
              <a:t>Создание графических образов документов</a:t>
            </a:r>
            <a:r>
              <a:rPr lang="ru-RU" sz="1200" b="0" strike="noStrike" spc="-1">
                <a:solidFill>
                  <a:srgbClr val="0054A6"/>
                </a:solidFill>
                <a:latin typeface="Arial"/>
                <a:ea typeface="Arial"/>
              </a:rPr>
              <a:t>: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0952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0952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0952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0952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0952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0952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0952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0952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0952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7080" y="3121200"/>
            <a:ext cx="4187880" cy="214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400" b="0" strike="noStrike" spc="-1">
                <a:solidFill>
                  <a:srgbClr val="C00000"/>
                </a:solidFill>
                <a:latin typeface="Arial"/>
                <a:ea typeface="Arial"/>
              </a:rPr>
              <a:t>     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1" i="1" strike="noStrike" spc="-1">
                <a:solidFill>
                  <a:srgbClr val="0054A6"/>
                </a:solidFill>
                <a:latin typeface="Arial"/>
                <a:ea typeface="Arial"/>
              </a:rPr>
              <a:t>- мастер-копии</a:t>
            </a:r>
            <a:r>
              <a:rPr lang="ru-RU" sz="1200" b="0" strike="noStrike" spc="-1">
                <a:solidFill>
                  <a:srgbClr val="0054A6"/>
                </a:solidFill>
                <a:latin typeface="Arial"/>
                <a:ea typeface="Arial"/>
              </a:rPr>
              <a:t> - последовательный набор файлов TIFF в директориях, соответствующих томам; 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1" i="1" strike="noStrike" spc="-1">
                <a:solidFill>
                  <a:srgbClr val="0054A6"/>
                </a:solidFill>
                <a:latin typeface="Arial"/>
                <a:ea typeface="Arial"/>
              </a:rPr>
              <a:t>- Пользовательские копии </a:t>
            </a:r>
            <a:r>
              <a:rPr lang="ru-RU" sz="1200" b="0" strike="noStrike" spc="-1">
                <a:solidFill>
                  <a:srgbClr val="0054A6"/>
                </a:solidFill>
                <a:latin typeface="Arial"/>
                <a:ea typeface="Arial"/>
              </a:rPr>
              <a:t>– многостраничные PDF-файлы с возможностью контекстного поиска по автоматически распознанному тексту, с разбивкой по отдельным привилегиям; 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1" i="1" strike="noStrike" spc="-1">
                <a:solidFill>
                  <a:srgbClr val="0054A6"/>
                </a:solidFill>
                <a:latin typeface="Arial"/>
                <a:ea typeface="Arial"/>
              </a:rPr>
              <a:t>- Web-копии</a:t>
            </a:r>
            <a:r>
              <a:rPr lang="ru-RU" sz="1200" b="0" strike="noStrike" spc="-1">
                <a:solidFill>
                  <a:srgbClr val="0054A6"/>
                </a:solidFill>
                <a:latin typeface="Arial"/>
                <a:ea typeface="Arial"/>
              </a:rPr>
              <a:t> - многостраничные PDF-файлы с возможностью контекстного поиска по автоматически распознанному тексту, по томам и с закладками на отдельные привилегии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692280" y="312840"/>
            <a:ext cx="9389880" cy="39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200" b="1" strike="noStrike" spc="-1">
                <a:solidFill>
                  <a:srgbClr val="0054A6"/>
                </a:solidFill>
                <a:latin typeface="Arial"/>
                <a:ea typeface="Arial"/>
              </a:rPr>
              <a:t>ОЦИФРОВКА ИСТОРИЧЕСКОГО МАССИВА ГОСУДАРСТВЕННОГО ПАТЕНТНОГО ФОНДА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80560" y="6248520"/>
            <a:ext cx="102888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</a:pPr>
            <a:fld id="{C27B46BC-57CB-4B6D-A01E-81E014124E6F}" type="slidenum">
              <a:rPr lang="ru-RU" sz="2400" b="0" strike="noStrike" spc="-1">
                <a:solidFill>
                  <a:srgbClr val="ED1C24"/>
                </a:solidFill>
                <a:latin typeface="Arial"/>
                <a:ea typeface="Arial"/>
              </a:rPr>
              <a:t>4</a:t>
            </a:fld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148440" y="889920"/>
            <a:ext cx="5221440" cy="2869920"/>
            <a:chOff x="6148440" y="889920"/>
            <a:chExt cx="5221440" cy="2869920"/>
          </a:xfrm>
        </p:grpSpPr>
        <p:pic>
          <p:nvPicPr>
            <p:cNvPr id="42" name="Рисунок 41"/>
            <p:cNvPicPr/>
            <p:nvPr/>
          </p:nvPicPr>
          <p:blipFill>
            <a:blip r:embed="rId3"/>
            <a:srcRect l="29125"/>
            <a:stretch/>
          </p:blipFill>
          <p:spPr>
            <a:xfrm rot="420000">
              <a:off x="8531640" y="1166040"/>
              <a:ext cx="2699640" cy="2438280"/>
            </a:xfrm>
            <a:prstGeom prst="rect">
              <a:avLst/>
            </a:prstGeom>
            <a:ln w="0">
              <a:noFill/>
            </a:ln>
            <a:effectLst>
              <a:outerShdw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3" name="Рисунок 42"/>
            <p:cNvPicPr/>
            <p:nvPr/>
          </p:nvPicPr>
          <p:blipFill>
            <a:blip r:embed="rId4"/>
            <a:stretch/>
          </p:blipFill>
          <p:spPr>
            <a:xfrm rot="420000">
              <a:off x="8425800" y="976320"/>
              <a:ext cx="1574640" cy="2478960"/>
            </a:xfrm>
            <a:prstGeom prst="rect">
              <a:avLst/>
            </a:prstGeom>
            <a:ln w="0">
              <a:noFill/>
            </a:ln>
            <a:effectLst>
              <a:outerShdw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4" name="Рисунок 43"/>
            <p:cNvPicPr/>
            <p:nvPr/>
          </p:nvPicPr>
          <p:blipFill>
            <a:blip r:embed="rId5"/>
            <a:stretch/>
          </p:blipFill>
          <p:spPr>
            <a:xfrm rot="180000">
              <a:off x="7364520" y="927000"/>
              <a:ext cx="1481760" cy="2283840"/>
            </a:xfrm>
            <a:prstGeom prst="rect">
              <a:avLst/>
            </a:prstGeom>
            <a:ln w="0">
              <a:noFill/>
            </a:ln>
            <a:effectLst>
              <a:outerShdw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5" name="Рисунок 44"/>
            <p:cNvPicPr/>
            <p:nvPr/>
          </p:nvPicPr>
          <p:blipFill>
            <a:blip r:embed="rId6"/>
            <a:stretch/>
          </p:blipFill>
          <p:spPr>
            <a:xfrm>
              <a:off x="6148440" y="938880"/>
              <a:ext cx="1623600" cy="2470320"/>
            </a:xfrm>
            <a:prstGeom prst="rect">
              <a:avLst/>
            </a:prstGeom>
            <a:ln w="0">
              <a:noFill/>
            </a:ln>
            <a:effectLst>
              <a:outerShdw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46" name="Прямоугольник 45"/>
          <p:cNvSpPr/>
          <p:nvPr/>
        </p:nvSpPr>
        <p:spPr>
          <a:xfrm>
            <a:off x="539640" y="3540240"/>
            <a:ext cx="5308560" cy="2936160"/>
          </a:xfrm>
          <a:prstGeom prst="rect">
            <a:avLst/>
          </a:prstGeom>
          <a:solidFill>
            <a:srgbClr val="F9FBFD"/>
          </a:solidFill>
          <a:ln w="9360">
            <a:solidFill>
              <a:srgbClr val="FF000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000" b="0" strike="noStrike" spc="-1">
                <a:solidFill>
                  <a:srgbClr val="44546A"/>
                </a:solidFill>
                <a:latin typeface="Arial"/>
                <a:ea typeface="Arial"/>
              </a:rPr>
              <a:t>*****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000" b="0" strike="noStrike" spc="-1">
                <a:solidFill>
                  <a:srgbClr val="44546A"/>
                </a:solidFill>
                <a:latin typeface="Arial"/>
                <a:ea typeface="Arial"/>
              </a:rPr>
              <a:t>#001: 21698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000" b="0" strike="noStrike" spc="-1">
                <a:solidFill>
                  <a:srgbClr val="44546A"/>
                </a:solidFill>
                <a:latin typeface="Arial"/>
                <a:ea typeface="Arial"/>
              </a:rPr>
              <a:t>#101: ^Arus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000" b="0" strike="noStrike" spc="-1">
                <a:solidFill>
                  <a:srgbClr val="44546A"/>
                </a:solidFill>
                <a:latin typeface="Arial"/>
                <a:ea typeface="Arial"/>
              </a:rPr>
              <a:t>#102: ^ARU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000" b="0" strike="noStrike" spc="-1">
                <a:solidFill>
                  <a:srgbClr val="44546A"/>
                </a:solidFill>
                <a:latin typeface="Arial"/>
                <a:ea typeface="Arial"/>
              </a:rPr>
              <a:t>#200: ^AОписание приемника депеш, посылаемых с помощью электромагнитных волн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000" b="0" strike="noStrike" spc="-1">
                <a:solidFill>
                  <a:srgbClr val="44546A"/>
                </a:solidFill>
                <a:latin typeface="Arial"/>
                <a:ea typeface="Arial"/>
              </a:rPr>
              <a:t>#215: ^1с.^A4^Ca-черт.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000" b="0" strike="noStrike" spc="-1">
                <a:solidFill>
                  <a:srgbClr val="44546A"/>
                </a:solidFill>
                <a:latin typeface="Arial"/>
                <a:ea typeface="Arial"/>
              </a:rPr>
              <a:t>#463: ^AВып. XI^CСвод привилегий, выданных в России в 1901 г. Издание Отдела Промышленности^J1901^GТипография В. Киршбаума, д. М-ва финансов, на Дворц. площ.^DПетроградъ^W7.009.4/С 25-543660867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000" b="0" strike="noStrike" spc="-1">
                <a:solidFill>
                  <a:srgbClr val="44546A"/>
                </a:solidFill>
                <a:latin typeface="Arial"/>
                <a:ea typeface="Arial"/>
              </a:rPr>
              <a:t>#702: ^AПопов^BА.^4570 владелец охранного документа^Cпрофессор электротехнического института Императора Александра III^CС.-Петербург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000" b="0" strike="noStrike" spc="-1">
                <a:solidFill>
                  <a:srgbClr val="44546A"/>
                </a:solidFill>
                <a:latin typeface="Arial"/>
                <a:ea typeface="Arial"/>
              </a:rPr>
              <a:t>#900: ^Ck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000" b="0" strike="noStrike" spc="-1">
                <a:solidFill>
                  <a:srgbClr val="44546A"/>
                </a:solidFill>
                <a:latin typeface="Arial"/>
                <a:ea typeface="Arial"/>
              </a:rPr>
              <a:t>#982: ^0Привилегия^96066^B30.11.1901^R14.07.1899^SРоссийская Империя^IГруппа XI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000" b="0" strike="noStrike" spc="-1">
                <a:solidFill>
                  <a:srgbClr val="44546A"/>
                </a:solidFill>
                <a:latin typeface="Arial"/>
                <a:ea typeface="Arial"/>
              </a:rPr>
              <a:t>#951: ^AFULLTEXT\121_006066.pdf^FПолный текст в формате.pdf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000" b="0" strike="noStrike" spc="-1">
                <a:solidFill>
                  <a:srgbClr val="44546A"/>
                </a:solidFill>
                <a:latin typeface="Arial"/>
                <a:ea typeface="Arial"/>
              </a:rPr>
              <a:t>*****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Рисунок 46"/>
          <p:cNvPicPr/>
          <p:nvPr/>
        </p:nvPicPr>
        <p:blipFill>
          <a:blip r:embed="rId7"/>
          <a:stretch/>
        </p:blipFill>
        <p:spPr>
          <a:xfrm>
            <a:off x="5985000" y="3160800"/>
            <a:ext cx="5308560" cy="3267000"/>
          </a:xfrm>
          <a:prstGeom prst="rect">
            <a:avLst/>
          </a:prstGeom>
          <a:ln w="0">
            <a:noFill/>
          </a:ln>
          <a:effectLst>
            <a:outerShdw rotWithShape="0">
              <a:srgbClr val="000000">
                <a:alpha val="70000"/>
              </a:srgbClr>
            </a:outerShdw>
          </a:effectLst>
        </p:spPr>
      </p:pic>
      <p:sp>
        <p:nvSpPr>
          <p:cNvPr id="48" name="Прямоугольник 47"/>
          <p:cNvSpPr/>
          <p:nvPr/>
        </p:nvSpPr>
        <p:spPr>
          <a:xfrm>
            <a:off x="539640" y="1201680"/>
            <a:ext cx="5308560" cy="2300040"/>
          </a:xfrm>
          <a:prstGeom prst="rect">
            <a:avLst/>
          </a:prstGeom>
          <a:noFill/>
          <a:ln w="12600">
            <a:solidFill>
              <a:srgbClr val="0054A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400" b="0" strike="noStrike" spc="-1">
                <a:solidFill>
                  <a:srgbClr val="C00000"/>
                </a:solidFill>
                <a:latin typeface="Arial"/>
                <a:ea typeface="Arial"/>
              </a:rPr>
              <a:t>      </a:t>
            </a:r>
            <a:r>
              <a:rPr lang="ru-RU" sz="1600" b="0" strike="noStrike" spc="-1">
                <a:solidFill>
                  <a:srgbClr val="C00000"/>
                </a:solidFill>
                <a:latin typeface="Arial"/>
                <a:ea typeface="Arial"/>
              </a:rPr>
              <a:t>Этапы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54A6"/>
              </a:buClr>
              <a:buFont typeface="Noto Sans Symbols"/>
              <a:buChar char="▪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400" b="0" strike="noStrike" spc="-1">
                <a:solidFill>
                  <a:srgbClr val="0054A6"/>
                </a:solidFill>
                <a:latin typeface="Arial"/>
                <a:ea typeface="Arial"/>
              </a:rPr>
              <a:t>обработка массива образов в соответствии с ГОСТ 7.0.100-2018 «Библиографическая запись. Библиографическое описание. Общие требования и правила составления»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54A6"/>
              </a:buClr>
              <a:buFont typeface="Noto Sans Symbols"/>
              <a:buChar char="▪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400" b="0" strike="noStrike" spc="-1">
                <a:solidFill>
                  <a:srgbClr val="0054A6"/>
                </a:solidFill>
                <a:latin typeface="Arial"/>
                <a:ea typeface="Arial"/>
              </a:rPr>
              <a:t>создание библиографических записей в формате Rusmarc и загрузка в АБИС ВПТБ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0780560" y="6248520"/>
            <a:ext cx="102888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</a:pPr>
            <a:fld id="{F04DEC19-2E37-4CF3-A5B9-690F7CAFAAD4}" type="slidenum">
              <a:rPr lang="ru-RU" sz="2400" b="0" strike="noStrike" spc="-1">
                <a:solidFill>
                  <a:srgbClr val="ED1C24"/>
                </a:solidFill>
                <a:latin typeface="Arial"/>
                <a:ea typeface="Arial"/>
              </a:rPr>
              <a:t>5</a:t>
            </a:fld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20560" y="320760"/>
            <a:ext cx="9794880" cy="39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200" b="1" strike="noStrike" spc="-1">
                <a:solidFill>
                  <a:srgbClr val="0054A6"/>
                </a:solidFill>
                <a:latin typeface="Arial"/>
                <a:ea typeface="Arial"/>
              </a:rPr>
              <a:t>КОЛЛЕКЦИЯ ПРИВИЛЕГИЙ В ЭЛЕКТРОННОЙ БИБЛИОТЕКЕ ВПТБ 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01560" y="874800"/>
            <a:ext cx="5764320" cy="1272960"/>
          </a:xfrm>
          <a:prstGeom prst="rect">
            <a:avLst/>
          </a:prstGeom>
          <a:noFill/>
          <a:ln w="12600">
            <a:solidFill>
              <a:srgbClr val="0054A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400" b="0" strike="noStrike" spc="-1" dirty="0">
                <a:solidFill>
                  <a:srgbClr val="C00000"/>
                </a:solidFill>
                <a:latin typeface="Arial"/>
                <a:ea typeface="Arial"/>
              </a:rPr>
              <a:t>      Этапы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buClr>
                <a:srgbClr val="0054A6"/>
              </a:buClr>
              <a:buFont typeface="Noto Sans Symbols"/>
              <a:buChar char="▪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 dirty="0">
                <a:solidFill>
                  <a:srgbClr val="0054A6"/>
                </a:solidFill>
                <a:latin typeface="Arial"/>
                <a:ea typeface="Arial"/>
              </a:rPr>
              <a:t>Представление описаний привилегий и сводов привилегий в результатах по</a:t>
            </a:r>
            <a:r>
              <a:rPr lang="ru-RU" sz="1200" spc="-1" dirty="0">
                <a:solidFill>
                  <a:srgbClr val="0054A6"/>
                </a:solidFill>
                <a:latin typeface="Arial"/>
                <a:ea typeface="Arial"/>
              </a:rPr>
              <a:t>иск</a:t>
            </a:r>
            <a:r>
              <a:rPr lang="ru-RU" sz="1200" b="0" strike="noStrike" spc="-1" dirty="0">
                <a:solidFill>
                  <a:srgbClr val="0054A6"/>
                </a:solidFill>
                <a:latin typeface="Arial"/>
                <a:ea typeface="Arial"/>
              </a:rPr>
              <a:t>а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buClr>
                <a:srgbClr val="0054A6"/>
              </a:buClr>
              <a:buFont typeface="Noto Sans Symbols"/>
              <a:buChar char="▪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 dirty="0">
                <a:solidFill>
                  <a:srgbClr val="0054A6"/>
                </a:solidFill>
                <a:latin typeface="Arial"/>
                <a:ea typeface="Arial"/>
              </a:rPr>
              <a:t>Переход к постраничному просмотру полного текста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buClr>
                <a:srgbClr val="0054A6"/>
              </a:buClr>
              <a:buFont typeface="Noto Sans Symbols"/>
              <a:buChar char="▪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0" strike="noStrike" spc="-1" dirty="0">
                <a:solidFill>
                  <a:srgbClr val="0054A6"/>
                </a:solidFill>
                <a:latin typeface="Arial"/>
                <a:ea typeface="Arial"/>
              </a:rPr>
              <a:t>Полнотекстовый поиск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Рисунок 51"/>
          <p:cNvPicPr/>
          <p:nvPr/>
        </p:nvPicPr>
        <p:blipFill>
          <a:blip r:embed="rId2"/>
          <a:stretch/>
        </p:blipFill>
        <p:spPr>
          <a:xfrm>
            <a:off x="6899400" y="1909800"/>
            <a:ext cx="5097240" cy="4071960"/>
          </a:xfrm>
          <a:prstGeom prst="rect">
            <a:avLst/>
          </a:prstGeom>
          <a:ln w="0">
            <a:noFill/>
          </a:ln>
          <a:effectLst>
            <a:outerShdw rotWithShape="0">
              <a:srgbClr val="000000">
                <a:alpha val="70000"/>
              </a:srgbClr>
            </a:outerShdw>
          </a:effectLst>
        </p:spPr>
      </p:pic>
      <p:pic>
        <p:nvPicPr>
          <p:cNvPr id="53" name="Рисунок 52"/>
          <p:cNvPicPr/>
          <p:nvPr/>
        </p:nvPicPr>
        <p:blipFill>
          <a:blip r:embed="rId3"/>
          <a:srcRect l="3094" t="7560" r="3094" b="42398"/>
          <a:stretch/>
        </p:blipFill>
        <p:spPr>
          <a:xfrm>
            <a:off x="9515520" y="1109520"/>
            <a:ext cx="2374920" cy="554040"/>
          </a:xfrm>
          <a:prstGeom prst="rect">
            <a:avLst/>
          </a:prstGeom>
          <a:ln w="0">
            <a:noFill/>
          </a:ln>
          <a:effectLst>
            <a:outerShdw rotWithShape="0">
              <a:srgbClr val="000000">
                <a:alpha val="70000"/>
              </a:srgbClr>
            </a:outerShdw>
          </a:effectLst>
        </p:spPr>
      </p:pic>
      <p:pic>
        <p:nvPicPr>
          <p:cNvPr id="54" name="Рисунок 53"/>
          <p:cNvPicPr/>
          <p:nvPr/>
        </p:nvPicPr>
        <p:blipFill>
          <a:blip r:embed="rId4"/>
          <a:srcRect t="27740"/>
          <a:stretch/>
        </p:blipFill>
        <p:spPr>
          <a:xfrm>
            <a:off x="601560" y="3287880"/>
            <a:ext cx="2676600" cy="2415960"/>
          </a:xfrm>
          <a:prstGeom prst="rect">
            <a:avLst/>
          </a:prstGeom>
          <a:ln w="0">
            <a:noFill/>
          </a:ln>
          <a:effectLst>
            <a:outerShdw rotWithShape="0">
              <a:srgbClr val="000000">
                <a:alpha val="70000"/>
              </a:srgbClr>
            </a:outerShdw>
          </a:effectLst>
        </p:spPr>
      </p:pic>
      <p:pic>
        <p:nvPicPr>
          <p:cNvPr id="55" name="Рисунок 54"/>
          <p:cNvPicPr/>
          <p:nvPr/>
        </p:nvPicPr>
        <p:blipFill>
          <a:blip r:embed="rId5"/>
          <a:srcRect t="4049"/>
          <a:stretch/>
        </p:blipFill>
        <p:spPr>
          <a:xfrm>
            <a:off x="3484440" y="3287880"/>
            <a:ext cx="3246480" cy="2415960"/>
          </a:xfrm>
          <a:prstGeom prst="rect">
            <a:avLst/>
          </a:prstGeom>
          <a:ln w="0">
            <a:noFill/>
          </a:ln>
          <a:effectLst>
            <a:outerShdw rotWithShape="0">
              <a:srgbClr val="000000">
                <a:alpha val="70000"/>
              </a:srgbClr>
            </a:outerShdw>
          </a:effectLst>
        </p:spPr>
      </p:pic>
      <p:pic>
        <p:nvPicPr>
          <p:cNvPr id="56" name="Рисунок 55"/>
          <p:cNvPicPr/>
          <p:nvPr/>
        </p:nvPicPr>
        <p:blipFill>
          <a:blip r:embed="rId6"/>
          <a:stretch/>
        </p:blipFill>
        <p:spPr>
          <a:xfrm>
            <a:off x="601560" y="2436840"/>
            <a:ext cx="5783400" cy="636480"/>
          </a:xfrm>
          <a:prstGeom prst="rect">
            <a:avLst/>
          </a:prstGeom>
          <a:ln w="0">
            <a:noFill/>
          </a:ln>
          <a:effectLst>
            <a:outerShdw rotWithShape="0">
              <a:srgbClr val="000000">
                <a:alpha val="70000"/>
              </a:srgbClr>
            </a:outerShdw>
          </a:effectLst>
        </p:spPr>
      </p:pic>
      <p:sp>
        <p:nvSpPr>
          <p:cNvPr id="57" name="Прямоугольник 56"/>
          <p:cNvSpPr/>
          <p:nvPr/>
        </p:nvSpPr>
        <p:spPr>
          <a:xfrm>
            <a:off x="1231920" y="5829480"/>
            <a:ext cx="1414440" cy="303840"/>
          </a:xfrm>
          <a:prstGeom prst="rect">
            <a:avLst/>
          </a:prstGeom>
          <a:solidFill>
            <a:srgbClr val="F9FBFD"/>
          </a:solidFill>
          <a:ln w="9360">
            <a:solidFill>
              <a:srgbClr val="FF000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</a:tabLst>
            </a:pPr>
            <a:r>
              <a:rPr lang="ru-RU" sz="1400" b="0" strike="noStrike" spc="-1">
                <a:solidFill>
                  <a:srgbClr val="44546A"/>
                </a:solidFill>
                <a:latin typeface="Arial"/>
                <a:ea typeface="Arial"/>
              </a:rPr>
              <a:t>  </a:t>
            </a:r>
            <a:r>
              <a:rPr lang="ru-RU" sz="1400" b="0" strike="noStrike" spc="-1">
                <a:solidFill>
                  <a:srgbClr val="0054A6"/>
                </a:solidFill>
                <a:latin typeface="Arial"/>
                <a:ea typeface="Arial"/>
              </a:rPr>
              <a:t>Привилегия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219560" y="5829480"/>
            <a:ext cx="1776600" cy="303840"/>
          </a:xfrm>
          <a:prstGeom prst="rect">
            <a:avLst/>
          </a:prstGeom>
          <a:solidFill>
            <a:srgbClr val="F9FBFD"/>
          </a:solidFill>
          <a:ln w="9360">
            <a:solidFill>
              <a:srgbClr val="FF000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</a:tabLst>
            </a:pPr>
            <a:r>
              <a:rPr lang="ru-RU" sz="1400" b="0" strike="noStrike" spc="-1">
                <a:solidFill>
                  <a:srgbClr val="44546A"/>
                </a:solidFill>
                <a:latin typeface="Arial"/>
                <a:ea typeface="Arial"/>
              </a:rPr>
              <a:t> </a:t>
            </a:r>
            <a:r>
              <a:rPr lang="ru-RU" sz="1400" b="0" strike="noStrike" spc="-1">
                <a:solidFill>
                  <a:srgbClr val="0054A6"/>
                </a:solidFill>
                <a:latin typeface="Arial"/>
                <a:ea typeface="Arial"/>
              </a:rPr>
              <a:t>Свод привилегий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899400" y="1141560"/>
            <a:ext cx="2392200" cy="517320"/>
          </a:xfrm>
          <a:prstGeom prst="rect">
            <a:avLst/>
          </a:prstGeom>
          <a:solidFill>
            <a:srgbClr val="F9FBFD"/>
          </a:solidFill>
          <a:ln w="9360">
            <a:solidFill>
              <a:srgbClr val="FF000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400" b="0" strike="noStrike" spc="-1">
                <a:solidFill>
                  <a:srgbClr val="0054A6"/>
                </a:solidFill>
                <a:latin typeface="Arial"/>
                <a:ea typeface="Arial"/>
              </a:rPr>
              <a:t>Постраничный просмотр полного текста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10780560" y="6248520"/>
            <a:ext cx="102888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</a:pPr>
            <a:fld id="{E7BEC5C3-7EF5-490C-AE95-2082D31759CE}" type="slidenum">
              <a:rPr lang="ru-RU" sz="2400" b="0" strike="noStrike" spc="-1">
                <a:solidFill>
                  <a:srgbClr val="ED1C24"/>
                </a:solidFill>
                <a:latin typeface="Arial"/>
                <a:ea typeface="Arial"/>
              </a:rPr>
              <a:t>6</a:t>
            </a:fld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Рисунок 60"/>
          <p:cNvPicPr/>
          <p:nvPr/>
        </p:nvPicPr>
        <p:blipFill>
          <a:blip r:embed="rId3"/>
          <a:stretch/>
        </p:blipFill>
        <p:spPr>
          <a:xfrm>
            <a:off x="5305320" y="3371760"/>
            <a:ext cx="3767400" cy="2559240"/>
          </a:xfrm>
          <a:prstGeom prst="rect">
            <a:avLst/>
          </a:prstGeom>
          <a:ln w="0">
            <a:noFill/>
          </a:ln>
        </p:spPr>
      </p:pic>
      <p:pic>
        <p:nvPicPr>
          <p:cNvPr id="62" name="Рисунок 61"/>
          <p:cNvPicPr/>
          <p:nvPr/>
        </p:nvPicPr>
        <p:blipFill>
          <a:blip r:embed="rId4"/>
          <a:stretch/>
        </p:blipFill>
        <p:spPr>
          <a:xfrm>
            <a:off x="446040" y="1044720"/>
            <a:ext cx="5670720" cy="30906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63" name="Рисунок 62"/>
          <p:cNvPicPr/>
          <p:nvPr/>
        </p:nvPicPr>
        <p:blipFill>
          <a:blip r:embed="rId5"/>
          <a:stretch/>
        </p:blipFill>
        <p:spPr>
          <a:xfrm>
            <a:off x="6451560" y="1044720"/>
            <a:ext cx="1476360" cy="1479240"/>
          </a:xfrm>
          <a:prstGeom prst="rect">
            <a:avLst/>
          </a:prstGeom>
          <a:ln w="0">
            <a:noFill/>
          </a:ln>
        </p:spPr>
      </p:pic>
      <p:pic>
        <p:nvPicPr>
          <p:cNvPr id="65" name="Рисунок 64"/>
          <p:cNvPicPr/>
          <p:nvPr/>
        </p:nvPicPr>
        <p:blipFill>
          <a:blip r:embed="rId6"/>
          <a:stretch/>
        </p:blipFill>
        <p:spPr>
          <a:xfrm>
            <a:off x="8304120" y="1044720"/>
            <a:ext cx="3425760" cy="5041800"/>
          </a:xfrm>
          <a:prstGeom prst="rect">
            <a:avLst/>
          </a:prstGeom>
          <a:ln w="0">
            <a:noFill/>
          </a:ln>
        </p:spPr>
      </p:pic>
      <p:sp>
        <p:nvSpPr>
          <p:cNvPr id="66" name="Прямоугольник 65"/>
          <p:cNvSpPr/>
          <p:nvPr/>
        </p:nvSpPr>
        <p:spPr>
          <a:xfrm>
            <a:off x="520560" y="320760"/>
            <a:ext cx="9794880" cy="39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200" b="1" strike="noStrike" spc="-1">
                <a:solidFill>
                  <a:srgbClr val="0054A6"/>
                </a:solidFill>
                <a:latin typeface="Arial"/>
                <a:ea typeface="Arial"/>
              </a:rPr>
              <a:t>КОЛЛЕКЦИЯ ПРИВИЛЕГИЙ В ЭЛЕКТРОННОЙ БИБЛИОТЕКЕ ВПТБ 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560" y="4322037"/>
            <a:ext cx="47847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400" b="1" spc="-1" dirty="0">
                <a:solidFill>
                  <a:srgbClr val="0054A6"/>
                </a:solidFill>
              </a:rPr>
              <a:t>Самая полная коллекция привилегий Российской империи 1814-1917 </a:t>
            </a:r>
            <a:endParaRPr lang="en-US" sz="1400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ru-RU" spc="-1" dirty="0" smtClean="0">
              <a:solidFill>
                <a:srgbClr val="0054A6"/>
              </a:solidFill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1" spc="-1" dirty="0">
                <a:solidFill>
                  <a:srgbClr val="0054A6"/>
                </a:solidFill>
                <a:latin typeface="Arial"/>
                <a:ea typeface="Arial"/>
              </a:rPr>
              <a:t>36078 </a:t>
            </a:r>
            <a:r>
              <a:rPr lang="ru-RU" sz="1200" spc="-1" dirty="0">
                <a:solidFill>
                  <a:srgbClr val="0054A6"/>
                </a:solidFill>
                <a:latin typeface="Arial"/>
                <a:ea typeface="Arial"/>
              </a:rPr>
              <a:t>полных текстов описаний к привилегиям на изобретения в различных отраслях </a:t>
            </a:r>
            <a:r>
              <a:rPr lang="ru-RU" sz="1200" spc="-1" dirty="0">
                <a:solidFill>
                  <a:srgbClr val="0054A6"/>
                </a:solidFill>
                <a:latin typeface="Arial"/>
                <a:ea typeface="Arial"/>
              </a:rPr>
              <a:t>техники</a:t>
            </a:r>
            <a:endParaRPr lang="en-US" sz="1200" spc="-1" dirty="0">
              <a:solidFill>
                <a:srgbClr val="0054A6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200" spc="-1" dirty="0">
              <a:solidFill>
                <a:srgbClr val="0054A6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200" b="1" spc="-1" dirty="0">
                <a:solidFill>
                  <a:srgbClr val="0054A6"/>
                </a:solidFill>
                <a:latin typeface="Arial"/>
                <a:ea typeface="Arial"/>
              </a:rPr>
              <a:t>301</a:t>
            </a:r>
            <a:r>
              <a:rPr lang="ru-RU" sz="1200" spc="-1" dirty="0">
                <a:solidFill>
                  <a:srgbClr val="0054A6"/>
                </a:solidFill>
                <a:latin typeface="Arial"/>
                <a:ea typeface="Arial"/>
              </a:rPr>
              <a:t> </a:t>
            </a:r>
            <a:r>
              <a:rPr lang="ru-RU" sz="1200" spc="-1" dirty="0">
                <a:solidFill>
                  <a:srgbClr val="0054A6"/>
                </a:solidFill>
                <a:latin typeface="Arial"/>
                <a:ea typeface="Arial"/>
              </a:rPr>
              <a:t>описание к привилегиям сельскохозяйственным</a:t>
            </a:r>
            <a:endParaRPr lang="en-US" sz="1200" spc="-1" dirty="0">
              <a:solidFill>
                <a:srgbClr val="0054A6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692280" y="312840"/>
            <a:ext cx="7149960" cy="39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200" b="1" strike="noStrike" spc="-1">
                <a:solidFill>
                  <a:srgbClr val="0054A6"/>
                </a:solidFill>
                <a:latin typeface="Arial"/>
                <a:ea typeface="DejaVu Sans"/>
              </a:rPr>
              <a:t>ЭЛЕКТРОННАЯ БИБЛИОТЕКА ВПТБ ФИПС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780560" y="6248520"/>
            <a:ext cx="10303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" name="Рисунок 68"/>
          <p:cNvPicPr/>
          <p:nvPr/>
        </p:nvPicPr>
        <p:blipFill>
          <a:blip r:embed="rId3"/>
          <a:stretch/>
        </p:blipFill>
        <p:spPr>
          <a:xfrm>
            <a:off x="468360" y="915840"/>
            <a:ext cx="4411440" cy="326232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70" name="Рисунок 69"/>
          <p:cNvPicPr/>
          <p:nvPr/>
        </p:nvPicPr>
        <p:blipFill>
          <a:blip r:embed="rId4"/>
          <a:stretch/>
        </p:blipFill>
        <p:spPr>
          <a:xfrm>
            <a:off x="5537160" y="957240"/>
            <a:ext cx="1476360" cy="1479600"/>
          </a:xfrm>
          <a:prstGeom prst="rect">
            <a:avLst/>
          </a:prstGeom>
          <a:ln w="0"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5"/>
          <a:stretch/>
        </p:blipFill>
        <p:spPr>
          <a:xfrm>
            <a:off x="4637160" y="2692440"/>
            <a:ext cx="3287520" cy="3719520"/>
          </a:xfrm>
          <a:prstGeom prst="rect">
            <a:avLst/>
          </a:prstGeom>
          <a:ln w="0">
            <a:noFill/>
          </a:ln>
        </p:spPr>
      </p:pic>
      <p:pic>
        <p:nvPicPr>
          <p:cNvPr id="72" name="Рисунок 71"/>
          <p:cNvPicPr/>
          <p:nvPr/>
        </p:nvPicPr>
        <p:blipFill>
          <a:blip r:embed="rId6"/>
          <a:stretch/>
        </p:blipFill>
        <p:spPr>
          <a:xfrm>
            <a:off x="7262640" y="957240"/>
            <a:ext cx="4629240" cy="3832200"/>
          </a:xfrm>
          <a:prstGeom prst="rect">
            <a:avLst/>
          </a:prstGeom>
          <a:ln w="0">
            <a:noFill/>
          </a:ln>
        </p:spPr>
      </p:pic>
      <p:pic>
        <p:nvPicPr>
          <p:cNvPr id="73" name="Рисунок 72"/>
          <p:cNvPicPr/>
          <p:nvPr/>
        </p:nvPicPr>
        <p:blipFill>
          <a:blip r:embed="rId7"/>
          <a:stretch/>
        </p:blipFill>
        <p:spPr>
          <a:xfrm>
            <a:off x="7415280" y="4219560"/>
            <a:ext cx="3476520" cy="2235240"/>
          </a:xfrm>
          <a:prstGeom prst="rect">
            <a:avLst/>
          </a:prstGeom>
          <a:ln w="0">
            <a:noFill/>
          </a:ln>
        </p:spPr>
      </p:pic>
      <p:pic>
        <p:nvPicPr>
          <p:cNvPr id="74" name="Рисунок 73"/>
          <p:cNvPicPr/>
          <p:nvPr/>
        </p:nvPicPr>
        <p:blipFill>
          <a:blip r:embed="rId8"/>
          <a:stretch/>
        </p:blipFill>
        <p:spPr>
          <a:xfrm>
            <a:off x="9914040" y="5060880"/>
            <a:ext cx="1293840" cy="1265400"/>
          </a:xfrm>
          <a:prstGeom prst="rect">
            <a:avLst/>
          </a:prstGeom>
          <a:ln w="0">
            <a:noFill/>
          </a:ln>
        </p:spPr>
      </p:pic>
      <p:pic>
        <p:nvPicPr>
          <p:cNvPr id="75" name="Рисунок 74"/>
          <p:cNvPicPr/>
          <p:nvPr/>
        </p:nvPicPr>
        <p:blipFill>
          <a:blip r:embed="rId9"/>
          <a:stretch/>
        </p:blipFill>
        <p:spPr>
          <a:xfrm>
            <a:off x="4746600" y="2517840"/>
            <a:ext cx="477720" cy="477720"/>
          </a:xfrm>
          <a:prstGeom prst="rect">
            <a:avLst/>
          </a:prstGeom>
          <a:ln w="0">
            <a:noFill/>
          </a:ln>
        </p:spPr>
      </p:pic>
      <p:pic>
        <p:nvPicPr>
          <p:cNvPr id="76" name="Рисунок 75"/>
          <p:cNvPicPr/>
          <p:nvPr/>
        </p:nvPicPr>
        <p:blipFill>
          <a:blip r:embed="rId9"/>
          <a:stretch/>
        </p:blipFill>
        <p:spPr>
          <a:xfrm>
            <a:off x="7446960" y="4013280"/>
            <a:ext cx="477720" cy="477720"/>
          </a:xfrm>
          <a:prstGeom prst="rect">
            <a:avLst/>
          </a:prstGeom>
          <a:ln w="0"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9"/>
          <a:stretch/>
        </p:blipFill>
        <p:spPr>
          <a:xfrm>
            <a:off x="7446960" y="717480"/>
            <a:ext cx="477720" cy="478080"/>
          </a:xfrm>
          <a:prstGeom prst="rect">
            <a:avLst/>
          </a:prstGeom>
          <a:ln w="0">
            <a:noFill/>
          </a:ln>
        </p:spPr>
      </p:pic>
      <p:sp>
        <p:nvSpPr>
          <p:cNvPr id="78" name="Прямоугольник 77"/>
          <p:cNvSpPr/>
          <p:nvPr/>
        </p:nvSpPr>
        <p:spPr>
          <a:xfrm>
            <a:off x="468360" y="4629240"/>
            <a:ext cx="4278240" cy="116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400" b="1" strike="noStrike" spc="-1" dirty="0">
                <a:solidFill>
                  <a:srgbClr val="0054A6"/>
                </a:solidFill>
                <a:latin typeface="Arial"/>
                <a:ea typeface="DejaVu Sans"/>
              </a:rPr>
              <a:t>ЭЛЕКТРОННАЯ БИБЛИОТЕКА ВПТБ - </a:t>
            </a:r>
            <a:r>
              <a:rPr lang="ru-RU" sz="1400" b="0" strike="noStrike" spc="-1" dirty="0">
                <a:solidFill>
                  <a:srgbClr val="0054A6"/>
                </a:solidFill>
                <a:latin typeface="Arial"/>
                <a:ea typeface="DejaVu Sans"/>
              </a:rPr>
              <a:t>содержит библиографические описания изданий и статей, снабженные аннотациями, 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400" b="0" strike="noStrike" spc="-1" dirty="0">
                <a:solidFill>
                  <a:srgbClr val="0054A6"/>
                </a:solidFill>
                <a:latin typeface="Arial"/>
                <a:ea typeface="DejaVu Sans"/>
              </a:rPr>
              <a:t>полные тексты документов, 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400" b="0" strike="noStrike" spc="-1" dirty="0">
                <a:solidFill>
                  <a:srgbClr val="0054A6"/>
                </a:solidFill>
                <a:latin typeface="Arial"/>
                <a:ea typeface="DejaVu Sans"/>
              </a:rPr>
              <a:t>ссылки к публикациям в </a:t>
            </a:r>
            <a:r>
              <a:rPr lang="ru-RU" sz="1400" b="0" strike="noStrike" spc="-1" dirty="0" smtClean="0">
                <a:solidFill>
                  <a:srgbClr val="0054A6"/>
                </a:solidFill>
                <a:latin typeface="Arial"/>
                <a:ea typeface="DejaVu Sans"/>
              </a:rPr>
              <a:t>Интернете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80560" y="6248520"/>
            <a:ext cx="102888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</a:pPr>
            <a:fld id="{EB8B40E8-6D0D-4AD0-AAB4-35CD78011873}" type="slidenum">
              <a:rPr lang="ru-RU" sz="2400" b="0" strike="noStrike" spc="-1">
                <a:solidFill>
                  <a:srgbClr val="ED1C24"/>
                </a:solidFill>
                <a:latin typeface="Arial"/>
                <a:ea typeface="Arial"/>
              </a:rPr>
              <a:t>7</a:t>
            </a:fld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>
          <a:xfrm>
            <a:off x="692280" y="312840"/>
            <a:ext cx="9364680" cy="39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200" b="1" strike="noStrike" spc="-1">
                <a:solidFill>
                  <a:srgbClr val="0054A6"/>
                </a:solidFill>
                <a:latin typeface="Arial"/>
                <a:ea typeface="DejaVu Sans"/>
              </a:rPr>
              <a:t>ПРОДВИЖЕНИЕ ПОЛНОТЕКСТОВЫХ КОЛЛЕКЦИЙ ЭЛЕКТРОННОЙ БИЛИОТЕКИ ВПТБ В ПУБЛИКАЦИЯХ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0780560" y="6248520"/>
            <a:ext cx="10303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3"/>
          <a:srcRect l="14000" b="10552"/>
          <a:stretch/>
        </p:blipFill>
        <p:spPr>
          <a:xfrm>
            <a:off x="6119640" y="1079640"/>
            <a:ext cx="2519640" cy="3706560"/>
          </a:xfrm>
          <a:prstGeom prst="rect">
            <a:avLst/>
          </a:prstGeom>
          <a:ln w="0"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4"/>
          <a:srcRect l="29093" t="1097" b="25155"/>
          <a:stretch/>
        </p:blipFill>
        <p:spPr>
          <a:xfrm>
            <a:off x="8908920" y="1104840"/>
            <a:ext cx="2430720" cy="3575160"/>
          </a:xfrm>
          <a:prstGeom prst="rect">
            <a:avLst/>
          </a:prstGeom>
          <a:ln w="0">
            <a:noFill/>
          </a:ln>
        </p:spPr>
      </p:pic>
      <p:sp>
        <p:nvSpPr>
          <p:cNvPr id="84" name="Прямоугольник 83"/>
          <p:cNvSpPr/>
          <p:nvPr/>
        </p:nvSpPr>
        <p:spPr>
          <a:xfrm>
            <a:off x="10780560" y="6248520"/>
            <a:ext cx="102888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</a:pPr>
            <a:fld id="{7FB11D4C-772E-417C-918D-A70CDFA45061}" type="slidenum">
              <a:rPr lang="ru-RU" sz="2400" b="0" strike="noStrike" spc="-1">
                <a:solidFill>
                  <a:srgbClr val="ED1C24"/>
                </a:solidFill>
                <a:latin typeface="Arial"/>
                <a:ea typeface="Arial"/>
              </a:rPr>
              <a:t>8</a:t>
            </a:fld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39640" y="1260360"/>
            <a:ext cx="5580000" cy="23376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70C0"/>
              </a:buClr>
              <a:buFont typeface="Wingdings" charset="2"/>
              <a:buChar char=""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600" b="0" strike="noStrike" spc="-1" dirty="0" err="1">
                <a:solidFill>
                  <a:srgbClr val="0054A6"/>
                </a:solidFill>
                <a:latin typeface="Arial"/>
                <a:ea typeface="DejaVu Sans"/>
              </a:rPr>
              <a:t>Зезина</a:t>
            </a:r>
            <a:r>
              <a:rPr lang="ru-RU" sz="1600" b="0" strike="noStrike" spc="-1" dirty="0">
                <a:solidFill>
                  <a:srgbClr val="0054A6"/>
                </a:solidFill>
                <a:latin typeface="Arial"/>
                <a:ea typeface="DejaVu Sans"/>
              </a:rPr>
              <a:t> О. В. Знаменитые патентовладельцы России : биобиблиографический указатель. - Москва : ФИПС, 2019. - 82 с.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chemeClr val="accent2"/>
              </a:buClr>
              <a:buFont typeface="Wingdings" charset="2"/>
              <a:buChar char=""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600" b="0" strike="noStrike" spc="-1" dirty="0">
                <a:solidFill>
                  <a:srgbClr val="0054A6"/>
                </a:solidFill>
                <a:latin typeface="Arial"/>
                <a:ea typeface="DejaVu Sans"/>
              </a:rPr>
              <a:t>Колесников, А. П. Проблемы развития изобретательства и охраны интеллектуальной собственности в Российской империи. - Москва : ИНИЦ "ПАТЕНТ", 2009. - 304 с.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900000" y="5126040"/>
            <a:ext cx="10620360" cy="99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9400" rIns="90000" bIns="45000" anchor="t">
            <a:no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600" b="0" strike="noStrike" spc="-1" dirty="0">
                <a:solidFill>
                  <a:srgbClr val="0054A6"/>
                </a:solidFill>
                <a:latin typeface="Arial"/>
                <a:ea typeface="DejaVu Sans"/>
              </a:rPr>
              <a:t>Токарева А. А. Изобретательское наследие России // Культурное наследие России</a:t>
            </a:r>
            <a:r>
              <a:rPr lang="ru-RU" sz="1600" b="1" strike="noStrike" spc="-1" dirty="0">
                <a:solidFill>
                  <a:srgbClr val="0054A6"/>
                </a:solidFill>
                <a:latin typeface="Arial"/>
                <a:ea typeface="DejaVu Sans"/>
              </a:rPr>
              <a:t>, </a:t>
            </a:r>
            <a:r>
              <a:rPr lang="ru-RU" sz="1600" b="0" strike="noStrike" spc="-1" dirty="0">
                <a:solidFill>
                  <a:srgbClr val="0054A6"/>
                </a:solidFill>
                <a:latin typeface="Arial"/>
                <a:ea typeface="DejaVu Sans"/>
              </a:rPr>
              <a:t>2025, № 1.- С.4-11.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600" b="0" strike="noStrike" spc="-1" dirty="0">
                <a:solidFill>
                  <a:srgbClr val="0054A6"/>
                </a:solidFill>
                <a:latin typeface="Arial"/>
                <a:ea typeface="DejaVu Sans"/>
              </a:rPr>
              <a:t>Токарева А.А. Продвижение патентной информации в средствах массовой коммуникации // Труды ГПНТБ СО РАН, 2025, № 2. - С. 96-102.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900000" y="4678200"/>
            <a:ext cx="1440000" cy="54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7600" rIns="90000" bIns="45000" anchor="t">
            <a:no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</a:tabLst>
            </a:pPr>
            <a:r>
              <a:rPr lang="ru-RU" sz="1400" b="0" strike="noStrike" spc="-1">
                <a:solidFill>
                  <a:srgbClr val="C00000"/>
                </a:solidFill>
                <a:latin typeface="Arial"/>
                <a:ea typeface="Arial"/>
              </a:rPr>
              <a:t> </a:t>
            </a:r>
            <a:r>
              <a:rPr lang="ru-RU" sz="1600" b="0" strike="noStrike" spc="-1">
                <a:solidFill>
                  <a:srgbClr val="C00000"/>
                </a:solidFill>
                <a:latin typeface="Arial"/>
                <a:ea typeface="Arial"/>
              </a:rPr>
              <a:t>2025 год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/>
          <p:cNvSpPr/>
          <p:nvPr/>
        </p:nvSpPr>
        <p:spPr>
          <a:xfrm>
            <a:off x="692280" y="312840"/>
            <a:ext cx="9364680" cy="39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200" b="1" strike="noStrike" spc="-1">
                <a:solidFill>
                  <a:srgbClr val="0054A6"/>
                </a:solidFill>
                <a:latin typeface="Arial"/>
                <a:ea typeface="DejaVu Sans"/>
              </a:rPr>
              <a:t>ПРОДВИЖЕНИЕ ПОЛНОТЕКСТОВЫХ КОЛЛЕКЦИЙ ЭЛЕКТРОННОЙ БИЛИОТЕКИ ВПТБ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0780560" y="6248520"/>
            <a:ext cx="10303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Рисунок 89"/>
          <p:cNvPicPr/>
          <p:nvPr/>
        </p:nvPicPr>
        <p:blipFill>
          <a:blip r:embed="rId3"/>
          <a:srcRect r="36204" b="30318"/>
          <a:stretch/>
        </p:blipFill>
        <p:spPr>
          <a:xfrm>
            <a:off x="436680" y="1260360"/>
            <a:ext cx="6403680" cy="4498920"/>
          </a:xfrm>
          <a:prstGeom prst="rect">
            <a:avLst/>
          </a:prstGeom>
          <a:ln w="0">
            <a:noFill/>
          </a:ln>
        </p:spPr>
      </p:pic>
      <p:sp>
        <p:nvSpPr>
          <p:cNvPr id="91" name="Прямоугольник 90"/>
          <p:cNvSpPr/>
          <p:nvPr/>
        </p:nvSpPr>
        <p:spPr>
          <a:xfrm>
            <a:off x="10780560" y="6248520"/>
            <a:ext cx="102888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</a:pPr>
            <a:fld id="{04434CDC-75CB-4642-855E-EFD5CC7A6116}" type="slidenum">
              <a:rPr lang="ru-RU" sz="2400" b="0" strike="noStrike" spc="-1">
                <a:solidFill>
                  <a:srgbClr val="ED1C24"/>
                </a:solidFill>
                <a:latin typeface="Arial"/>
                <a:ea typeface="Arial"/>
              </a:rPr>
              <a:t>9</a:t>
            </a:fld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Рисунок 91"/>
          <p:cNvPicPr/>
          <p:nvPr/>
        </p:nvPicPr>
        <p:blipFill>
          <a:blip r:embed="rId4"/>
          <a:stretch/>
        </p:blipFill>
        <p:spPr>
          <a:xfrm>
            <a:off x="6840360" y="1440000"/>
            <a:ext cx="4881600" cy="4041720"/>
          </a:xfrm>
          <a:prstGeom prst="rect">
            <a:avLst/>
          </a:prstGeom>
          <a:ln w="0">
            <a:noFill/>
          </a:ln>
        </p:spPr>
      </p:pic>
      <p:pic>
        <p:nvPicPr>
          <p:cNvPr id="93" name="Рисунок 92"/>
          <p:cNvPicPr/>
          <p:nvPr/>
        </p:nvPicPr>
        <p:blipFill>
          <a:blip r:embed="rId5"/>
          <a:stretch/>
        </p:blipFill>
        <p:spPr>
          <a:xfrm>
            <a:off x="441360" y="1184400"/>
            <a:ext cx="11279160" cy="615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1023</Words>
  <Application>Microsoft Office PowerPoint</Application>
  <PresentationFormat>Произвольный</PresentationFormat>
  <Paragraphs>152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DejaVu Sans</vt:lpstr>
      <vt:lpstr>Noto Sans Symbols</vt:lpstr>
      <vt:lpstr>Poppins</vt:lpstr>
      <vt:lpstr>Segoe UI</vt:lpstr>
      <vt:lpstr>Times New Roman</vt:lpstr>
      <vt:lpstr>Wingdings</vt:lpstr>
      <vt:lpstr>Office</vt:lpstr>
      <vt:lpstr>Office</vt:lpstr>
      <vt:lpstr>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admin</cp:lastModifiedBy>
  <cp:revision>29</cp:revision>
  <dcterms:created xsi:type="dcterms:W3CDTF">2019-12-05T12:39:17Z</dcterms:created>
  <dcterms:modified xsi:type="dcterms:W3CDTF">2025-11-12T10:28:24Z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6</vt:r8>
  </property>
  <property fmtid="{D5CDD505-2E9C-101B-9397-08002B2CF9AE}" pid="3" name="PresentationFormat">
    <vt:lpwstr>Широкоэкранный</vt:lpwstr>
  </property>
  <property fmtid="{D5CDD505-2E9C-101B-9397-08002B2CF9AE}" pid="4" name="Slides">
    <vt:r8>15</vt:r8>
  </property>
</Properties>
</file>