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56" r:id="rId3"/>
    <p:sldId id="359" r:id="rId4"/>
    <p:sldId id="360" r:id="rId5"/>
    <p:sldId id="316" r:id="rId6"/>
    <p:sldId id="319" r:id="rId7"/>
    <p:sldId id="362" r:id="rId8"/>
    <p:sldId id="331" r:id="rId9"/>
    <p:sldId id="321" r:id="rId10"/>
    <p:sldId id="345" r:id="rId11"/>
    <p:sldId id="355" r:id="rId12"/>
    <p:sldId id="298" r:id="rId13"/>
  </p:sldIdLst>
  <p:sldSz cx="12192000" cy="6858000"/>
  <p:notesSz cx="12192000" cy="6858000"/>
  <p:embeddedFontLst>
    <p:embeddedFont>
      <p:font typeface="Exo 2 SemiBold" pitchFamily="2" charset="-52"/>
      <p:bold r:id="rId16"/>
      <p:boldItalic r:id="rId17"/>
    </p:embeddedFont>
    <p:embeddedFont>
      <p:font typeface="Montserrat ExtraBold" panose="00000900000000000000" pitchFamily="2" charset="-52"/>
      <p:bold r:id="rId18"/>
      <p:boldItalic r:id="rId19"/>
    </p:embeddedFont>
    <p:embeddedFont>
      <p:font typeface="Microsoft JhengHei UI" panose="020B0604030504040204" pitchFamily="34" charset="-12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-52"/>
      <p:bold r:id="rId26"/>
      <p:boldItalic r:id="rId27"/>
    </p:embeddedFont>
    <p:embeddedFont>
      <p:font typeface="Montserrat" panose="00000500000000000000" pitchFamily="2" charset="-52"/>
      <p:regular r:id="rId28"/>
      <p:bold r:id="rId29"/>
      <p:italic r:id="rId30"/>
      <p:boldItalic r:id="rId31"/>
    </p:embeddedFont>
    <p:embeddedFont>
      <p:font typeface="Montserrat Medium" panose="00000600000000000000" pitchFamily="2" charset="-52"/>
      <p:regular r:id="rId32"/>
      <p:italic r:id="rId33"/>
    </p:embeddedFont>
    <p:embeddedFont>
      <p:font typeface="Anonymous Pro" panose="02060609030202000504" pitchFamily="49" charset="0"/>
      <p:regular r:id="rId34"/>
    </p:embeddedFont>
    <p:embeddedFont>
      <p:font typeface="Dosis" panose="020B0604020202020204" charset="0"/>
      <p:regular r:id="rId35"/>
      <p:bold r:id="rId36"/>
    </p:embeddedFont>
    <p:embeddedFont>
      <p:font typeface="Montserrat SemiBold" panose="00000700000000000000" pitchFamily="2" charset="-52"/>
      <p:bold r:id="rId37"/>
      <p:boldItalic r:id="rId38"/>
    </p:embeddedFont>
    <p:embeddedFont>
      <p:font typeface="Clear Sans" panose="020B0604020202020204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294" userDrawn="1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  <p15:guide id="9" pos="2706">
          <p15:clr>
            <a:srgbClr val="A4A3A4"/>
          </p15:clr>
        </p15:guide>
        <p15:guide id="10" pos="4974">
          <p15:clr>
            <a:srgbClr val="A4A3A4"/>
          </p15:clr>
        </p15:guide>
        <p15:guide id="11" pos="483">
          <p15:clr>
            <a:srgbClr val="A4A3A4"/>
          </p15:clr>
        </p15:guide>
        <p15:guide id="12" pos="2661">
          <p15:clr>
            <a:srgbClr val="A4A3A4"/>
          </p15:clr>
        </p15:guide>
        <p15:guide id="13" pos="2751">
          <p15:clr>
            <a:srgbClr val="A4A3A4"/>
          </p15:clr>
        </p15:guide>
        <p15:guide id="14" pos="6698">
          <p15:clr>
            <a:srgbClr val="A4A3A4"/>
          </p15:clr>
        </p15:guide>
        <p15:guide id="15" orient="horz" pos="1696">
          <p15:clr>
            <a:srgbClr val="A4A3A4"/>
          </p15:clr>
        </p15:guide>
        <p15:guide id="16" orient="horz" pos="1410">
          <p15:clr>
            <a:srgbClr val="A4A3A4"/>
          </p15:clr>
        </p15:guide>
        <p15:guide id="17">
          <p15:clr>
            <a:srgbClr val="A4A3A4"/>
          </p15:clr>
        </p15:guide>
        <p15:guide id="18" pos="4982">
          <p15:clr>
            <a:srgbClr val="A4A3A4"/>
          </p15:clr>
        </p15:guide>
        <p15:guide id="19" pos="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E2"/>
    <a:srgbClr val="F0F0F7"/>
    <a:srgbClr val="F0F0FA"/>
    <a:srgbClr val="EDEDF6"/>
    <a:srgbClr val="EDEDED"/>
    <a:srgbClr val="BFBF01"/>
    <a:srgbClr val="DFDA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7" autoAdjust="0"/>
    <p:restoredTop sz="69794" autoAdjust="0"/>
  </p:normalViewPr>
  <p:slideViewPr>
    <p:cSldViewPr snapToObjects="1">
      <p:cViewPr varScale="1">
        <p:scale>
          <a:sx n="115" d="100"/>
          <a:sy n="115" d="100"/>
        </p:scale>
        <p:origin x="-822" y="-102"/>
      </p:cViewPr>
      <p:guideLst>
        <p:guide orient="horz" pos="2115"/>
        <p:guide orient="horz"/>
        <p:guide orient="horz" pos="3294"/>
        <p:guide orient="horz" pos="3521"/>
        <p:guide orient="horz" pos="1298"/>
        <p:guide orient="horz" pos="1696"/>
        <p:guide orient="horz" pos="1410"/>
        <p:guide pos="2116"/>
        <p:guide pos="438"/>
        <p:guide pos="7242"/>
        <p:guide pos="2706"/>
        <p:guide pos="4974"/>
        <p:guide pos="483"/>
        <p:guide pos="2661"/>
        <p:guide pos="2751"/>
        <p:guide pos="6698"/>
        <p:guide/>
        <p:guide pos="4982"/>
        <p:guide pos="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-1272" y="858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ableStyles" Target="tableStyles.xml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0361335396668"/>
          <c:y val="0.12491983621483788"/>
          <c:w val="0.41826753583777138"/>
          <c:h val="0.781270058314213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8E-43F0-9ABF-C2319DD7E234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8E-43F0-9ABF-C2319DD7E23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F8E-43F0-9ABF-C2319DD7E234}"/>
              </c:ext>
            </c:extLst>
          </c:dPt>
          <c:dLbls>
            <c:dLbl>
              <c:idx val="0"/>
              <c:layout>
                <c:manualLayout>
                  <c:x val="7.2581290410252561E-2"/>
                  <c:y val="-0.1038469149289344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C00000"/>
                        </a:solidFill>
                      </a:defRPr>
                    </a:pPr>
                    <a:r>
                      <a:rPr lang="en-US" sz="1200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ru-RU" sz="1200" dirty="0" smtClean="0">
                        <a:solidFill>
                          <a:srgbClr val="C00000"/>
                        </a:solidFill>
                      </a:rPr>
                      <a:t>0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</a:rPr>
                      <a:t>,</a:t>
                    </a:r>
                    <a:r>
                      <a:rPr lang="ru-RU" sz="1200" dirty="0" smtClean="0">
                        <a:solidFill>
                          <a:srgbClr val="C00000"/>
                        </a:solidFill>
                      </a:rPr>
                      <a:t>3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rgbClr val="C00000"/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65830531894493E-2"/>
                  <c:y val="5.930176714196391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C00000"/>
                        </a:solidFill>
                      </a:defRPr>
                    </a:pPr>
                    <a:r>
                      <a:rPr lang="ru-RU" sz="1200" dirty="0" smtClean="0">
                        <a:solidFill>
                          <a:srgbClr val="C00000"/>
                        </a:solidFill>
                      </a:rPr>
                      <a:t>73,2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ln>
                  <a:solidFill>
                    <a:srgbClr val="C00000"/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48996498571893E-2"/>
                  <c:y val="-8.307753194314751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rgbClr val="C00000"/>
                        </a:solidFill>
                      </a:defRPr>
                    </a:pPr>
                    <a:r>
                      <a:rPr lang="ru-RU" sz="1200" dirty="0" smtClean="0">
                        <a:solidFill>
                          <a:srgbClr val="C00000"/>
                        </a:solidFill>
                      </a:rPr>
                      <a:t>6,5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19880">
                  <a:solidFill>
                    <a:srgbClr val="C00000"/>
                  </a:solidFill>
                </a:ln>
              </c:sp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19880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бумажном носителе</c:v>
                </c:pt>
                <c:pt idx="1">
                  <c:v>На электронном носителе</c:v>
                </c:pt>
                <c:pt idx="2">
                  <c:v>На микроносителе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0.2026</c:v>
                </c:pt>
                <c:pt idx="1">
                  <c:v>0.73219999999999996</c:v>
                </c:pt>
                <c:pt idx="2">
                  <c:v>6.5199999999999994E-2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8E-43F0-9ABF-C2319DD7E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489318478422978"/>
          <c:y val="0.12232664425922664"/>
          <c:w val="0.40441136201927952"/>
          <c:h val="0.71797430254414274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DF5DE-CE29-4A06-AEE5-A256CF2DF969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4CEEE-359D-4E39-8B66-3351EDEFE0F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Фонд 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отечественной патентной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документации</a:t>
          </a:r>
          <a:r>
            <a:rPr lang="ru-RU" sz="1600" dirty="0" smtClean="0"/>
            <a:t> </a:t>
          </a:r>
          <a:r>
            <a:rPr lang="ru-RU" sz="1600" dirty="0" smtClean="0"/>
            <a:t>и зарубежной патентной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документации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 </a:t>
          </a:r>
          <a:endParaRPr lang="ru-RU" sz="1600" dirty="0"/>
        </a:p>
      </dgm:t>
    </dgm:pt>
    <dgm:pt modelId="{A06F3BA3-65EC-4AC4-BF2B-49054DE0B0CC}" type="parTrans" cxnId="{5EDC9C50-84C5-46F4-8A00-28BEB8F51154}">
      <dgm:prSet/>
      <dgm:spPr/>
      <dgm:t>
        <a:bodyPr/>
        <a:lstStyle/>
        <a:p>
          <a:endParaRPr lang="ru-RU"/>
        </a:p>
      </dgm:t>
    </dgm:pt>
    <dgm:pt modelId="{88F9F7D4-DFB1-4E45-A2B9-D3CABB06C5D7}" type="sibTrans" cxnId="{5EDC9C50-84C5-46F4-8A00-28BEB8F51154}">
      <dgm:prSet/>
      <dgm:spPr/>
      <dgm:t>
        <a:bodyPr/>
        <a:lstStyle/>
        <a:p>
          <a:endParaRPr lang="ru-RU"/>
        </a:p>
      </dgm:t>
    </dgm:pt>
    <dgm:pt modelId="{35612BF0-9A65-4CC1-AEF2-39E4B2C39CD0}">
      <dgm:prSet phldrT="[Текст]"/>
      <dgm:spPr/>
      <dgm:t>
        <a:bodyPr/>
        <a:lstStyle/>
        <a:p>
          <a:r>
            <a:rPr lang="ru-RU" dirty="0" smtClean="0"/>
            <a:t>на электронных носителях</a:t>
          </a:r>
          <a:endParaRPr lang="ru-RU" dirty="0"/>
        </a:p>
      </dgm:t>
    </dgm:pt>
    <dgm:pt modelId="{4AD8DA70-3915-4FAC-922D-E6474968E488}" type="parTrans" cxnId="{202F74B4-E190-4540-BE07-A5BDBEAFF2CE}">
      <dgm:prSet/>
      <dgm:spPr/>
      <dgm:t>
        <a:bodyPr/>
        <a:lstStyle/>
        <a:p>
          <a:endParaRPr lang="ru-RU"/>
        </a:p>
      </dgm:t>
    </dgm:pt>
    <dgm:pt modelId="{8B2A8361-CE8D-4B2D-833B-22F2D6A0AC55}" type="sibTrans" cxnId="{202F74B4-E190-4540-BE07-A5BDBEAFF2CE}">
      <dgm:prSet/>
      <dgm:spPr/>
      <dgm:t>
        <a:bodyPr/>
        <a:lstStyle/>
        <a:p>
          <a:endParaRPr lang="ru-RU"/>
        </a:p>
      </dgm:t>
    </dgm:pt>
    <dgm:pt modelId="{8B46DF1D-E776-4A4D-A16F-65DE0E816DFD}">
      <dgm:prSet phldrT="[Текст]" custT="1"/>
      <dgm:spPr/>
      <dgm:t>
        <a:bodyPr/>
        <a:lstStyle/>
        <a:p>
          <a:pPr algn="r"/>
          <a:r>
            <a:rPr lang="ru-RU" sz="1600" dirty="0" smtClean="0"/>
            <a:t>Фонд </a:t>
          </a:r>
          <a:r>
            <a:rPr lang="ru-RU" sz="1600" dirty="0" err="1" smtClean="0"/>
            <a:t>непатентной</a:t>
          </a:r>
          <a:r>
            <a:rPr lang="ru-RU" sz="1600" dirty="0" smtClean="0"/>
            <a:t> литературы</a:t>
          </a:r>
        </a:p>
        <a:p>
          <a:pPr algn="r"/>
          <a:endParaRPr lang="ru-RU" sz="1200" dirty="0"/>
        </a:p>
      </dgm:t>
    </dgm:pt>
    <dgm:pt modelId="{072CEE7E-8FA6-4985-93FF-031CCEBF8598}" type="parTrans" cxnId="{3521154E-5BF8-4BAA-90DE-A0E2F67DDFE3}">
      <dgm:prSet/>
      <dgm:spPr/>
      <dgm:t>
        <a:bodyPr/>
        <a:lstStyle/>
        <a:p>
          <a:endParaRPr lang="ru-RU"/>
        </a:p>
      </dgm:t>
    </dgm:pt>
    <dgm:pt modelId="{348E5AAD-E18B-49AB-8816-8152F23845EB}" type="sibTrans" cxnId="{3521154E-5BF8-4BAA-90DE-A0E2F67DDFE3}">
      <dgm:prSet/>
      <dgm:spPr/>
      <dgm:t>
        <a:bodyPr/>
        <a:lstStyle/>
        <a:p>
          <a:endParaRPr lang="ru-RU"/>
        </a:p>
      </dgm:t>
    </dgm:pt>
    <dgm:pt modelId="{16D8ACF2-9E70-460C-8D99-E1F67EB75983}">
      <dgm:prSet phldrT="[Текст]"/>
      <dgm:spPr/>
      <dgm:t>
        <a:bodyPr/>
        <a:lstStyle/>
        <a:p>
          <a:r>
            <a:rPr lang="ru-RU" dirty="0" smtClean="0"/>
            <a:t> патентно-правовая литература </a:t>
          </a:r>
          <a:endParaRPr lang="ru-RU" dirty="0"/>
        </a:p>
      </dgm:t>
    </dgm:pt>
    <dgm:pt modelId="{003E31F6-FCBB-4C21-ADCC-D88F98A059E5}" type="parTrans" cxnId="{9B550063-BFF3-443C-91D9-9FA6A186EEF4}">
      <dgm:prSet/>
      <dgm:spPr/>
      <dgm:t>
        <a:bodyPr/>
        <a:lstStyle/>
        <a:p>
          <a:endParaRPr lang="ru-RU"/>
        </a:p>
      </dgm:t>
    </dgm:pt>
    <dgm:pt modelId="{78B09388-C438-4C1B-9EB4-12461139853E}" type="sibTrans" cxnId="{9B550063-BFF3-443C-91D9-9FA6A186EEF4}">
      <dgm:prSet/>
      <dgm:spPr/>
      <dgm:t>
        <a:bodyPr/>
        <a:lstStyle/>
        <a:p>
          <a:endParaRPr lang="ru-RU"/>
        </a:p>
      </dgm:t>
    </dgm:pt>
    <dgm:pt modelId="{F3939870-1A0B-4D01-B444-0D1940A52290}">
      <dgm:prSet phldrT="[Текст]" custT="1"/>
      <dgm:spPr/>
      <dgm:t>
        <a:bodyPr/>
        <a:lstStyle/>
        <a:p>
          <a:pPr algn="r"/>
          <a:r>
            <a:rPr lang="ru-RU" sz="1600" dirty="0" smtClean="0"/>
            <a:t>Фонд заявок и договоров на РИД и СИ</a:t>
          </a:r>
          <a:endParaRPr lang="ru-RU" sz="1600" dirty="0"/>
        </a:p>
      </dgm:t>
    </dgm:pt>
    <dgm:pt modelId="{9E5DD651-24E9-4636-9219-9E68FA6F2DA1}" type="parTrans" cxnId="{8285F058-C94E-4127-96CC-7DE72294CAFB}">
      <dgm:prSet/>
      <dgm:spPr/>
      <dgm:t>
        <a:bodyPr/>
        <a:lstStyle/>
        <a:p>
          <a:endParaRPr lang="ru-RU"/>
        </a:p>
      </dgm:t>
    </dgm:pt>
    <dgm:pt modelId="{14C1D5C3-AF05-4C77-A9F6-FDC63F1191FF}" type="sibTrans" cxnId="{8285F058-C94E-4127-96CC-7DE72294CAFB}">
      <dgm:prSet/>
      <dgm:spPr/>
      <dgm:t>
        <a:bodyPr/>
        <a:lstStyle/>
        <a:p>
          <a:endParaRPr lang="ru-RU"/>
        </a:p>
      </dgm:t>
    </dgm:pt>
    <dgm:pt modelId="{EBA8FA20-2DFB-4D38-9AF1-BCE95E0DFA19}">
      <dgm:prSet phldrT="[Текст]"/>
      <dgm:spPr/>
      <dgm:t>
        <a:bodyPr/>
        <a:lstStyle/>
        <a:p>
          <a:r>
            <a:rPr lang="ru-RU" dirty="0" smtClean="0"/>
            <a:t>на бумажном</a:t>
          </a:r>
          <a:endParaRPr lang="ru-RU" dirty="0"/>
        </a:p>
      </dgm:t>
    </dgm:pt>
    <dgm:pt modelId="{06FAD232-265F-4DF9-AD21-F1E574902C56}" type="parTrans" cxnId="{43C6389A-C082-420B-827D-BB72F94F739B}">
      <dgm:prSet/>
      <dgm:spPr/>
      <dgm:t>
        <a:bodyPr/>
        <a:lstStyle/>
        <a:p>
          <a:endParaRPr lang="ru-RU"/>
        </a:p>
      </dgm:t>
    </dgm:pt>
    <dgm:pt modelId="{384FB5A4-8FF8-4A89-B128-52D0BDA077A6}" type="sibTrans" cxnId="{43C6389A-C082-420B-827D-BB72F94F739B}">
      <dgm:prSet/>
      <dgm:spPr/>
      <dgm:t>
        <a:bodyPr/>
        <a:lstStyle/>
        <a:p>
          <a:endParaRPr lang="ru-RU"/>
        </a:p>
      </dgm:t>
    </dgm:pt>
    <dgm:pt modelId="{F5332A0F-C6FD-4468-AEC6-B1A7E42AC2A4}">
      <dgm:prSet phldrT="[Текст]" custT="1"/>
      <dgm:spPr/>
      <dgm:t>
        <a:bodyPr/>
        <a:lstStyle/>
        <a:p>
          <a:pPr algn="l"/>
          <a:r>
            <a:rPr lang="ru-RU" sz="1400" dirty="0" smtClean="0"/>
            <a:t>Фонд патентных периодических изданий</a:t>
          </a:r>
        </a:p>
        <a:p>
          <a:pPr algn="l"/>
          <a:r>
            <a:rPr lang="ru-RU" sz="1400" dirty="0" smtClean="0"/>
            <a:t>Фонд промышленных образцов</a:t>
          </a:r>
          <a:endParaRPr lang="ru-RU" sz="1400" dirty="0"/>
        </a:p>
      </dgm:t>
    </dgm:pt>
    <dgm:pt modelId="{7F5AB734-1D55-4725-AA44-94CD1966CCC0}" type="parTrans" cxnId="{25E8E35F-34E2-4620-86B3-312B206C22E9}">
      <dgm:prSet/>
      <dgm:spPr/>
      <dgm:t>
        <a:bodyPr/>
        <a:lstStyle/>
        <a:p>
          <a:endParaRPr lang="ru-RU"/>
        </a:p>
      </dgm:t>
    </dgm:pt>
    <dgm:pt modelId="{48254B35-7AE7-44B6-9DFC-6AB632F731F2}" type="sibTrans" cxnId="{25E8E35F-34E2-4620-86B3-312B206C22E9}">
      <dgm:prSet/>
      <dgm:spPr/>
      <dgm:t>
        <a:bodyPr/>
        <a:lstStyle/>
        <a:p>
          <a:endParaRPr lang="ru-RU"/>
        </a:p>
      </dgm:t>
    </dgm:pt>
    <dgm:pt modelId="{CE5449F6-D3B4-48E3-A08B-9F89440FE1E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на бумажном</a:t>
          </a:r>
          <a:endParaRPr lang="ru-RU" dirty="0"/>
        </a:p>
      </dgm:t>
    </dgm:pt>
    <dgm:pt modelId="{64C38693-FCD1-4581-A1CE-9426E0F9C306}" type="parTrans" cxnId="{3FB42689-2B87-4241-917D-D0DE5EA1EAFD}">
      <dgm:prSet/>
      <dgm:spPr/>
      <dgm:t>
        <a:bodyPr/>
        <a:lstStyle/>
        <a:p>
          <a:endParaRPr lang="ru-RU"/>
        </a:p>
      </dgm:t>
    </dgm:pt>
    <dgm:pt modelId="{E0FF6EED-35F1-4A12-9769-2FAED49B2F9B}" type="sibTrans" cxnId="{3FB42689-2B87-4241-917D-D0DE5EA1EAFD}">
      <dgm:prSet/>
      <dgm:spPr/>
      <dgm:t>
        <a:bodyPr/>
        <a:lstStyle/>
        <a:p>
          <a:endParaRPr lang="ru-RU"/>
        </a:p>
      </dgm:t>
    </dgm:pt>
    <dgm:pt modelId="{6AEA2265-0D30-4C00-A745-12028869DD68}">
      <dgm:prSet/>
      <dgm:spPr/>
      <dgm:t>
        <a:bodyPr/>
        <a:lstStyle/>
        <a:p>
          <a:r>
            <a:rPr lang="ru-RU" dirty="0" smtClean="0"/>
            <a:t>на бумажном носителе</a:t>
          </a:r>
          <a:endParaRPr lang="ru-RU" dirty="0"/>
        </a:p>
      </dgm:t>
    </dgm:pt>
    <dgm:pt modelId="{2586F0AD-4C07-4D0F-9FF7-2EC938CB9D12}" type="parTrans" cxnId="{D4C4DF1B-D17B-4C02-8A6E-A60BC236451D}">
      <dgm:prSet/>
      <dgm:spPr/>
      <dgm:t>
        <a:bodyPr/>
        <a:lstStyle/>
        <a:p>
          <a:endParaRPr lang="ru-RU"/>
        </a:p>
      </dgm:t>
    </dgm:pt>
    <dgm:pt modelId="{C95CDBC6-3A2D-4980-8F81-F6ADF8C4C0D8}" type="sibTrans" cxnId="{D4C4DF1B-D17B-4C02-8A6E-A60BC236451D}">
      <dgm:prSet/>
      <dgm:spPr/>
      <dgm:t>
        <a:bodyPr/>
        <a:lstStyle/>
        <a:p>
          <a:endParaRPr lang="ru-RU"/>
        </a:p>
      </dgm:t>
    </dgm:pt>
    <dgm:pt modelId="{B2B34A1F-8398-48F1-8E11-81373C2648D9}">
      <dgm:prSet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микроносителях</a:t>
          </a:r>
          <a:endParaRPr lang="ru-RU" dirty="0"/>
        </a:p>
      </dgm:t>
    </dgm:pt>
    <dgm:pt modelId="{A29C1F62-66B9-43D6-9CA9-6072849644AC}" type="parTrans" cxnId="{862FA5C3-3810-4655-BF5D-E7A8D8F1F781}">
      <dgm:prSet/>
      <dgm:spPr/>
      <dgm:t>
        <a:bodyPr/>
        <a:lstStyle/>
        <a:p>
          <a:endParaRPr lang="ru-RU"/>
        </a:p>
      </dgm:t>
    </dgm:pt>
    <dgm:pt modelId="{9BA05BF5-8BA0-4748-886C-9F4B5BD8F401}" type="sibTrans" cxnId="{862FA5C3-3810-4655-BF5D-E7A8D8F1F781}">
      <dgm:prSet/>
      <dgm:spPr/>
      <dgm:t>
        <a:bodyPr/>
        <a:lstStyle/>
        <a:p>
          <a:endParaRPr lang="ru-RU"/>
        </a:p>
      </dgm:t>
    </dgm:pt>
    <dgm:pt modelId="{7BEFDEDE-DF61-4CD2-B695-009FFE118CDA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8B12B4F-DC4F-42C4-8621-920FE595852E}" type="parTrans" cxnId="{26CF054F-A77F-4DE0-8496-F019C42CF8BF}">
      <dgm:prSet/>
      <dgm:spPr/>
      <dgm:t>
        <a:bodyPr/>
        <a:lstStyle/>
        <a:p>
          <a:endParaRPr lang="ru-RU"/>
        </a:p>
      </dgm:t>
    </dgm:pt>
    <dgm:pt modelId="{68804068-551C-4BD7-ABB6-E2C36B7D801A}" type="sibTrans" cxnId="{26CF054F-A77F-4DE0-8496-F019C42CF8BF}">
      <dgm:prSet/>
      <dgm:spPr/>
      <dgm:t>
        <a:bodyPr/>
        <a:lstStyle/>
        <a:p>
          <a:endParaRPr lang="ru-RU"/>
        </a:p>
      </dgm:t>
    </dgm:pt>
    <dgm:pt modelId="{1D163539-49C8-415F-9601-1C6D8D857FFF}">
      <dgm:prSet phldrT="[Текст]"/>
      <dgm:spPr/>
      <dgm:t>
        <a:bodyPr/>
        <a:lstStyle/>
        <a:p>
          <a:r>
            <a:rPr lang="ru-RU" dirty="0" smtClean="0"/>
            <a:t>сетевых ресурсах</a:t>
          </a:r>
          <a:endParaRPr lang="ru-RU" dirty="0"/>
        </a:p>
      </dgm:t>
    </dgm:pt>
    <dgm:pt modelId="{769D3536-EF41-41A9-B90A-BD12875A3964}" type="parTrans" cxnId="{FE348C80-C045-423E-8671-1A31821AF71E}">
      <dgm:prSet/>
      <dgm:spPr/>
      <dgm:t>
        <a:bodyPr/>
        <a:lstStyle/>
        <a:p>
          <a:endParaRPr lang="ru-RU"/>
        </a:p>
      </dgm:t>
    </dgm:pt>
    <dgm:pt modelId="{A3237124-8B60-41A8-8B06-98FF3801940D}" type="sibTrans" cxnId="{FE348C80-C045-423E-8671-1A31821AF71E}">
      <dgm:prSet/>
      <dgm:spPr/>
      <dgm:t>
        <a:bodyPr/>
        <a:lstStyle/>
        <a:p>
          <a:endParaRPr lang="ru-RU"/>
        </a:p>
      </dgm:t>
    </dgm:pt>
    <dgm:pt modelId="{D4A761AE-4E60-4842-8D6F-ACF451BC048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на электронных носителях и сетевых ресурсах</a:t>
          </a:r>
          <a:endParaRPr lang="ru-RU" dirty="0"/>
        </a:p>
      </dgm:t>
    </dgm:pt>
    <dgm:pt modelId="{1D4EB131-A329-4707-8E4D-535FC2A0ED45}" type="parTrans" cxnId="{A2D4043D-FB46-44DE-9550-BB2BDFD254B4}">
      <dgm:prSet/>
      <dgm:spPr/>
      <dgm:t>
        <a:bodyPr/>
        <a:lstStyle/>
        <a:p>
          <a:endParaRPr lang="ru-RU"/>
        </a:p>
      </dgm:t>
    </dgm:pt>
    <dgm:pt modelId="{77458B6B-4AB2-4453-82FE-8AC30780A125}" type="sibTrans" cxnId="{A2D4043D-FB46-44DE-9550-BB2BDFD254B4}">
      <dgm:prSet/>
      <dgm:spPr/>
      <dgm:t>
        <a:bodyPr/>
        <a:lstStyle/>
        <a:p>
          <a:endParaRPr lang="ru-RU"/>
        </a:p>
      </dgm:t>
    </dgm:pt>
    <dgm:pt modelId="{08DEA9A3-DADF-4D46-B1A8-54D337579642}">
      <dgm:prSet phldrT="[Текст]"/>
      <dgm:spPr/>
      <dgm:t>
        <a:bodyPr/>
        <a:lstStyle/>
        <a:p>
          <a:endParaRPr lang="ru-RU"/>
        </a:p>
      </dgm:t>
    </dgm:pt>
    <dgm:pt modelId="{F057B1EF-45F4-482A-8782-93E317AE13AF}" type="parTrans" cxnId="{3C155125-4129-4D49-8500-7918A2F7E27D}">
      <dgm:prSet/>
      <dgm:spPr/>
      <dgm:t>
        <a:bodyPr/>
        <a:lstStyle/>
        <a:p>
          <a:endParaRPr lang="ru-RU"/>
        </a:p>
      </dgm:t>
    </dgm:pt>
    <dgm:pt modelId="{1310A81A-5FC1-493E-BDA4-19188635F616}" type="sibTrans" cxnId="{3C155125-4129-4D49-8500-7918A2F7E27D}">
      <dgm:prSet/>
      <dgm:spPr/>
      <dgm:t>
        <a:bodyPr/>
        <a:lstStyle/>
        <a:p>
          <a:endParaRPr lang="ru-RU"/>
        </a:p>
      </dgm:t>
    </dgm:pt>
    <dgm:pt modelId="{24949F67-6452-463C-857E-975DA17FD0A8}">
      <dgm:prSet phldrT="[Текст]"/>
      <dgm:spPr/>
      <dgm:t>
        <a:bodyPr/>
        <a:lstStyle/>
        <a:p>
          <a:endParaRPr lang="ru-RU"/>
        </a:p>
      </dgm:t>
    </dgm:pt>
    <dgm:pt modelId="{53C3068E-EBA7-4D6D-807E-671317D66554}" type="parTrans" cxnId="{0BA8EDC4-B0AD-41CF-8E15-7FBC26C8853C}">
      <dgm:prSet/>
      <dgm:spPr/>
      <dgm:t>
        <a:bodyPr/>
        <a:lstStyle/>
        <a:p>
          <a:endParaRPr lang="ru-RU"/>
        </a:p>
      </dgm:t>
    </dgm:pt>
    <dgm:pt modelId="{2858E922-15D0-4B72-A394-5E6A3636465E}" type="sibTrans" cxnId="{0BA8EDC4-B0AD-41CF-8E15-7FBC26C8853C}">
      <dgm:prSet/>
      <dgm:spPr/>
      <dgm:t>
        <a:bodyPr/>
        <a:lstStyle/>
        <a:p>
          <a:endParaRPr lang="ru-RU"/>
        </a:p>
      </dgm:t>
    </dgm:pt>
    <dgm:pt modelId="{0073E130-3455-41DE-8CEB-E90D5FC27BD6}">
      <dgm:prSet/>
      <dgm:spPr/>
      <dgm:t>
        <a:bodyPr/>
        <a:lstStyle/>
        <a:p>
          <a:r>
            <a:rPr lang="ru-RU" dirty="0" smtClean="0"/>
            <a:t> научно-техническая литература</a:t>
          </a:r>
          <a:endParaRPr lang="ru-RU" dirty="0"/>
        </a:p>
      </dgm:t>
    </dgm:pt>
    <dgm:pt modelId="{D787B572-7305-4FE4-9F0D-3259AFE2D7D7}" type="parTrans" cxnId="{218D3F51-D322-424D-A4BF-CD55F296ADBD}">
      <dgm:prSet/>
      <dgm:spPr/>
      <dgm:t>
        <a:bodyPr/>
        <a:lstStyle/>
        <a:p>
          <a:endParaRPr lang="ru-RU"/>
        </a:p>
      </dgm:t>
    </dgm:pt>
    <dgm:pt modelId="{E97E5B60-3624-4C0B-9D65-6A1448973310}" type="sibTrans" cxnId="{218D3F51-D322-424D-A4BF-CD55F296ADBD}">
      <dgm:prSet/>
      <dgm:spPr/>
      <dgm:t>
        <a:bodyPr/>
        <a:lstStyle/>
        <a:p>
          <a:endParaRPr lang="ru-RU"/>
        </a:p>
      </dgm:t>
    </dgm:pt>
    <dgm:pt modelId="{DD556474-E1C4-4D5D-BF1D-D114B8A49E4E}">
      <dgm:prSet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микроносителях</a:t>
          </a:r>
          <a:endParaRPr lang="ru-RU" dirty="0"/>
        </a:p>
      </dgm:t>
    </dgm:pt>
    <dgm:pt modelId="{3708CCE9-5BB3-4A34-A59E-CB5A8C187DDF}" type="parTrans" cxnId="{DEB55689-8F06-4EA2-8A75-657B50EAB097}">
      <dgm:prSet/>
      <dgm:spPr/>
      <dgm:t>
        <a:bodyPr/>
        <a:lstStyle/>
        <a:p>
          <a:endParaRPr lang="ru-RU"/>
        </a:p>
      </dgm:t>
    </dgm:pt>
    <dgm:pt modelId="{9E4E877C-37C7-4BBA-B438-68B17640B378}" type="sibTrans" cxnId="{DEB55689-8F06-4EA2-8A75-657B50EAB097}">
      <dgm:prSet/>
      <dgm:spPr/>
      <dgm:t>
        <a:bodyPr/>
        <a:lstStyle/>
        <a:p>
          <a:endParaRPr lang="ru-RU"/>
        </a:p>
      </dgm:t>
    </dgm:pt>
    <dgm:pt modelId="{4969E91A-45D0-487D-A685-85D5D3A5E359}" type="pres">
      <dgm:prSet presAssocID="{24BDF5DE-CE29-4A06-AEE5-A256CF2DF9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D257A-5012-40D8-8058-0C41CE59756B}" type="pres">
      <dgm:prSet presAssocID="{24BDF5DE-CE29-4A06-AEE5-A256CF2DF969}" presName="children" presStyleCnt="0"/>
      <dgm:spPr/>
    </dgm:pt>
    <dgm:pt modelId="{D7BC2200-4857-405D-A8EB-AAD856AAAD13}" type="pres">
      <dgm:prSet presAssocID="{24BDF5DE-CE29-4A06-AEE5-A256CF2DF969}" presName="child1group" presStyleCnt="0"/>
      <dgm:spPr/>
    </dgm:pt>
    <dgm:pt modelId="{1DBD354F-D674-415C-A887-635A4934682B}" type="pres">
      <dgm:prSet presAssocID="{24BDF5DE-CE29-4A06-AEE5-A256CF2DF969}" presName="child1" presStyleLbl="bgAcc1" presStyleIdx="0" presStyleCnt="4" custScaleX="109114"/>
      <dgm:spPr/>
      <dgm:t>
        <a:bodyPr/>
        <a:lstStyle/>
        <a:p>
          <a:endParaRPr lang="ru-RU"/>
        </a:p>
      </dgm:t>
    </dgm:pt>
    <dgm:pt modelId="{72C18D49-4C6C-4147-8483-7E87CF7C6919}" type="pres">
      <dgm:prSet presAssocID="{24BDF5DE-CE29-4A06-AEE5-A256CF2DF96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132E7-7E1F-45CE-B694-3706393D1F42}" type="pres">
      <dgm:prSet presAssocID="{24BDF5DE-CE29-4A06-AEE5-A256CF2DF969}" presName="child2group" presStyleCnt="0"/>
      <dgm:spPr/>
    </dgm:pt>
    <dgm:pt modelId="{8447A2FA-4FE1-43A4-AC72-5A2DB45AEA9D}" type="pres">
      <dgm:prSet presAssocID="{24BDF5DE-CE29-4A06-AEE5-A256CF2DF969}" presName="child2" presStyleLbl="bgAcc1" presStyleIdx="1" presStyleCnt="4"/>
      <dgm:spPr/>
      <dgm:t>
        <a:bodyPr/>
        <a:lstStyle/>
        <a:p>
          <a:endParaRPr lang="ru-RU"/>
        </a:p>
      </dgm:t>
    </dgm:pt>
    <dgm:pt modelId="{3220DF17-A39E-4535-A7CE-1237001E3BA9}" type="pres">
      <dgm:prSet presAssocID="{24BDF5DE-CE29-4A06-AEE5-A256CF2DF96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5B4AB-7DE6-4715-8FB9-5DDF532F86C2}" type="pres">
      <dgm:prSet presAssocID="{24BDF5DE-CE29-4A06-AEE5-A256CF2DF969}" presName="child3group" presStyleCnt="0"/>
      <dgm:spPr/>
    </dgm:pt>
    <dgm:pt modelId="{17FA6A94-46BB-4C8F-949A-C798DF6DF751}" type="pres">
      <dgm:prSet presAssocID="{24BDF5DE-CE29-4A06-AEE5-A256CF2DF969}" presName="child3" presStyleLbl="bgAcc1" presStyleIdx="2" presStyleCnt="4"/>
      <dgm:spPr/>
      <dgm:t>
        <a:bodyPr/>
        <a:lstStyle/>
        <a:p>
          <a:endParaRPr lang="ru-RU"/>
        </a:p>
      </dgm:t>
    </dgm:pt>
    <dgm:pt modelId="{597BC2D4-9A40-43FF-AF63-079F536EC6BB}" type="pres">
      <dgm:prSet presAssocID="{24BDF5DE-CE29-4A06-AEE5-A256CF2DF96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61B60-756E-4A89-99C6-C1322C4AA642}" type="pres">
      <dgm:prSet presAssocID="{24BDF5DE-CE29-4A06-AEE5-A256CF2DF969}" presName="child4group" presStyleCnt="0"/>
      <dgm:spPr/>
    </dgm:pt>
    <dgm:pt modelId="{273617A7-553E-48BF-8338-77638843D00E}" type="pres">
      <dgm:prSet presAssocID="{24BDF5DE-CE29-4A06-AEE5-A256CF2DF969}" presName="child4" presStyleLbl="bgAcc1" presStyleIdx="3" presStyleCnt="4"/>
      <dgm:spPr/>
      <dgm:t>
        <a:bodyPr/>
        <a:lstStyle/>
        <a:p>
          <a:endParaRPr lang="ru-RU"/>
        </a:p>
      </dgm:t>
    </dgm:pt>
    <dgm:pt modelId="{6534B50A-9FCC-467F-9B61-D79EC196FA06}" type="pres">
      <dgm:prSet presAssocID="{24BDF5DE-CE29-4A06-AEE5-A256CF2DF96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B44B5-4892-4BDE-BD62-F4652ADF8DE1}" type="pres">
      <dgm:prSet presAssocID="{24BDF5DE-CE29-4A06-AEE5-A256CF2DF969}" presName="childPlaceholder" presStyleCnt="0"/>
      <dgm:spPr/>
    </dgm:pt>
    <dgm:pt modelId="{A5D7E6D6-A5D0-4A9F-A44E-70F915F6A8FC}" type="pres">
      <dgm:prSet presAssocID="{24BDF5DE-CE29-4A06-AEE5-A256CF2DF969}" presName="circle" presStyleCnt="0"/>
      <dgm:spPr/>
    </dgm:pt>
    <dgm:pt modelId="{66586318-F9CF-463E-922A-8B5F2A4C800C}" type="pres">
      <dgm:prSet presAssocID="{24BDF5DE-CE29-4A06-AEE5-A256CF2DF969}" presName="quadrant1" presStyleLbl="node1" presStyleIdx="0" presStyleCnt="4" custLinFactNeighborX="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3D209-CF46-4076-BFA9-59488C59C620}" type="pres">
      <dgm:prSet presAssocID="{24BDF5DE-CE29-4A06-AEE5-A256CF2DF969}" presName="quadrant2" presStyleLbl="node1" presStyleIdx="1" presStyleCnt="4" custScaleX="1021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13F99-606B-4172-BA7B-69F268D294E7}" type="pres">
      <dgm:prSet presAssocID="{24BDF5DE-CE29-4A06-AEE5-A256CF2DF96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96FE-6BB2-4BDA-A12E-88715FAC7A2D}" type="pres">
      <dgm:prSet presAssocID="{24BDF5DE-CE29-4A06-AEE5-A256CF2DF96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B401A-0C7D-4306-B609-E2C6E00BC7A4}" type="pres">
      <dgm:prSet presAssocID="{24BDF5DE-CE29-4A06-AEE5-A256CF2DF969}" presName="quadrantPlaceholder" presStyleCnt="0"/>
      <dgm:spPr/>
    </dgm:pt>
    <dgm:pt modelId="{38E8449C-579D-4D16-9BB0-217162B0C56D}" type="pres">
      <dgm:prSet presAssocID="{24BDF5DE-CE29-4A06-AEE5-A256CF2DF969}" presName="center1" presStyleLbl="fgShp" presStyleIdx="0" presStyleCnt="2"/>
      <dgm:spPr/>
    </dgm:pt>
    <dgm:pt modelId="{0EF56A7B-18C3-4BE3-816D-15E1BAE729D1}" type="pres">
      <dgm:prSet presAssocID="{24BDF5DE-CE29-4A06-AEE5-A256CF2DF969}" presName="center2" presStyleLbl="fgShp" presStyleIdx="1" presStyleCnt="2"/>
      <dgm:spPr/>
    </dgm:pt>
  </dgm:ptLst>
  <dgm:cxnLst>
    <dgm:cxn modelId="{60E17EC4-BFD5-490D-8DCE-CDC7AF5460AF}" type="presOf" srcId="{0073E130-3455-41DE-8CEB-E90D5FC27BD6}" destId="{8447A2FA-4FE1-43A4-AC72-5A2DB45AEA9D}" srcOrd="0" destOrd="1" presId="urn:microsoft.com/office/officeart/2005/8/layout/cycle4"/>
    <dgm:cxn modelId="{3FB42689-2B87-4241-917D-D0DE5EA1EAFD}" srcId="{F5332A0F-C6FD-4468-AEC6-B1A7E42AC2A4}" destId="{CE5449F6-D3B4-48E3-A08B-9F89440FE1E0}" srcOrd="0" destOrd="0" parTransId="{64C38693-FCD1-4581-A1CE-9426E0F9C306}" sibTransId="{E0FF6EED-35F1-4A12-9769-2FAED49B2F9B}"/>
    <dgm:cxn modelId="{DEB55689-8F06-4EA2-8A75-657B50EAB097}" srcId="{F3939870-1A0B-4D01-B444-0D1940A52290}" destId="{DD556474-E1C4-4D5D-BF1D-D114B8A49E4E}" srcOrd="1" destOrd="0" parTransId="{3708CCE9-5BB3-4A34-A59E-CB5A8C187DDF}" sibTransId="{9E4E877C-37C7-4BBA-B438-68B17640B378}"/>
    <dgm:cxn modelId="{572BB452-A30E-49F3-B0C0-11BAB2456174}" type="presOf" srcId="{35612BF0-9A65-4CC1-AEF2-39E4B2C39CD0}" destId="{1DBD354F-D674-415C-A887-635A4934682B}" srcOrd="0" destOrd="0" presId="urn:microsoft.com/office/officeart/2005/8/layout/cycle4"/>
    <dgm:cxn modelId="{229C2CDA-560C-4777-97F4-904355D813C8}" type="presOf" srcId="{DD556474-E1C4-4D5D-BF1D-D114B8A49E4E}" destId="{597BC2D4-9A40-43FF-AF63-079F536EC6BB}" srcOrd="1" destOrd="1" presId="urn:microsoft.com/office/officeart/2005/8/layout/cycle4"/>
    <dgm:cxn modelId="{CA984BE6-6395-4C95-9AF1-DC120A91D096}" type="presOf" srcId="{8B46DF1D-E776-4A4D-A16F-65DE0E816DFD}" destId="{5753D209-CF46-4076-BFA9-59488C59C620}" srcOrd="0" destOrd="0" presId="urn:microsoft.com/office/officeart/2005/8/layout/cycle4"/>
    <dgm:cxn modelId="{862FA5C3-3810-4655-BF5D-E7A8D8F1F781}" srcId="{A6C4CEEE-359D-4E39-8B66-3351EDEFE0F2}" destId="{B2B34A1F-8398-48F1-8E11-81373C2648D9}" srcOrd="3" destOrd="0" parTransId="{A29C1F62-66B9-43D6-9CA9-6072849644AC}" sibTransId="{9BA05BF5-8BA0-4748-886C-9F4B5BD8F401}"/>
    <dgm:cxn modelId="{43C6389A-C082-420B-827D-BB72F94F739B}" srcId="{F3939870-1A0B-4D01-B444-0D1940A52290}" destId="{EBA8FA20-2DFB-4D38-9AF1-BCE95E0DFA19}" srcOrd="0" destOrd="0" parTransId="{06FAD232-265F-4DF9-AD21-F1E574902C56}" sibTransId="{384FB5A4-8FF8-4A89-B128-52D0BDA077A6}"/>
    <dgm:cxn modelId="{A658BD64-21C9-4C75-AC00-CD262067FF29}" type="presOf" srcId="{B2B34A1F-8398-48F1-8E11-81373C2648D9}" destId="{1DBD354F-D674-415C-A887-635A4934682B}" srcOrd="0" destOrd="3" presId="urn:microsoft.com/office/officeart/2005/8/layout/cycle4"/>
    <dgm:cxn modelId="{218D3F51-D322-424D-A4BF-CD55F296ADBD}" srcId="{8B46DF1D-E776-4A4D-A16F-65DE0E816DFD}" destId="{0073E130-3455-41DE-8CEB-E90D5FC27BD6}" srcOrd="1" destOrd="0" parTransId="{D787B572-7305-4FE4-9F0D-3259AFE2D7D7}" sibTransId="{E97E5B60-3624-4C0B-9D65-6A1448973310}"/>
    <dgm:cxn modelId="{EFD49EED-C736-4533-B9E8-872C3CBF1DB4}" type="presOf" srcId="{6AEA2265-0D30-4C00-A745-12028869DD68}" destId="{72C18D49-4C6C-4147-8483-7E87CF7C6919}" srcOrd="1" destOrd="2" presId="urn:microsoft.com/office/officeart/2005/8/layout/cycle4"/>
    <dgm:cxn modelId="{4F65F73C-CECE-4088-A463-865DF2D66ED4}" type="presOf" srcId="{CE5449F6-D3B4-48E3-A08B-9F89440FE1E0}" destId="{273617A7-553E-48BF-8338-77638843D00E}" srcOrd="0" destOrd="0" presId="urn:microsoft.com/office/officeart/2005/8/layout/cycle4"/>
    <dgm:cxn modelId="{38149947-DADC-456F-8780-CAFB4DB40243}" type="presOf" srcId="{EBA8FA20-2DFB-4D38-9AF1-BCE95E0DFA19}" destId="{597BC2D4-9A40-43FF-AF63-079F536EC6BB}" srcOrd="1" destOrd="0" presId="urn:microsoft.com/office/officeart/2005/8/layout/cycle4"/>
    <dgm:cxn modelId="{C32B9541-49EA-4D02-A627-0CF8FDCF71C9}" type="presOf" srcId="{D4A761AE-4E60-4842-8D6F-ACF451BC0480}" destId="{6534B50A-9FCC-467F-9B61-D79EC196FA06}" srcOrd="1" destOrd="1" presId="urn:microsoft.com/office/officeart/2005/8/layout/cycle4"/>
    <dgm:cxn modelId="{BEBBC9AC-63B6-468C-A031-9C30DC16895D}" type="presOf" srcId="{16D8ACF2-9E70-460C-8D99-E1F67EB75983}" destId="{3220DF17-A39E-4535-A7CE-1237001E3BA9}" srcOrd="1" destOrd="0" presId="urn:microsoft.com/office/officeart/2005/8/layout/cycle4"/>
    <dgm:cxn modelId="{FE348C80-C045-423E-8671-1A31821AF71E}" srcId="{A6C4CEEE-359D-4E39-8B66-3351EDEFE0F2}" destId="{1D163539-49C8-415F-9601-1C6D8D857FFF}" srcOrd="1" destOrd="0" parTransId="{769D3536-EF41-41A9-B90A-BD12875A3964}" sibTransId="{A3237124-8B60-41A8-8B06-98FF3801940D}"/>
    <dgm:cxn modelId="{42CE7B59-9848-4742-A97A-F45AF07B16EA}" type="presOf" srcId="{24BDF5DE-CE29-4A06-AEE5-A256CF2DF969}" destId="{4969E91A-45D0-487D-A685-85D5D3A5E359}" srcOrd="0" destOrd="0" presId="urn:microsoft.com/office/officeart/2005/8/layout/cycle4"/>
    <dgm:cxn modelId="{0BA8EDC4-B0AD-41CF-8E15-7FBC26C8853C}" srcId="{24BDF5DE-CE29-4A06-AEE5-A256CF2DF969}" destId="{24949F67-6452-463C-857E-975DA17FD0A8}" srcOrd="5" destOrd="0" parTransId="{53C3068E-EBA7-4D6D-807E-671317D66554}" sibTransId="{2858E922-15D0-4B72-A394-5E6A3636465E}"/>
    <dgm:cxn modelId="{8285F058-C94E-4127-96CC-7DE72294CAFB}" srcId="{24BDF5DE-CE29-4A06-AEE5-A256CF2DF969}" destId="{F3939870-1A0B-4D01-B444-0D1940A52290}" srcOrd="2" destOrd="0" parTransId="{9E5DD651-24E9-4636-9219-9E68FA6F2DA1}" sibTransId="{14C1D5C3-AF05-4C77-A9F6-FDC63F1191FF}"/>
    <dgm:cxn modelId="{4971FA72-B84B-47E0-A9F5-2F1EE3E41CBA}" type="presOf" srcId="{CE5449F6-D3B4-48E3-A08B-9F89440FE1E0}" destId="{6534B50A-9FCC-467F-9B61-D79EC196FA06}" srcOrd="1" destOrd="0" presId="urn:microsoft.com/office/officeart/2005/8/layout/cycle4"/>
    <dgm:cxn modelId="{F9C4B935-390E-46FF-878E-3EC73C391260}" type="presOf" srcId="{35612BF0-9A65-4CC1-AEF2-39E4B2C39CD0}" destId="{72C18D49-4C6C-4147-8483-7E87CF7C6919}" srcOrd="1" destOrd="0" presId="urn:microsoft.com/office/officeart/2005/8/layout/cycle4"/>
    <dgm:cxn modelId="{3C155125-4129-4D49-8500-7918A2F7E27D}" srcId="{24BDF5DE-CE29-4A06-AEE5-A256CF2DF969}" destId="{08DEA9A3-DADF-4D46-B1A8-54D337579642}" srcOrd="4" destOrd="0" parTransId="{F057B1EF-45F4-482A-8782-93E317AE13AF}" sibTransId="{1310A81A-5FC1-493E-BDA4-19188635F616}"/>
    <dgm:cxn modelId="{C8FE8CB8-AF5F-45AA-821F-75B84596CBFF}" type="presOf" srcId="{F5332A0F-C6FD-4468-AEC6-B1A7E42AC2A4}" destId="{081996FE-6BB2-4BDA-A12E-88715FAC7A2D}" srcOrd="0" destOrd="0" presId="urn:microsoft.com/office/officeart/2005/8/layout/cycle4"/>
    <dgm:cxn modelId="{3521154E-5BF8-4BAA-90DE-A0E2F67DDFE3}" srcId="{24BDF5DE-CE29-4A06-AEE5-A256CF2DF969}" destId="{8B46DF1D-E776-4A4D-A16F-65DE0E816DFD}" srcOrd="1" destOrd="0" parTransId="{072CEE7E-8FA6-4985-93FF-031CCEBF8598}" sibTransId="{348E5AAD-E18B-49AB-8816-8152F23845EB}"/>
    <dgm:cxn modelId="{A2B64227-F581-4BB4-82C1-9C0459936D70}" type="presOf" srcId="{F3939870-1A0B-4D01-B444-0D1940A52290}" destId="{A2813F99-606B-4172-BA7B-69F268D294E7}" srcOrd="0" destOrd="0" presId="urn:microsoft.com/office/officeart/2005/8/layout/cycle4"/>
    <dgm:cxn modelId="{C80A0841-2FF9-4FE0-82AE-3DB7FD45A235}" type="presOf" srcId="{1D163539-49C8-415F-9601-1C6D8D857FFF}" destId="{72C18D49-4C6C-4147-8483-7E87CF7C6919}" srcOrd="1" destOrd="1" presId="urn:microsoft.com/office/officeart/2005/8/layout/cycle4"/>
    <dgm:cxn modelId="{A2D4043D-FB46-44DE-9550-BB2BDFD254B4}" srcId="{F5332A0F-C6FD-4468-AEC6-B1A7E42AC2A4}" destId="{D4A761AE-4E60-4842-8D6F-ACF451BC0480}" srcOrd="1" destOrd="0" parTransId="{1D4EB131-A329-4707-8E4D-535FC2A0ED45}" sibTransId="{77458B6B-4AB2-4453-82FE-8AC30780A125}"/>
    <dgm:cxn modelId="{8E7B7F21-AB99-4F4E-9DF0-BC8318C32641}" type="presOf" srcId="{B2B34A1F-8398-48F1-8E11-81373C2648D9}" destId="{72C18D49-4C6C-4147-8483-7E87CF7C6919}" srcOrd="1" destOrd="3" presId="urn:microsoft.com/office/officeart/2005/8/layout/cycle4"/>
    <dgm:cxn modelId="{9B550063-BFF3-443C-91D9-9FA6A186EEF4}" srcId="{8B46DF1D-E776-4A4D-A16F-65DE0E816DFD}" destId="{16D8ACF2-9E70-460C-8D99-E1F67EB75983}" srcOrd="0" destOrd="0" parTransId="{003E31F6-FCBB-4C21-ADCC-D88F98A059E5}" sibTransId="{78B09388-C438-4C1B-9EB4-12461139853E}"/>
    <dgm:cxn modelId="{66108094-7BB1-4E61-A283-F4C02FDC47C4}" type="presOf" srcId="{A6C4CEEE-359D-4E39-8B66-3351EDEFE0F2}" destId="{66586318-F9CF-463E-922A-8B5F2A4C800C}" srcOrd="0" destOrd="0" presId="urn:microsoft.com/office/officeart/2005/8/layout/cycle4"/>
    <dgm:cxn modelId="{6098730A-98D0-45AB-8174-09053819BC4A}" type="presOf" srcId="{EBA8FA20-2DFB-4D38-9AF1-BCE95E0DFA19}" destId="{17FA6A94-46BB-4C8F-949A-C798DF6DF751}" srcOrd="0" destOrd="0" presId="urn:microsoft.com/office/officeart/2005/8/layout/cycle4"/>
    <dgm:cxn modelId="{5EDC9C50-84C5-46F4-8A00-28BEB8F51154}" srcId="{24BDF5DE-CE29-4A06-AEE5-A256CF2DF969}" destId="{A6C4CEEE-359D-4E39-8B66-3351EDEFE0F2}" srcOrd="0" destOrd="0" parTransId="{A06F3BA3-65EC-4AC4-BF2B-49054DE0B0CC}" sibTransId="{88F9F7D4-DFB1-4E45-A2B9-D3CABB06C5D7}"/>
    <dgm:cxn modelId="{093AEBFD-8361-419B-B13A-4572F3BBFDBA}" type="presOf" srcId="{1D163539-49C8-415F-9601-1C6D8D857FFF}" destId="{1DBD354F-D674-415C-A887-635A4934682B}" srcOrd="0" destOrd="1" presId="urn:microsoft.com/office/officeart/2005/8/layout/cycle4"/>
    <dgm:cxn modelId="{C956F02B-09F7-4041-9ED8-F0E7263C2272}" type="presOf" srcId="{6AEA2265-0D30-4C00-A745-12028869DD68}" destId="{1DBD354F-D674-415C-A887-635A4934682B}" srcOrd="0" destOrd="2" presId="urn:microsoft.com/office/officeart/2005/8/layout/cycle4"/>
    <dgm:cxn modelId="{C71A8CEE-AE98-42FA-89EC-B80F701791AB}" type="presOf" srcId="{16D8ACF2-9E70-460C-8D99-E1F67EB75983}" destId="{8447A2FA-4FE1-43A4-AC72-5A2DB45AEA9D}" srcOrd="0" destOrd="0" presId="urn:microsoft.com/office/officeart/2005/8/layout/cycle4"/>
    <dgm:cxn modelId="{25E8E35F-34E2-4620-86B3-312B206C22E9}" srcId="{24BDF5DE-CE29-4A06-AEE5-A256CF2DF969}" destId="{F5332A0F-C6FD-4468-AEC6-B1A7E42AC2A4}" srcOrd="3" destOrd="0" parTransId="{7F5AB734-1D55-4725-AA44-94CD1966CCC0}" sibTransId="{48254B35-7AE7-44B6-9DFC-6AB632F731F2}"/>
    <dgm:cxn modelId="{2EB02C9D-CB60-4B98-8F6C-9ED8731DE9F0}" type="presOf" srcId="{D4A761AE-4E60-4842-8D6F-ACF451BC0480}" destId="{273617A7-553E-48BF-8338-77638843D00E}" srcOrd="0" destOrd="1" presId="urn:microsoft.com/office/officeart/2005/8/layout/cycle4"/>
    <dgm:cxn modelId="{D4C4DF1B-D17B-4C02-8A6E-A60BC236451D}" srcId="{A6C4CEEE-359D-4E39-8B66-3351EDEFE0F2}" destId="{6AEA2265-0D30-4C00-A745-12028869DD68}" srcOrd="2" destOrd="0" parTransId="{2586F0AD-4C07-4D0F-9FF7-2EC938CB9D12}" sibTransId="{C95CDBC6-3A2D-4980-8F81-F6ADF8C4C0D8}"/>
    <dgm:cxn modelId="{202F74B4-E190-4540-BE07-A5BDBEAFF2CE}" srcId="{A6C4CEEE-359D-4E39-8B66-3351EDEFE0F2}" destId="{35612BF0-9A65-4CC1-AEF2-39E4B2C39CD0}" srcOrd="0" destOrd="0" parTransId="{4AD8DA70-3915-4FAC-922D-E6474968E488}" sibTransId="{8B2A8361-CE8D-4B2D-833B-22F2D6A0AC55}"/>
    <dgm:cxn modelId="{24CB4DEA-DE1F-4E2B-954B-20D3400EE9FF}" type="presOf" srcId="{7BEFDEDE-DF61-4CD2-B695-009FFE118CDA}" destId="{6534B50A-9FCC-467F-9B61-D79EC196FA06}" srcOrd="1" destOrd="2" presId="urn:microsoft.com/office/officeart/2005/8/layout/cycle4"/>
    <dgm:cxn modelId="{26CF054F-A77F-4DE0-8496-F019C42CF8BF}" srcId="{F5332A0F-C6FD-4468-AEC6-B1A7E42AC2A4}" destId="{7BEFDEDE-DF61-4CD2-B695-009FFE118CDA}" srcOrd="2" destOrd="0" parTransId="{08B12B4F-DC4F-42C4-8621-920FE595852E}" sibTransId="{68804068-551C-4BD7-ABB6-E2C36B7D801A}"/>
    <dgm:cxn modelId="{511B3879-8408-4D39-A1CD-628877EA0042}" type="presOf" srcId="{7BEFDEDE-DF61-4CD2-B695-009FFE118CDA}" destId="{273617A7-553E-48BF-8338-77638843D00E}" srcOrd="0" destOrd="2" presId="urn:microsoft.com/office/officeart/2005/8/layout/cycle4"/>
    <dgm:cxn modelId="{4398AB9E-0F1A-4F71-9EC5-E7EFB08C69F8}" type="presOf" srcId="{0073E130-3455-41DE-8CEB-E90D5FC27BD6}" destId="{3220DF17-A39E-4535-A7CE-1237001E3BA9}" srcOrd="1" destOrd="1" presId="urn:microsoft.com/office/officeart/2005/8/layout/cycle4"/>
    <dgm:cxn modelId="{BC1300B8-9247-4F25-912C-9EF2DDFD18B3}" type="presOf" srcId="{DD556474-E1C4-4D5D-BF1D-D114B8A49E4E}" destId="{17FA6A94-46BB-4C8F-949A-C798DF6DF751}" srcOrd="0" destOrd="1" presId="urn:microsoft.com/office/officeart/2005/8/layout/cycle4"/>
    <dgm:cxn modelId="{8BEDC45E-3C27-43BA-BB5C-238E1F056927}" type="presParOf" srcId="{4969E91A-45D0-487D-A685-85D5D3A5E359}" destId="{DC0D257A-5012-40D8-8058-0C41CE59756B}" srcOrd="0" destOrd="0" presId="urn:microsoft.com/office/officeart/2005/8/layout/cycle4"/>
    <dgm:cxn modelId="{13AC6A03-C0CD-4E58-B8BB-5EC7BD241E43}" type="presParOf" srcId="{DC0D257A-5012-40D8-8058-0C41CE59756B}" destId="{D7BC2200-4857-405D-A8EB-AAD856AAAD13}" srcOrd="0" destOrd="0" presId="urn:microsoft.com/office/officeart/2005/8/layout/cycle4"/>
    <dgm:cxn modelId="{1C4698E7-9C63-42D6-9E0C-463D91110718}" type="presParOf" srcId="{D7BC2200-4857-405D-A8EB-AAD856AAAD13}" destId="{1DBD354F-D674-415C-A887-635A4934682B}" srcOrd="0" destOrd="0" presId="urn:microsoft.com/office/officeart/2005/8/layout/cycle4"/>
    <dgm:cxn modelId="{CAC23B94-5A2F-479F-B2E9-4BFF2E3DD334}" type="presParOf" srcId="{D7BC2200-4857-405D-A8EB-AAD856AAAD13}" destId="{72C18D49-4C6C-4147-8483-7E87CF7C6919}" srcOrd="1" destOrd="0" presId="urn:microsoft.com/office/officeart/2005/8/layout/cycle4"/>
    <dgm:cxn modelId="{D1C8991B-134D-4ED2-A44C-C95F7A140BE0}" type="presParOf" srcId="{DC0D257A-5012-40D8-8058-0C41CE59756B}" destId="{8AF132E7-7E1F-45CE-B694-3706393D1F42}" srcOrd="1" destOrd="0" presId="urn:microsoft.com/office/officeart/2005/8/layout/cycle4"/>
    <dgm:cxn modelId="{8AE1C72F-0A66-4A68-B24F-F0165BFE9777}" type="presParOf" srcId="{8AF132E7-7E1F-45CE-B694-3706393D1F42}" destId="{8447A2FA-4FE1-43A4-AC72-5A2DB45AEA9D}" srcOrd="0" destOrd="0" presId="urn:microsoft.com/office/officeart/2005/8/layout/cycle4"/>
    <dgm:cxn modelId="{25478AD7-E571-4751-B524-040DB3A6C1C7}" type="presParOf" srcId="{8AF132E7-7E1F-45CE-B694-3706393D1F42}" destId="{3220DF17-A39E-4535-A7CE-1237001E3BA9}" srcOrd="1" destOrd="0" presId="urn:microsoft.com/office/officeart/2005/8/layout/cycle4"/>
    <dgm:cxn modelId="{03E6C681-9DA5-4BB3-B5C4-CB5045FC8856}" type="presParOf" srcId="{DC0D257A-5012-40D8-8058-0C41CE59756B}" destId="{FF05B4AB-7DE6-4715-8FB9-5DDF532F86C2}" srcOrd="2" destOrd="0" presId="urn:microsoft.com/office/officeart/2005/8/layout/cycle4"/>
    <dgm:cxn modelId="{590426F0-7D12-4FCB-8D9F-F8645DF2F7C4}" type="presParOf" srcId="{FF05B4AB-7DE6-4715-8FB9-5DDF532F86C2}" destId="{17FA6A94-46BB-4C8F-949A-C798DF6DF751}" srcOrd="0" destOrd="0" presId="urn:microsoft.com/office/officeart/2005/8/layout/cycle4"/>
    <dgm:cxn modelId="{0B29A7E9-07A8-4338-8158-43AFC2132EA0}" type="presParOf" srcId="{FF05B4AB-7DE6-4715-8FB9-5DDF532F86C2}" destId="{597BC2D4-9A40-43FF-AF63-079F536EC6BB}" srcOrd="1" destOrd="0" presId="urn:microsoft.com/office/officeart/2005/8/layout/cycle4"/>
    <dgm:cxn modelId="{55994E35-3F01-4E6E-A543-2B9ECF33F486}" type="presParOf" srcId="{DC0D257A-5012-40D8-8058-0C41CE59756B}" destId="{E1361B60-756E-4A89-99C6-C1322C4AA642}" srcOrd="3" destOrd="0" presId="urn:microsoft.com/office/officeart/2005/8/layout/cycle4"/>
    <dgm:cxn modelId="{642B6528-F06C-4F07-8BB2-DE1CC2C567A6}" type="presParOf" srcId="{E1361B60-756E-4A89-99C6-C1322C4AA642}" destId="{273617A7-553E-48BF-8338-77638843D00E}" srcOrd="0" destOrd="0" presId="urn:microsoft.com/office/officeart/2005/8/layout/cycle4"/>
    <dgm:cxn modelId="{5724A548-E122-4520-A667-E440B1E79427}" type="presParOf" srcId="{E1361B60-756E-4A89-99C6-C1322C4AA642}" destId="{6534B50A-9FCC-467F-9B61-D79EC196FA06}" srcOrd="1" destOrd="0" presId="urn:microsoft.com/office/officeart/2005/8/layout/cycle4"/>
    <dgm:cxn modelId="{C6687297-DA6A-4EBB-9C34-AD292C95CB3D}" type="presParOf" srcId="{DC0D257A-5012-40D8-8058-0C41CE59756B}" destId="{857B44B5-4892-4BDE-BD62-F4652ADF8DE1}" srcOrd="4" destOrd="0" presId="urn:microsoft.com/office/officeart/2005/8/layout/cycle4"/>
    <dgm:cxn modelId="{31F92F52-AE29-443D-B4F0-B084D98465B5}" type="presParOf" srcId="{4969E91A-45D0-487D-A685-85D5D3A5E359}" destId="{A5D7E6D6-A5D0-4A9F-A44E-70F915F6A8FC}" srcOrd="1" destOrd="0" presId="urn:microsoft.com/office/officeart/2005/8/layout/cycle4"/>
    <dgm:cxn modelId="{446382D6-9A46-42C9-A3FE-C5E319F9A540}" type="presParOf" srcId="{A5D7E6D6-A5D0-4A9F-A44E-70F915F6A8FC}" destId="{66586318-F9CF-463E-922A-8B5F2A4C800C}" srcOrd="0" destOrd="0" presId="urn:microsoft.com/office/officeart/2005/8/layout/cycle4"/>
    <dgm:cxn modelId="{38E04443-A169-48E7-9DE7-7D64D8486698}" type="presParOf" srcId="{A5D7E6D6-A5D0-4A9F-A44E-70F915F6A8FC}" destId="{5753D209-CF46-4076-BFA9-59488C59C620}" srcOrd="1" destOrd="0" presId="urn:microsoft.com/office/officeart/2005/8/layout/cycle4"/>
    <dgm:cxn modelId="{427E81A0-3788-42F2-A027-0C467D0BC456}" type="presParOf" srcId="{A5D7E6D6-A5D0-4A9F-A44E-70F915F6A8FC}" destId="{A2813F99-606B-4172-BA7B-69F268D294E7}" srcOrd="2" destOrd="0" presId="urn:microsoft.com/office/officeart/2005/8/layout/cycle4"/>
    <dgm:cxn modelId="{7D92AC69-BD76-4D03-834E-7D6C3DDFCA10}" type="presParOf" srcId="{A5D7E6D6-A5D0-4A9F-A44E-70F915F6A8FC}" destId="{081996FE-6BB2-4BDA-A12E-88715FAC7A2D}" srcOrd="3" destOrd="0" presId="urn:microsoft.com/office/officeart/2005/8/layout/cycle4"/>
    <dgm:cxn modelId="{20BCF4D6-3C24-4F8F-AB87-6308F270C6C7}" type="presParOf" srcId="{A5D7E6D6-A5D0-4A9F-A44E-70F915F6A8FC}" destId="{94FB401A-0C7D-4306-B609-E2C6E00BC7A4}" srcOrd="4" destOrd="0" presId="urn:microsoft.com/office/officeart/2005/8/layout/cycle4"/>
    <dgm:cxn modelId="{4F94E7B4-7054-434D-A295-40E4AAFC2313}" type="presParOf" srcId="{4969E91A-45D0-487D-A685-85D5D3A5E359}" destId="{38E8449C-579D-4D16-9BB0-217162B0C56D}" srcOrd="2" destOrd="0" presId="urn:microsoft.com/office/officeart/2005/8/layout/cycle4"/>
    <dgm:cxn modelId="{6E79F517-6736-4D9A-915A-35779E41C0F4}" type="presParOf" srcId="{4969E91A-45D0-487D-A685-85D5D3A5E359}" destId="{0EF56A7B-18C3-4BE3-816D-15E1BAE729D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A6A94-46BB-4C8F-949A-C798DF6DF751}">
      <dsp:nvSpPr>
        <dsp:cNvPr id="0" name=""/>
        <dsp:cNvSpPr/>
      </dsp:nvSpPr>
      <dsp:spPr>
        <a:xfrm>
          <a:off x="6451589" y="3653028"/>
          <a:ext cx="2653817" cy="17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бумажном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</a:t>
          </a:r>
          <a:r>
            <a:rPr lang="ru-RU" sz="1200" kern="1200" dirty="0" err="1" smtClean="0"/>
            <a:t>микроносителях</a:t>
          </a:r>
          <a:endParaRPr lang="ru-RU" sz="1200" kern="1200" dirty="0"/>
        </a:p>
      </dsp:txBody>
      <dsp:txXfrm>
        <a:off x="7285496" y="4120558"/>
        <a:ext cx="1782148" cy="1213780"/>
      </dsp:txXfrm>
    </dsp:sp>
    <dsp:sp modelId="{273617A7-553E-48BF-8338-77638843D00E}">
      <dsp:nvSpPr>
        <dsp:cNvPr id="0" name=""/>
        <dsp:cNvSpPr/>
      </dsp:nvSpPr>
      <dsp:spPr>
        <a:xfrm>
          <a:off x="2121676" y="3653028"/>
          <a:ext cx="2653817" cy="17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на бумажном</a:t>
          </a:r>
          <a:endParaRPr lang="ru-RU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на электронных носителях и сетевых ресурсах</a:t>
          </a:r>
          <a:endParaRPr lang="ru-RU" sz="12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159438" y="4120558"/>
        <a:ext cx="1782148" cy="1213780"/>
      </dsp:txXfrm>
    </dsp:sp>
    <dsp:sp modelId="{8447A2FA-4FE1-43A4-AC72-5A2DB45AEA9D}">
      <dsp:nvSpPr>
        <dsp:cNvPr id="0" name=""/>
        <dsp:cNvSpPr/>
      </dsp:nvSpPr>
      <dsp:spPr>
        <a:xfrm>
          <a:off x="6451589" y="0"/>
          <a:ext cx="2653817" cy="17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патентно-правовая литература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научно-техническая литература</a:t>
          </a:r>
          <a:endParaRPr lang="ru-RU" sz="1200" kern="1200" dirty="0"/>
        </a:p>
      </dsp:txBody>
      <dsp:txXfrm>
        <a:off x="7285496" y="37762"/>
        <a:ext cx="1782148" cy="1213780"/>
      </dsp:txXfrm>
    </dsp:sp>
    <dsp:sp modelId="{1DBD354F-D674-415C-A887-635A4934682B}">
      <dsp:nvSpPr>
        <dsp:cNvPr id="0" name=""/>
        <dsp:cNvSpPr/>
      </dsp:nvSpPr>
      <dsp:spPr>
        <a:xfrm>
          <a:off x="2000741" y="0"/>
          <a:ext cx="2895686" cy="17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электронных носителях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сетевых ресурсах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бумажном носителе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 </a:t>
          </a:r>
          <a:r>
            <a:rPr lang="ru-RU" sz="1200" kern="1200" dirty="0" err="1" smtClean="0"/>
            <a:t>микроносителях</a:t>
          </a:r>
          <a:endParaRPr lang="ru-RU" sz="1200" kern="1200" dirty="0"/>
        </a:p>
      </dsp:txBody>
      <dsp:txXfrm>
        <a:off x="2038503" y="37762"/>
        <a:ext cx="1951456" cy="1213780"/>
      </dsp:txXfrm>
    </dsp:sp>
    <dsp:sp modelId="{66586318-F9CF-463E-922A-8B5F2A4C800C}">
      <dsp:nvSpPr>
        <dsp:cNvPr id="0" name=""/>
        <dsp:cNvSpPr/>
      </dsp:nvSpPr>
      <dsp:spPr>
        <a:xfrm>
          <a:off x="3176815" y="306209"/>
          <a:ext cx="2326119" cy="23261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Фонд 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отечественной патентной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документации</a:t>
          </a:r>
          <a:r>
            <a:rPr lang="ru-RU" sz="1600" kern="1200" dirty="0" smtClean="0"/>
            <a:t> </a:t>
          </a:r>
          <a:r>
            <a:rPr lang="ru-RU" sz="1600" kern="1200" dirty="0" smtClean="0"/>
            <a:t>и зарубежной патентной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документации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858119" y="987513"/>
        <a:ext cx="1644815" cy="1644815"/>
      </dsp:txXfrm>
    </dsp:sp>
    <dsp:sp modelId="{5753D209-CF46-4076-BFA9-59488C59C620}">
      <dsp:nvSpPr>
        <dsp:cNvPr id="0" name=""/>
        <dsp:cNvSpPr/>
      </dsp:nvSpPr>
      <dsp:spPr>
        <a:xfrm rot="5400000">
          <a:off x="5606795" y="281064"/>
          <a:ext cx="2326119" cy="23764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 </a:t>
          </a:r>
          <a:r>
            <a:rPr lang="ru-RU" sz="1600" kern="1200" dirty="0" err="1" smtClean="0"/>
            <a:t>непатентной</a:t>
          </a:r>
          <a:r>
            <a:rPr lang="ru-RU" sz="1600" kern="1200" dirty="0" smtClean="0"/>
            <a:t> литературы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5581650" y="987513"/>
        <a:ext cx="1680376" cy="1644815"/>
      </dsp:txXfrm>
    </dsp:sp>
    <dsp:sp modelId="{A2813F99-606B-4172-BA7B-69F268D294E7}">
      <dsp:nvSpPr>
        <dsp:cNvPr id="0" name=""/>
        <dsp:cNvSpPr/>
      </dsp:nvSpPr>
      <dsp:spPr>
        <a:xfrm rot="10800000">
          <a:off x="5606795" y="2739771"/>
          <a:ext cx="2326119" cy="23261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 заявок и договоров на РИД и СИ</a:t>
          </a:r>
          <a:endParaRPr lang="ru-RU" sz="1600" kern="1200" dirty="0"/>
        </a:p>
      </dsp:txBody>
      <dsp:txXfrm rot="10800000">
        <a:off x="5606795" y="2739771"/>
        <a:ext cx="1644815" cy="1644815"/>
      </dsp:txXfrm>
    </dsp:sp>
    <dsp:sp modelId="{081996FE-6BB2-4BDA-A12E-88715FAC7A2D}">
      <dsp:nvSpPr>
        <dsp:cNvPr id="0" name=""/>
        <dsp:cNvSpPr/>
      </dsp:nvSpPr>
      <dsp:spPr>
        <a:xfrm rot="16200000">
          <a:off x="3173233" y="2739771"/>
          <a:ext cx="2326119" cy="23261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Фонд патентных периодических изданий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Фонд промышленных образцов</a:t>
          </a:r>
          <a:endParaRPr lang="ru-RU" sz="1400" kern="1200" dirty="0"/>
        </a:p>
      </dsp:txBody>
      <dsp:txXfrm rot="5400000">
        <a:off x="3854537" y="2739771"/>
        <a:ext cx="1644815" cy="1644815"/>
      </dsp:txXfrm>
    </dsp:sp>
    <dsp:sp modelId="{38E8449C-579D-4D16-9BB0-217162B0C56D}">
      <dsp:nvSpPr>
        <dsp:cNvPr id="0" name=""/>
        <dsp:cNvSpPr/>
      </dsp:nvSpPr>
      <dsp:spPr>
        <a:xfrm>
          <a:off x="5151509" y="2202561"/>
          <a:ext cx="803129" cy="6983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56A7B-18C3-4BE3-816D-15E1BAE729D1}">
      <dsp:nvSpPr>
        <dsp:cNvPr id="0" name=""/>
        <dsp:cNvSpPr/>
      </dsp:nvSpPr>
      <dsp:spPr>
        <a:xfrm rot="10800000">
          <a:off x="5151509" y="2471166"/>
          <a:ext cx="803129" cy="6983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961F-DBE8-4692-AB8D-F392F9772104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BFF9F-8FA2-4151-9764-1F99FB85F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4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0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3A0154F-10E5-4D73-9FB6-FE01379FC84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96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гости!</a:t>
            </a:r>
          </a:p>
          <a:p>
            <a:r>
              <a:rPr lang="ru-RU" dirty="0" smtClean="0"/>
              <a:t>Я ведущий инженер Отдела проектирования поисково-информационных систем Федерального института промышленной собственности.</a:t>
            </a:r>
          </a:p>
          <a:p>
            <a:r>
              <a:rPr lang="ru-RU" dirty="0" smtClean="0"/>
              <a:t>Зовут меня Некрасов Игорь Валерьевич.</a:t>
            </a:r>
          </a:p>
          <a:p>
            <a:r>
              <a:rPr lang="ru-RU" dirty="0" smtClean="0"/>
              <a:t>Сегодня я расскажу вам про поисковую платформу Федеральной службы по интеллектуальной собственности (Роспатента).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3A0154F-10E5-4D73-9FB6-FE01379FC846}" type="slidenum">
              <a:rPr lang="ru-RU" sz="1400" b="0" strike="noStrike" spc="-1" smtClean="0">
                <a:latin typeface="Times New Roman"/>
              </a:rPr>
              <a:t>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57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49838" y="277813"/>
            <a:ext cx="2170112" cy="1220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93450" y="1553255"/>
            <a:ext cx="10798629" cy="493735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4553E-E0D5-45F0-8F80-C1099E8240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4553E-E0D5-45F0-8F80-C1099E8240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5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Весь набор указанных патентных документов состоит из документов 26 патентных государственных </a:t>
            </a:r>
            <a:r>
              <a:rPr lang="ru-RU" dirty="0"/>
              <a:t>патентных </a:t>
            </a:r>
            <a:r>
              <a:rPr lang="ru-RU" dirty="0" smtClean="0"/>
              <a:t>ведомств и ведомств объединяющих ведомства некоторых стран.</a:t>
            </a:r>
          </a:p>
          <a:p>
            <a:r>
              <a:rPr lang="ru-RU" dirty="0" smtClean="0"/>
              <a:t>В частности, здесь вы можете видеть основные патентные ведомства, документы которых содержатся в базах данных Роспатента.</a:t>
            </a:r>
          </a:p>
          <a:p>
            <a:endParaRPr lang="ru-RU" dirty="0"/>
          </a:p>
          <a:p>
            <a:r>
              <a:rPr lang="ru-RU" dirty="0" smtClean="0"/>
              <a:t>Теперь давайте перейдём к поисковым механизмам, представленным на цифровой платформе Роспатента.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3A0154F-10E5-4D73-9FB6-FE01379FC846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435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Начнём с того, что Поисковая платформа создавалась, чтобы обеспечить возможность обращения к данным для всех заинтересованных в этих данных лиц. На платформе есть простой вариант поиска для рядовых пользователей, не имеющих пока знакомства с сервисами поисковой платформы, для авторов или просто интересующихся лиц. А есть расширенный поиск, предназначенный для поиска по большому количеству поисковых полей, с использованием языка запросов поисковой платформы, который могут использовать в том числе профессионалы уровня экспертов патентных ведомств.  Так же имеется англоязычный интерфейс для иностранных пользователей. Поисковый ассистент, который проведёт вас по этапам построения запроса с подсказками. И для программистов предусмотрен программный интерфейс </a:t>
            </a:r>
            <a:r>
              <a:rPr lang="en-US" dirty="0" smtClean="0"/>
              <a:t>API </a:t>
            </a:r>
            <a:r>
              <a:rPr lang="ru-RU" dirty="0" smtClean="0"/>
              <a:t>для взаимодействия </a:t>
            </a:r>
            <a:r>
              <a:rPr lang="en-US" dirty="0"/>
              <a:t>c </a:t>
            </a:r>
            <a:r>
              <a:rPr lang="ru-RU" dirty="0"/>
              <a:t>автоматизированными </a:t>
            </a:r>
            <a:r>
              <a:rPr lang="ru-RU" dirty="0" smtClean="0"/>
              <a:t>системами.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3A0154F-10E5-4D73-9FB6-FE01379FC846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0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Начнём с того, что Поисковая платформа создавалась, чтобы обеспечить возможность обращения к данным для всех заинтересованных в этих данных лиц. На платформе есть простой вариант поиска для рядовых пользователей, не имеющих пока знакомства с сервисами поисковой платформы, для авторов или просто интересующихся лиц. А есть расширенный поиск, предназначенный для поиска по большому количеству поисковых полей, с использованием языка запросов поисковой платформы, который могут использовать в том числе профессионалы уровня экспертов патентных ведомств.  Так же имеется англоязычный интерфейс для иностранных пользователей. Поисковый ассистент, который проведёт вас по этапам построения запроса с подсказками. И для программистов предусмотрен программный интерфейс </a:t>
            </a:r>
            <a:r>
              <a:rPr lang="en-US" dirty="0" smtClean="0"/>
              <a:t>API </a:t>
            </a:r>
            <a:r>
              <a:rPr lang="ru-RU" dirty="0" smtClean="0"/>
              <a:t>для взаимодействия </a:t>
            </a:r>
            <a:r>
              <a:rPr lang="en-US" dirty="0"/>
              <a:t>c </a:t>
            </a:r>
            <a:r>
              <a:rPr lang="ru-RU" dirty="0"/>
              <a:t>автоматизированными </a:t>
            </a:r>
            <a:r>
              <a:rPr lang="ru-RU" dirty="0" smtClean="0"/>
              <a:t>системами.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3A0154F-10E5-4D73-9FB6-FE01379FC846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01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платформе доступны несколько видов поиска патентной информации. Текстовый поиск по словам, фразам и целым текстам. Доступен для всех объектов интеллектуальной собственности. Следующий вид поиска – изобразительный. Необходим для экспертизы средств индивидуализации при поиске товарных знаков и промышленных образцов. Химический поиск. В данный момент работает как текстовый, но в ближайшей перспективе будет внедрена специализированная система для поиска по формулам химических соединений. Специализированный поиск по генетическим последовательностям в российских и зарубежных БД. Поиск с использованием искусственного интеллекта.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3A0154F-10E5-4D73-9FB6-FE01379FC846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37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1470" y="471001"/>
            <a:ext cx="1252704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8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1470" y="471001"/>
            <a:ext cx="1252704" cy="3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/>
          <p:nvPr/>
        </p:nvPicPr>
        <p:blipFill>
          <a:blip r:embed="rId14"/>
          <a:stretch/>
        </p:blipFill>
        <p:spPr>
          <a:xfrm>
            <a:off x="1080000" y="945720"/>
            <a:ext cx="4598640" cy="13719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26"/>
          <p:cNvPicPr/>
          <p:nvPr/>
        </p:nvPicPr>
        <p:blipFill>
          <a:blip r:embed="rId15"/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/>
          </p:nvPr>
        </p:nvSpPr>
        <p:spPr>
          <a:xfrm>
            <a:off x="10780200" y="6248160"/>
            <a:ext cx="1029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37EF8B0-56FF-4D7F-BBB9-FE69A3BC2283}" type="slidenum">
              <a:rPr lang="ru-RU" sz="2400" b="0" strike="noStrike" spc="-1">
                <a:solidFill>
                  <a:srgbClr val="ED1C24"/>
                </a:solidFill>
                <a:latin typeface="Arial"/>
                <a:ea typeface="Arial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  <p:pic>
        <p:nvPicPr>
          <p:cNvPr id="41" name="Рисунок 3"/>
          <p:cNvPicPr/>
          <p:nvPr/>
        </p:nvPicPr>
        <p:blipFill>
          <a:blip r:embed="rId16"/>
          <a:stretch/>
        </p:blipFill>
        <p:spPr>
          <a:xfrm>
            <a:off x="10558800" y="470880"/>
            <a:ext cx="1231560" cy="8978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wmf"/><Relationship Id="rId5" Type="http://schemas.openxmlformats.org/officeDocument/2006/relationships/image" Target="../media/image40.jp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2.wmf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.wmf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wmf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w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wm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234960" y="3376800"/>
            <a:ext cx="662652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cap="all" spc="-1" dirty="0">
                <a:solidFill>
                  <a:srgbClr val="0D0D0D"/>
                </a:solidFill>
                <a:ea typeface="Arial"/>
              </a:rPr>
              <a:t>Золкин Дмитрий Сергеевич</a:t>
            </a:r>
            <a:endParaRPr lang="ru-RU" sz="1800" b="1" strike="noStrike" spc="-1" dirty="0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234960" y="4293096"/>
            <a:ext cx="7680243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chemeClr val="accent1">
                    <a:lumMod val="75000"/>
                  </a:schemeClr>
                </a:solidFill>
                <a:latin typeface="Montserrat SemiBold" panose="00000700000000000000" pitchFamily="2" charset="-52"/>
                <a:ea typeface="Arial"/>
              </a:rPr>
              <a:t>Эволюция государственного патентного фонда: от бумажных каталогов до цифровой платформы, позволяющей проводить полнотекстовый поиск в 100+ миллионах документах</a:t>
            </a:r>
            <a:endParaRPr lang="ru-RU" sz="2400" b="1" spc="-1" dirty="0">
              <a:solidFill>
                <a:schemeClr val="accent1">
                  <a:lumMod val="75000"/>
                </a:schemeClr>
              </a:solidFill>
              <a:latin typeface="Montserrat SemiBold" panose="00000700000000000000" pitchFamily="2" charset="-52"/>
              <a:ea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234960" y="5712480"/>
            <a:ext cx="662652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3234960" y="3648003"/>
            <a:ext cx="730872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spc="-1" dirty="0" smtClean="0">
                <a:solidFill>
                  <a:schemeClr val="bg1">
                    <a:lumMod val="65000"/>
                  </a:schemeClr>
                </a:solidFill>
                <a:ea typeface="Arial"/>
              </a:rPr>
              <a:t>Начальник отдела </a:t>
            </a:r>
            <a:r>
              <a:rPr lang="ru-RU" sz="1600" spc="-1" dirty="0">
                <a:solidFill>
                  <a:schemeClr val="bg1">
                    <a:lumMod val="65000"/>
                  </a:schemeClr>
                </a:solidFill>
                <a:ea typeface="Arial"/>
              </a:rPr>
              <a:t>проектирования информационно-поисковых систем Федерального института промышленной собственности (ФИПС</a:t>
            </a:r>
            <a:r>
              <a:rPr lang="ru-RU" sz="1600" spc="-1" dirty="0" smtClean="0">
                <a:solidFill>
                  <a:schemeClr val="bg1">
                    <a:lumMod val="65000"/>
                  </a:schemeClr>
                </a:solidFill>
                <a:ea typeface="Arial"/>
              </a:rPr>
              <a:t>)</a:t>
            </a:r>
          </a:p>
          <a:p>
            <a:pPr>
              <a:lnSpc>
                <a:spcPct val="90000"/>
              </a:lnSpc>
            </a:pPr>
            <a:endParaRPr lang="ru-RU" sz="1600" b="0" strike="noStrike" spc="-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3234960" y="3024360"/>
            <a:ext cx="7308720" cy="26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808080"/>
                </a:solidFill>
                <a:latin typeface="Arial"/>
                <a:ea typeface="Arial"/>
              </a:rPr>
              <a:t>Докладчик: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2144" b="35573"/>
          <a:stretch/>
        </p:blipFill>
        <p:spPr>
          <a:xfrm>
            <a:off x="1020951" y="2724248"/>
            <a:ext cx="1938272" cy="11222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7180" y="6273867"/>
            <a:ext cx="1903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12 ноября 2025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г.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26"/>
          <p:cNvPicPr/>
          <p:nvPr/>
        </p:nvPicPr>
        <p:blipFill>
          <a:blip r:embed="rId4"/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078160" y="-3011249"/>
            <a:ext cx="10058400" cy="10034349"/>
            <a:chOff x="1078160" y="476672"/>
            <a:chExt cx="10058400" cy="1003434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0"/>
            <a:stretch/>
          </p:blipFill>
          <p:spPr>
            <a:xfrm>
              <a:off x="1078160" y="476672"/>
              <a:ext cx="10058400" cy="654642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14" y="4293096"/>
              <a:ext cx="9624092" cy="6217925"/>
            </a:xfrm>
            <a:prstGeom prst="rect">
              <a:avLst/>
            </a:prstGeom>
          </p:spPr>
        </p:pic>
      </p:grpSp>
      <p:pic>
        <p:nvPicPr>
          <p:cNvPr id="15" name="Рисунок 26"/>
          <p:cNvPicPr/>
          <p:nvPr/>
        </p:nvPicPr>
        <p:blipFill rotWithShape="1">
          <a:blip r:embed="rId4">
            <a:lum bright="20000" contrast="-20000"/>
          </a:blip>
          <a:srcRect l="72687"/>
          <a:stretch/>
        </p:blipFill>
        <p:spPr>
          <a:xfrm>
            <a:off x="11119520" y="360"/>
            <a:ext cx="1081600" cy="335880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20"/>
          <a:stretch/>
        </p:blipFill>
        <p:spPr>
          <a:xfrm>
            <a:off x="1061120" y="476672"/>
            <a:ext cx="10058400" cy="297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6763" y="-459432"/>
            <a:ext cx="1036979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1120" y="476672"/>
            <a:ext cx="10058400" cy="553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361024" y="0"/>
            <a:ext cx="4840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  <a:cs typeface="Clear Sans" panose="020B0803030202020304" pitchFamily="34" charset="0"/>
              </a:rPr>
              <a:t>ПОИСКОВАЯ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 ПЛАТФОРМА </a:t>
            </a:r>
            <a:r>
              <a:rPr lang="ru-RU" sz="1600" b="1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РОСПАТЕНТА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6763" y="6021288"/>
            <a:ext cx="1036979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584951" y="6157946"/>
            <a:ext cx="9022099" cy="614470"/>
            <a:chOff x="1847528" y="6157946"/>
            <a:chExt cx="9022099" cy="614470"/>
          </a:xfrm>
        </p:grpSpPr>
        <p:pic>
          <p:nvPicPr>
            <p:cNvPr id="31" name="Рисунок 2"/>
            <p:cNvPicPr/>
            <p:nvPr/>
          </p:nvPicPr>
          <p:blipFill rotWithShape="1">
            <a:blip r:embed="rId6"/>
            <a:srcRect r="58046"/>
            <a:stretch/>
          </p:blipFill>
          <p:spPr>
            <a:xfrm>
              <a:off x="1847528" y="6157946"/>
              <a:ext cx="864096" cy="614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711624" y="6280515"/>
              <a:ext cx="815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  <a:latin typeface="Montserrat Medium" panose="00000600000000000000" pitchFamily="2" charset="-52"/>
                </a:rPr>
                <a:t>Роспатент. Федеральная служба промышленной собственности.</a:t>
              </a:r>
              <a:endParaRPr lang="ru-RU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</p:grpSp>
      <p:pic>
        <p:nvPicPr>
          <p:cNvPr id="9" name="Рисунок 8" hidden="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7872"/>
          <a:stretch/>
        </p:blipFill>
        <p:spPr>
          <a:xfrm>
            <a:off x="1324775" y="3405188"/>
            <a:ext cx="108346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234960" y="3022901"/>
            <a:ext cx="8449560" cy="16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2200" b="1" cap="all" spc="-1" dirty="0">
                <a:solidFill>
                  <a:srgbClr val="0054A6"/>
                </a:solidFill>
                <a:ea typeface="Arial"/>
              </a:rPr>
              <a:t>СПАСИБО ЗА ВНИМАНИЕ</a:t>
            </a:r>
            <a:endParaRPr lang="ru-RU" sz="2200" spc="-1" dirty="0">
              <a:solidFill>
                <a:prstClr val="black"/>
              </a:solidFill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3234960" y="5342040"/>
            <a:ext cx="8199360" cy="56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spc="-1" dirty="0">
                <a:solidFill>
                  <a:srgbClr val="0D0D0D"/>
                </a:solidFill>
                <a:ea typeface="Arial"/>
              </a:rPr>
              <a:t>докладчик: 	</a:t>
            </a:r>
            <a:r>
              <a:rPr lang="ru-RU" sz="1600" spc="-1" dirty="0" smtClean="0">
                <a:solidFill>
                  <a:srgbClr val="0D0D0D"/>
                </a:solidFill>
                <a:ea typeface="Arial"/>
              </a:rPr>
              <a:t>Золкин Дмитрий Сергеевич</a:t>
            </a:r>
            <a:endParaRPr lang="ru-RU" sz="1600" spc="-1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600" spc="-1" dirty="0">
                <a:solidFill>
                  <a:srgbClr val="0D0D0D"/>
                </a:solidFill>
                <a:ea typeface="Arial"/>
              </a:rPr>
              <a:t>e-</a:t>
            </a:r>
            <a:r>
              <a:rPr lang="ru-RU" sz="1600" spc="-1" dirty="0" err="1">
                <a:solidFill>
                  <a:srgbClr val="0D0D0D"/>
                </a:solidFill>
                <a:ea typeface="Arial"/>
              </a:rPr>
              <a:t>mail</a:t>
            </a:r>
            <a:r>
              <a:rPr lang="ru-RU" sz="1600" spc="-1" dirty="0">
                <a:solidFill>
                  <a:srgbClr val="0D0D0D"/>
                </a:solidFill>
                <a:ea typeface="Arial"/>
              </a:rPr>
              <a:t>: 		</a:t>
            </a:r>
            <a:r>
              <a:rPr lang="en-US" sz="1600" dirty="0">
                <a:solidFill>
                  <a:prstClr val="black"/>
                </a:solidFill>
              </a:rPr>
              <a:t>db_dept@rupto.ru</a:t>
            </a:r>
            <a:endParaRPr lang="ru-RU" sz="1600" spc="-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r="1386" b="37336"/>
          <a:stretch/>
        </p:blipFill>
        <p:spPr>
          <a:xfrm>
            <a:off x="909557" y="2316742"/>
            <a:ext cx="2055024" cy="11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254" y="358259"/>
            <a:ext cx="86244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DF2626"/>
                </a:solidFill>
                <a:latin typeface="TT Wellingtons" pitchFamily="2" charset="-52"/>
              </a:rPr>
              <a:t>ВПТБ </a:t>
            </a:r>
            <a:r>
              <a:rPr lang="ru-RU" sz="2200" dirty="0">
                <a:solidFill>
                  <a:srgbClr val="14549A"/>
                </a:solidFill>
                <a:latin typeface="TT Wellingtons" pitchFamily="2" charset="-52"/>
              </a:rPr>
              <a:t>– </a:t>
            </a:r>
            <a:r>
              <a:rPr lang="ru-RU" sz="2200" dirty="0">
                <a:solidFill>
                  <a:srgbClr val="0070C0"/>
                </a:solidFill>
                <a:latin typeface="TT Wellingtons" pitchFamily="2" charset="-52"/>
              </a:rPr>
              <a:t>КРУПНЕЙШИЙ ЦЕНТР ПАТЕНТНОЙ ИНФОРМАЦИИ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9749" y="1164134"/>
            <a:ext cx="5934941" cy="3108543"/>
          </a:xfrm>
          <a:prstGeom prst="rect">
            <a:avLst/>
          </a:prstGeom>
          <a:ln>
            <a:solidFill>
              <a:srgbClr val="0054A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14549A"/>
                </a:solidFill>
              </a:rPr>
              <a:t>В РОССИИ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Национальное хранилище Государственного патентного фонда. 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Информационное обеспечение государственной экспертизы заявок на РИД и СИ.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Часть государственных ресурсов научно-технической информации России, предназначенных для информационного обеспечения государственной политики в области охраны объектов промышленной собственности. 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Постоянное хранение и использование обязательного федерального экземпляра патентных документов, входящих в состав национального библиотечно-информационного фонда документов РФ – части культурного достояния народов РФ и мирового культурного наследия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19749" y="4478179"/>
            <a:ext cx="5934941" cy="181588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14549A"/>
                </a:solidFill>
              </a:rPr>
              <a:t>В МИРЕ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Наиболее полное собрание патентной документации стран мира, международных и региональных организаций с </a:t>
            </a:r>
            <a:r>
              <a:rPr lang="en-US" sz="1400" dirty="0"/>
              <a:t>XIX </a:t>
            </a:r>
            <a:r>
              <a:rPr lang="ru-RU" sz="1400" dirty="0"/>
              <a:t>по </a:t>
            </a:r>
            <a:r>
              <a:rPr lang="en-US" sz="1400" dirty="0"/>
              <a:t>XXI</a:t>
            </a:r>
            <a:r>
              <a:rPr lang="ru-RU" sz="1400" dirty="0"/>
              <a:t> век .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Информационное обеспечение выполнения международных обязательств Роспатента как международного поискового органа и органа международной предварительной экспертизы. </a:t>
            </a:r>
          </a:p>
          <a:p>
            <a:pPr marL="177800" lvl="1" indent="279400">
              <a:buFont typeface="Wingdings" pitchFamily="2" charset="2"/>
              <a:buChar char="ü"/>
            </a:pPr>
            <a:r>
              <a:rPr lang="ru-RU" sz="1400" dirty="0"/>
              <a:t>Участник международного обмена патентной документацией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8" name="Picture 8" descr="https://www.timacad.ru/uploads/media/cache/image_md_resize/uploads/images/20200610/1591774371_1d7cb43a464309561a200a07cd91a6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6" y="1164134"/>
            <a:ext cx="1555721" cy="732061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www.innoros.ru/uploads/images/cache/Posts/Post17505/93fceed28e-1_1540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5" y="2131433"/>
            <a:ext cx="1116042" cy="5869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" descr="C:\Users\otd5711\AppData\Local\Microsoft\Windows\INetCache\Content.Outlook\NH9UGLQH\VPTB_на отправк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45" y="2973906"/>
            <a:ext cx="832101" cy="7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03">
            <a:extLst>
              <a:ext uri="{FF2B5EF4-FFF2-40B4-BE49-F238E27FC236}">
                <a16:creationId xmlns:a16="http://schemas.microsoft.com/office/drawing/2014/main" xmlns="" id="{41C4B2C8-877C-4FC9-9B53-B8E14D3DE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08131"/>
              </p:ext>
            </p:extLst>
          </p:nvPr>
        </p:nvGraphicFramePr>
        <p:xfrm>
          <a:off x="704765" y="4467625"/>
          <a:ext cx="4619707" cy="224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0254" y="3882849"/>
            <a:ext cx="4794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Государственный патентный фонд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более </a:t>
            </a:r>
            <a:r>
              <a:rPr lang="ru-RU" sz="1600" b="1" dirty="0" smtClean="0">
                <a:solidFill>
                  <a:srgbClr val="0054A6"/>
                </a:solidFill>
              </a:rPr>
              <a:t>175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млн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1654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5660140"/>
              </p:ext>
            </p:extLst>
          </p:nvPr>
        </p:nvGraphicFramePr>
        <p:xfrm>
          <a:off x="542925" y="885825"/>
          <a:ext cx="11106149" cy="537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Блок-схема: магнитный диск 7"/>
          <p:cNvSpPr/>
          <p:nvPr/>
        </p:nvSpPr>
        <p:spPr>
          <a:xfrm>
            <a:off x="5715000" y="3152775"/>
            <a:ext cx="819150" cy="819150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76912" y="3331726"/>
            <a:ext cx="75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4A6"/>
                </a:solidFill>
              </a:rPr>
              <a:t>ГПФ</a:t>
            </a:r>
            <a:endParaRPr lang="ru-RU" sz="2000" b="1" dirty="0">
              <a:solidFill>
                <a:srgbClr val="0054A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6738" y="2003941"/>
            <a:ext cx="2109788" cy="1892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2956" y="2085975"/>
            <a:ext cx="1912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ИС ПП Роспатента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ИПС ФИПС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/>
              <a:t>базы данных, </a:t>
            </a:r>
            <a:r>
              <a:rPr lang="ru-RU" sz="1400" dirty="0" smtClean="0"/>
              <a:t>доступ по соглашению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/>
              <a:t>оптические диски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10673" y="1981200"/>
            <a:ext cx="2238375" cy="1438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450" y="4021204"/>
            <a:ext cx="2138364" cy="1906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10674" y="3769757"/>
            <a:ext cx="2238375" cy="14382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67825" y="2162175"/>
            <a:ext cx="2073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книги, периодические издания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электронная библиотека ВПТБ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663" y="3967777"/>
            <a:ext cx="1947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Официальные бюллетени </a:t>
            </a:r>
            <a:r>
              <a:rPr lang="ru-RU" sz="1400" dirty="0">
                <a:solidFill>
                  <a:prstClr val="black"/>
                </a:solidFill>
              </a:rPr>
              <a:t>СССР/РФ ДСП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Официальные реферативные издания </a:t>
            </a:r>
            <a:r>
              <a:rPr lang="ru-RU" sz="1400" dirty="0">
                <a:solidFill>
                  <a:prstClr val="black"/>
                </a:solidFill>
              </a:rPr>
              <a:t>патентных ведомств и организаций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434512" y="4227284"/>
            <a:ext cx="1819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dirty="0"/>
              <a:t>заявки на </a:t>
            </a:r>
            <a:r>
              <a:rPr lang="ru-RU" sz="1400" dirty="0" smtClean="0"/>
              <a:t>РИД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договоры на РИД</a:t>
            </a:r>
            <a:endParaRPr lang="ru-RU" sz="1400" dirty="0"/>
          </a:p>
        </p:txBody>
      </p:sp>
      <p:sp>
        <p:nvSpPr>
          <p:cNvPr id="20" name="AutoShape 4" descr="data:image/png;base64,iVBORw0KGgoAAAANSUhEUgAAAcgAAAHICAYAAADKoXrqAAAAAXNSR0IArs4c6QAAIABJREFUeF7t3dFunLuyI+Dk/R/aAxycixnMSn8NM4z0u7lvq8lisSTRnb3i/P76+vr6tf/NgTkwB+bAHJgD/48DvxeQOxFzYA7MgTkwB/5/BxaQOxVzYA7MgTkwB/7DgQXkjsUcmANzYA7MgQXkzsAcmANzYA7Mgfcc2DfI93zap+bAHJgDc+DDHFhAftjCN+4cmANzYA6858AC8j2f9qk5MAfmwBz4MAcWkB+28I07B+bAHJgD7zmwgHzPp31qDsyBOTAHPsyBBeSHLXzjzoE5MAfmwHsOLCDf82mfmgNzYA7MgQ9zYAH5YQvfuHNgDsyBOfCeAwvI93zap+bAHJgDc+DDHFhAftjCN+4cmANzYA6858AC8j2f9qk5MAfmwBz4MAcWkB+28I07B+bAHJgD7zmwgHzPp31qDsyBOTAHPsyBBeSHLXzjzoE5MAfmwHsOLCDf82mfmgNzYA7MgQ9zYAH5YQvfuHNgDsyBOfCeAwvI93zap+bAHJgDc+DDHFhAftjCN+4cmANzYA6858AC8j2f9qk5MAfmwBz4MAcWkB+28I07B+bAHJgD7zmwgHzPp31qDsyBOTAHPsyBBeSHLXzjzoE5MAfmwHsOLCDf82mfmgNzYA7MgQ9zYAH5YQvfuHNgDsyBOfCeAwvI93zap+bAHJgDc+DDHFhAftjCN+4cmANzYA6858AC8j2f9qk5MAfmwBz4MAeOB+Tv379/tOVfX1/RfG1/pE/9U7zMEb/w0i982l/8T6+3/RV/uh/xaz/t/uJP9Wu+03XN39a3gCw7nC64fQGkT/1TvOwXv/DSL3zaX/xPr7f9FX+6H/FrP+3+4k/1a77Tdc3f1reALDucLrh9AaRP/VO87Be/8NIvfNpf/E+vt/0Vf7of8Ws/7f7iT/VrvtN1zd/Wt4AsO5wuuH0BpE/9U7zsF7/w0i982l/8T6+3/RV/uh/xaz/t/uJP9Wu+03XN39a3gCw7nC64fQGkT/1TvOwXv/DSL3zaX/xPr7f9FX+6H/FrP+3+4k/1a77Tdc3f1reALDucLrh9AaRP/VO87Be/8NIvfNpf/E+vt/0Vf7of8Ws/7f7iT/VrvtN1zd/Wt4AsO5wuuH0BpE/9U7zsF7/w0i982l/8T6+3/RV/uh/xaz/t/uJP9Wu+03XN39a3gCw7nC64fQGkT/1TvOwXv/DSL3zaX/xPr7f9FX+6H/FrP+3+4k/1a77Tdc3f1nd9QJ42SAvQAW3rV3/pV1361f/T8T/d33Q+4VVvnz/1b9fb96etX/zp/sSf1heQoYOnF6z+4Xi/2hdU+p/eX/5/+nzyR/X2+VH/dr19Ptr6xZ/uT/xpfQEZOnh6weofjreAxG9CSv1vP4DSl/bX+RK/8Kqfnk/60rr8S+dP9aX42/UvIMMNn16w+ofjLSAXkNER0gMfkf/69UvnX/2FT/Wl+FS/8Km+FC//T+tfQIYbPr1g9Q/HW0AuIKMj1H7gdP7VX/ho+L8ATvUL/xckRhTy/7T+BWS03vwn2LA9f4JO+XVA0wP+0/Hy/+n+pvMJr3r7/Kh/u94+H2394k/3J/60voAMHTy9YPUPx9s3yH2DjI6QHviIfH/Eyh+Q2/6f3l/aX/gFpBxCXQHVPqDqH463gFxARkfo9PlX//b9icz79at+/1J9KV7+a39pf+EfH5AyWAaorgWpfxsv/W196v/0erq/p8+f6m/7l/ILn86v+yd+6RN/ipc+1dP+wqt/Wl9AwkEtqH1A1V8HoK1P/Z9el//y9+nzp/rb/qX8wqfzp+dD+sSf4tP50/7Cp/qEX0AuIF86oAuoA/b0ui7op/uj/bb9S/mF13yqp+dD+sSf4jWf6ml/4dU/rS8gF5ALyBcO6ILqgUov6NPxbf9SfuFT/9PzIX3iT/Hp/Gl/4VN9wi8gF5ALyAWk3olv1/XA6YFX45RfePVX/fb5Un2aX/6qv/Dqn9YXkAvIBeQCMn1H/ojXA6cHUsJSfuHVX/Xb50v1aX75q/7Cq39aX0AuIBeQC8j0HVlA/sEBBYCMV0CIP8VLn+ppf+HVP60vIBeQC8gFZPqOLCAXkP/pgAIuDfjawf1f4gXk5QGZHgAdUPGnB1h49Vdd86m/8Oqf1lN9Kb6tX/zyP51PeOlTva1f/TVfqk/9VU/7C6/+aX0BuYCMvkHqAOsCpwc47S98qk94+SN9KV76VFd/4dvzpfpO61d/zZf6q/6qp/2FV/+0voBcQC4g01sU4NsPXPuBkX5ZI33iT/HSp3raX3j1nz9yKKsvIBeQC8jsDkXo9gOXPsAaTvqFlz7xp3jpUz3tL7z6zx85lNUXkAvIBWR2hyJ0+4FLH2ANJ/3CS5/4U7z0qZ72F179548cyuoLyAXkAjK7QxG6/cClD7CGk37hpU/8KV76VE/7C6/+80cOZfUF5AJyAZndoQjdfuDSB1jDSb/w0if+FC99qqf9hVf/+SOHsvoCcgG5gMzuUIRuP3DpA6zhpF946RN/ipc+1dP+wqv//JFDWX0B+fCATC+Yjo8uoPDS1+aXPtVTfeI/XT+9H/krfW3/fro+zZf6q/2pv/CpPuEXkAvI6BukDpgOuC5Iyi+86qk+8Z+un96P/JW+tn8/XZ/mS/3V/tRf+FSf8AvIBeQC8oUDusC6YLfX9QCl86f8wrf91fxP16f5Un/lj/oLn+oTfgG5gFxALiD/6IAeMD0weuDEL7z6p/Wfrk/zpf5pf+ovfKpP+AXkAnIBuYBcQP7Bgesf8N+/X95fBYzmU4ConvYXXv3T+gJyAbmAXEAuIBeQaZb8J14Bp4AWviL6/yJdQC4gF5ALyAXkArKSNQq4BSRsTw0SPt16e8GpfulL52/ra/Ofnj/t38br/LT3I37pa/vz0/VpvtRf7U/9hU/1Cf/4b5AasF1PFyx8ql8HTP1T/Gn96q/5hE/9E7/q6i98Or/4pS/tL37pU/82v/SpLn2aT/zt+u36F5DhCUgXLHwo75cuiPqn+NP61V/zCZ/6J37V1V/4dH7xS1/aX/zSp/5tfulTXfo0n/jb9dv1LyDDE5AuWPhQ3gISBqYPiPaX8mv/6i/8aX1p//b8bX7tR3XpS/1V/7R+u/4FZLjhdMHCh/IWkAvIlw60H1Cd77S/+HV/1L/NL32qS5/mE3+7frv+BWR4AtIFCx/KW0AuIBeQLxxQgKT3U/zp/Za+dv+frn8BGW44PaDCh/IWkAvIBeQCMn1Gani9f6cDfgEZrj5dsPChvAXkAnIBuYBMn5EaXu/fAjL8VUm1zb1JnC5Y+Ddl/PFjOmDqn+JP61d/zSd86p/4VVd/4dP5xS99aX/xS5/6t/mlT3Xp03zib9dv13/9N8j2gtr8OqDpARm++7sot7+vl1dk5+/u89d+39r8un/t/gvIssNa8B6Yux+Y7W8B+eqJuP3+lp+3Or3uX1vAArLssBZ8+wWb/gXEkwPi089v+Xmr02t/bQELyLLDWvACct8gXx3BnZ/9gJL8gFJ+3ur0Ov9tAQvIssNa8AJyAbmA/LMDuz/ZDwjl561Or/23BSwgyw5rwQvIBeQCcgH5JwfS96P8vNXpNX9bwAKy7LAWvIBcQC4gF5ALyP92QO9n+fn+tYAsO6wFLyAXkAvIBeQCcgFZjqJn0t8ekHI1/QFA/Gld+lL+dH/t/im/8Km/qX8pXvOJX/jUH/Gv3nXg+DfI7nj3s+sC6oK18XIw1Sf+tC59KX/qf7t/yi986m/qX4rXfOIXPvVH/Kt3HVhAdv0luy6gLlgbrwFSfeJP69KX8qf+t/un/MKn/qb+pXjNJ37hU3/Ev3rXgQVk11+y6wLqgrXxGiDVJ/60Ln0pf+p/u3/KL3zqb+pfitd84hc+9Uf8q3cdWEB2/SW7LqAuWBuvAVJ94k/r0pfyp/63+6f8wqf+pv6leM0nfuFTf8S/eteBBWTXX7LrAuqCtfEaINUn/rQufSl/6n+7f8ovfOpv6l+K13ziFz71R/yrdx1YQHb9JbsuoC5YG68BUn3iT+vSl/Kn/rf7p/zCp/6m/qV4zSd+4VN/xL9614EFZNdfsusC6oK18Rog1Sf+tC59KX/qf7t/yi986m/qX4rXfOIXPvVH/Kt3HTgekDqAOmDCd+0zu/Sb4fUn0vlTfer/dP50P6fxqf/Sr/0LL30pv/q36+l8Kb49n/ilX/jT9QVkeQPtA5I+IKk+9X86f/l41OlT/yVQ+xde+lJ+9W/X0/lSfHs+8Uu/8KfrC8jyBtoHJH1AUn3q/3T+8vGo06f+S6D2L7z0pfzq366n86X49nzil37hT9cXkOUNtA9I+oCk+tT/6fzl41GnT/2XQO1feOlL+dW/XU/nS/Ht+cQv/cKfri8gyxtoH5D0AUn1qf/T+cvHo06f+i+B2r/w0pfyq3+7ns6X4tvziV/6hT9dX0CWN9A+IOkDkupT/6fzl49HnT71XwK1f+GlL+VX/3Y9nS/Ft+cTv/QLf7q+gCxvoH1A0gck1af+T+cvH486feq/BGr/wktfyq/+7Xo6X4pvzyd+6Rf+dH0BWd5A+4CkD0iqT/2fzl8+HnX61H8J1P6Fl76UX/3b9XS+FN+eT/zSL/zp+vGAlAG6IFpAipc+1dVfeNXT+U/zp/2Fl/+pfyle+lU/3V/60rrmE7/2L7zq0qf+wqt/yi+8+ku/+IVX/3Z9Afn1VfVYByRtrgOW9m/za371F17zi7+Nl37VU/3iP13XfNKn/QmvuvSpv/Dqn/ILr/7SL37h1b9dX0AuIF+eMR1gXYD0AKu/+KVP/G289Kue6hf/6brmkz7tT3jVpU/9hVf/lF949Zd+8Quv/u36AnIBuYB84UB6wYVPL7gemHb/VL/wmk/49vzSp/7Cp/OJX/rUP+UXXv3b9QXkAnIBuYBsvzPf5k8f0DQAJFz61F949U/5hVd/6Re/8Orfri8gF5ALyAVk+535Nn/6gOqB/raw/wVKn/oLL30pv/DqL/3iF1792/UF5AJyAbmAbL8z3+ZPH1A90N8WtoD8Hwe0H/kvfLqfFL+AXEAuIBeQ6TtSw6cPqB7oVLj0qb/w0pfyC6/+0i9+4dW/XT8ekDJQBqQGq7/42/h0fulr88s/9U/1i7+tT/yn51N/6Ze/4hde/VN+9W/X0/mET/Wf9rc9n/xZQP7+Xf0GpQWnB/B2funjAcV+hFe9rU/86f7T+dRf+tVf/MKrf8qv/u16Op/wqf7T/rbnkz8LyAXk0R8QeEAXkLLoR+9PD+TpBzxazgP+P7zT/mr/qf/CLyAXkD/6gdUFSC+gHhDxCy/9qqf9hVf/dD71T/mlv11P5xM+1X/a3/Z88mcBuYBcQOqWvKjrAdEFFz6Q9j/QtL/w0pfOp/4pv/S36+l8wqf6T/vbnk/+LCAXkAtI3ZIF5LcdSh9YPZAp/7cH+0vAdD7hU5mn/W3PJ38WkAvIBaRuyQLy2w6lD6weyJT/24P9JWA6n/CpzNP+tueTPwvIBeQCUrdkAflth9IHVg9kyv/twf4SMJ1P+FTmaX/b88mf6wNSBqULTPlTvBakuvoLn9Z/uv+pv/KnzZ/uV/i2/tP82p/8Sevp/Oqv+X56f/rz1XYACtIFCS8DNL74U7z0qa7+wqd1+SN+6Rd/ik/1CZ/qT/mFT+vyX/yn/ZF+6dN8aV36Un7N99P7y799g8SvmksPkPBakOrtA6z+6XzSL/4Ur/nEL3yqP+UXPq0/3R/p1/5S/4SXPuFV13w/vT/92TfIr5cepQdIeC1I9fYBVv90PukXf4rXfOIXPtWf8guf1p/uj/Rrf6l/wkuf8Kprvp/en/4sIBeQOiSv6rpg4tYFFH+KT/UJn+pP+YVP6/Jf/Kf9kX7p03xpXfpSfs330/vLv/0R6/6IVWck+oYtcl3A9AILn+oTXv01f8ovfFpv6z/Nr/2l/gmfzi9+zffT+9OffYPcN0gdkn2D/L5D7QdI/N9X/h4yfUCl/zS/9L3n0vc/lc6vzprvp/enPwvIBaQOyQLy+w61HyDxf1/5e8j0AZX+0/zS955L3/9UOr86a76f3p/+3B6QGkALTA+A8NJ3e13+SX/qT7t/m1/+tOvpfNKn/ar/7XjNr3o6f8ovfOp/m7+tT/pVv/7/g9QA6QFN8dJ3e13zS78OuPDt/m1+zdeup/NJn/ar/rfjNb/q6fwpv/Cp/23+tj7pV30BGf5HOjL49rouuPTrgAvf7t/m13ztejqf9Gm/6n87XvOrns6f8guf+t/mb+uTftUXkAtInZGXdR1wkeuBEV792/zS166n80lf6u/teM2vuvzX/Cm/8Oov/W3+tj7pV30BuYDUGVlARg51wekDJ3XpA3Y7XvOrLv81f8ovvPpLf5u/rU/6VV9ALiB1RhaQkUNdcPrASV36gN2O1/yqy3/Nn/ILr/7S3+Zv65N+1ReQC0idkQVk5FAXnD5wUpc+YLfjNb/q8l/zp/zCq7/0t/nb+qRf9QXkAlJnZAEZOdQFpw+c1KUP2O14za+6/Nf8Kb/w6i/9bf62PulX/XhASmC7fv2Cwn/QWf6l86f4VJ/waV0PiOZP+wsvfcKr/vT52vrlv/oL397P0/vLn7S+gCwHULygsr70Aqd4+SN+4dO6HpDb9aXzP32+tv70fAiv/aXzPb2//EnrC8hyAMULKuvTBdMFSvHyR/zCp/V0/rS/8NInvOq3+39av/yXf8K353t6f/mT1heQ5QCKF1TWl17gFC9/xC98WtcDcru+dP6nz9fWn54P4bW/dL6n95c/aX0BWQ6geEFlfbpgukApXv6IX/i0ns6f9hde+oRX/Xb/T+uX//JP+PZ8T+8vf9L6ArIcQPGCyvrSC5zi5Y/4hU/rekBu15fO//T52vrT8yG89pfO9/T+8ietLyDLARQvqKxPF0wXKMXLH/ELn9bT+dP+wkuf8Krf7v9p/fJf/gnfnu/p/eVPWl9AlgMoXlBZX3qBU7z8Eb/waV0PyO360vmfPl9bf3o+hNf+0vme3l/+pPXjAakFtxcofunTAsQvvPqLP8VLn+rqL7zmE171VJ/4T+tv99f8bX/VP50/1Z/213yqS3+qT/zSp3qqT/yqLyDLv0knXbAOoPhTvA6Q6uovvOYTXvVUn/hP62/31/xtf9U/nT/Vn/bXfKpLf6pP/NKneqpP/KovIBeQOiNRPb1A7QuS6pM5p/W3+2v+tr/qn86f6k/7az7VpT/VJ37pUz3VJ37VF5ALSJ2RqJ5eoPYFSfXJnNP62/01f9tf9U/nT/Wn/TWf6tKf6hO/9Kme6hO/6gvIBaTOSFRPL1D7gqT6ZM5p/e3+mr/tr/qn86f60/6aT3XpT/WJX/pUT/WJX/UF5AJSZySqpxeofUFSfTLntP52f83f9lf90/lT/Wl/zae69Kf6xC99qqf6xK/6AnIBqTMS1dML1L4gqT6Zc1p/u7/mb/ur/un8qf60v+ZTXfpTfeKXPtVTfeJXfQG5gNQZierpBWpfkFSfzDmtv91f87f9Vf90/lR/2l/zqS79qT7xS5/qqT7xq348ICkw/Ivy6QLTBam/+Nt4+S99wqd1zZ/yC6/5pU949Vdd/YWXPvELr/7t+u362/rEL//b+5W+dn/Nv4CEQ+mC0gPQxuuApPOLX3XNL3xa1/zSJ3yqT/3FL33iF1792/Xb9bf1iV/+t/crfe3+mn8BuYB86cDxA4o/QdABT+ua//QFV3/Nf/t80q+6/NH84k/rbX3il/62P9LX7q/5F5ALyAXkCwd0QU9fcPXXA3D7fNKvuvzR/OJP62194pf+tj/S1+6v+ReQC8gF5ALyjw7c/oDxgQv/Gwbxp/W2v+KX/nZASV+7v+ZfQC4gF5ALyAWkXspSvR0Q4tdY7YCSvnZ/zb+AXEAuIBeQC0i9lKV6OyDEr7HaASV97f6afwG5gFxALiAXkHopS/V2QIhfY7UDSvra/TX/8YBMDUrxMkh19RdeB0D8KV762nXpV3/5I3xab+tP+TWf/Ev7i1/60rr0p/pO88sfzXe7fs3Xri8gQ4d1AEWfHtAUL33tuvSrf+q/+FVv60/5pV/+pf3FL31pXfpTfaf55Y/mu12/5mvXF5ChwzqAok8PaIqXvnZd+tU/9V/8qrf1p/zSL//S/uKXvrQu/am+0/zyR/Pdrl/ztesLyNBhHUDRpwc0xUtfuy796p/6L37V2/pTfumXf2l/8UtfWpf+VN9pfvmj+W7Xr/na9QVk6LAOoOjTA5ripa9dl371T/0Xv+pt/Sm/9Mu/tL/4pS+tS3+q7zS//NF8t+vXfO36AjJ0WAdQ9OkBTfHS165Lv/qn/otf9bb+lF/65V/aX/zSl9alP9V3ml/+aL7b9Wu+dn0BGTqsAyj69ICmeOlr16Vf/VP/xa96W3/KL/3yL+0vfulL69Kf6jvNL3803+36NV+7voAMHdYBFH16QFO89LXr0q/+qf/iV72tP+WXfvmX9he/9KV16U/1neaXP5rvdv2ar11/fEDKIB0Q4XWAhFc91Sd+6U/7p/zCa752Xf5I/+341D/NL375I7z6i1949W/XpT/tf/v86XwpfgEJB9sH6PQFSPvLH/ELnx7wFJ/qvx2f+pPuT/5In/qLX3j1b9elP+1/+/zpfCl+AbmAjM6QLpguuPCRuL8ATvXfjk8tSvcnf6RP/cUvvPq369Kf9r99/nS+FL+AXEBGZ0gXTBdc+EjcXwCn+m/Hpxal+5M/0qf+4hde/dt16U/73z5/Ol+KX0AuIKMzpAumCy58JO4vgFP9t+NTi9L9yR/pU3/xC6/+7br0p/1vnz+dL8UvIBeQ0RnSBdMFFz4S9xfAqf7b8alF6f7kj/Spv/iFV/92XfrT/rfPn86X4heQC8joDOmC6YILH4n7C+BU/+341KJ0f/JH+tRf/MKrf7su/Wn/2+dP50vxC8gFZHSGdMF0wYWPxP0FcKr/dnxqUbo/+SN96i9+4dW/XZf+tP/t86fzpfjjAZkOIHx6wHSAUn7pV3/h03o6n/Sn/JpP/YWXPvG38dJ/u762fvE/va79pvPdfn7T+YRfQIbfIHWAtADV2xdA/dP5pD/ll371F176xN/GS//t+tr6xf/0uvabznf7+U3nE34BuYB86YAuiA6YLnDKn/YXXvrS+VK89Kf8KV76VD/dX/pO1+VPqq99/qWvPZ/6LyAXkAvIFw60Hwg9AOqvC57yp3jpU/10f+k7XZc/qT6dP/UXXvrEL3xaX0AuIBeQC8g/OqAHKn0A9YCd7i99p+vyJ9Wn/aq/8NInfuHT+gJyAbmAXEAuINOX9BC+HSAKOPUXXraJX/i0voBcQC4gF5ALyPQlPYRvB4gCTv2Fl23iFz6tLyAXkAvIBeQCMn1JD+HbAaKAU3/hZZv4hU/rxwMyNTA1QAuQvhTf1i/+dD7xp/VUX4pP9ad46Rd/+3yKX/ra86m/6tKn+W/Ha37NJ7zmFz7tL37VF5BfX9E3KC0wPSBaoPoLL30pv/qrnupL8dLXrku/+mt/bX7pO90/1Zf6exqv+aVP+Nv3S/1fqQPqgHpqYNj+l8aXvhTf1i/+dD7xp/VUX4pP9ad46Rd/+3yKX/ra86m/6tKn+W/Ha37NJ7zmFz7tL37V9w1y3yBfnpHjB/T370ifLujp+XhBMb/wmk/+pPzCn+6f6kv9PY3X/NIn/O37pf59g9wfsb46JOkF0QFUXRdM+lK89LXr0q/+qT8pv/Dt+dRfdelL/T2N1/zSJ7z8Ez7tL37V9w1y3yCjb2g6YGldF0wXKMWn+lO89Is/9SflF749n/qrLn2pv6fxml/6hJd/wqf9xa/6AnIBuYDULTlYbz8wbX5Zd7p/qk8PuOY7jdf80ie85hc+7S9+1ReQC8gFpG7JwXr7gWnzy7rT/VN9esA132m85pc+4TW/8Gl/8at+PCAl8HQ9XXCqPz0g0j/+1/8RULq/FK/93L7f0/pS/1P86f2l+oVv71f92/UFJBzWAWgvSBdM/aV//AvIV2coPT8pPj3fwrfrul9tf9rzPV2//FlALiB1Rl7W2xfkNH9kzl8An35gU/9TvCwUv/Dt+un9teeT/5q/rS/lX0AuIKMz1L4gp/kjc/4CWA/MaX9u1/cXVhBRnPYnEv8GuH3+3pBQ/cgCcgEZHbD2BTnNH5nzF8CnH9jU/xQvC8UvfLt+en/t+eS/5m/rS/kXkAvI6Ay1L8hp/sicvwDWA3Pan9v1/YUVRBSn/YnEvwFun783JFQ/soBcQEYHrH1BTvNH5vwF8OkHNvU/xctC8Qvfrp/eX3s++a/52/pS/gXkAjI6Q+0Lcpo/MucvgPXAnPbndn1/YQURxWl/IvFvgNvn7w0J1Y8cD8i2wW1+bUf9hdcFE75dT+dr6xN/21/5o/7Ca77b6+n8KV7+iF/4tH77/uWP9Auf+pfiF5D4TTqxweV/jSHVl+J1AVL+Nr59QeWP+gvf9qfNn86f4jWf+IVP67fvX/5Iv/Cpfyl+AbmAjM6QLkBE/g/A7Qsqf9Rf+H9gUbVFOn+K13DiFz6t375/+SP9wqf+pfgF5AIyOkO6ABH5PwC3L6j8UX/h/4FF1Rbp/Clew4lf+LR++/7lj/QLn/qX4heQC8joDOkCROT/ANy+oPJH/YX/BxZVW6Tzp3gNJ37h0/rt+5c/0i986l+KX0AuIKMzpAsQkf8DcPuCyh/1F/4fWFRtkc6f4jWc+IVP67fvX/5Iv/Cpfyl+AbmAjM6QLkBE/g/A7Qsqf9Rf+H9gUbVFOn+K13DiFz6t375/+SP9wqf+pfgF5AIyOkO6ABH5PwC3L6j8UX/h/4FF1Rbp/Clew4lf+LR++/7lj/QLn/qX4o8HZDpAitcCU/5Px7cvQLq/VF/av30+NJ/0Cy/94hf+6XX59+n+aL/yT/i0voAM/55iuoCfjm8f8PSBSfWl/dv713zSL7z0i1/4p9fl36f7o/3KP+HT+gJyAZmeoZeoIu7sAAAgAElEQVT49gFPH5hUX9q/av6vX780n/QLL/3iF/7pdfn36f5ov/JP+LS+gFxApmdoAVl1MCPXA6MHWnipE7/wT6/Lv0/3R/uVf8Kn9QXkAjI9QwvIqoMZuR4YPdDCS534hX96Xf59uj/ar/wTPq0vIBeQ6RlaQFYdzMj1wOiBFl7qxC/80+vy79P90X7ln/BpfQG5gEzP0AKy6mBGrgdGD7TwUid+4Z9el3+f7o/2K/+ET+sLyAVkeoYWkFUHM3I9MHqghZc68Qv/9Lr8+3R/tF/5J3xaPx6QOiBtg356/3S+2/HpBUjPV+pPql/9U37hn+6f5mvXtb/UX+lv9xe/9LXnV/8FJL5BthekA5T2T/lvx+uAq37aX+lTXfsRPq0/3b90/hSv/aX+Sl+7v/ilrz2/+i8gF5Avz4gOuA5wG68Drrr0C5/OJ37V1V/4tP50/9L5U7z2l/orfe3+4pe+9vzqv4BcQC4gdUte1PUAtC+4+gejvQVN55P+lP+tIQ5+6PT87f7il/Wn97+AXEAuIHVLF5B/dCB9wPSApvzBav8J9PT87f7il8mn97+AXEAuIHVLF5ALyOCMvIIqQNoB0e4vftnanl/9F5ALyAWkbskCcgEZnJEF5PfNW0D+8IDS0dBPWOkBSflvx8tf1U/7K32qaz/Cp/Wn+5fOn+K1v9Rf6Wv3F7/0tedX/+PfICWwXdcCtaDT+NSfVL/6i194+S+86qk+8Uu/+rfx0n9aX7u/5k/r7f3d7k97/nQ/wi8gw2+w7QOqA6YFq57qT/mFPz2/9Kku/an/KV76U/7b8Zo/rd++f+3n9vlTfcIvIBeQL8+ILjgPWPir/NL+bX3il349UG289J/W1+6v+dN6e3+3+9OeP92P8AvIBeQCUrckqLcfiPSB1Ggp/+14zZ/Wb9+/9nP7/Kk+4ReQC8gFpG5JUL/9gdRoekBvn0/6NX9a/3R/2vOn+xF+AbmAXEDqlgT19gOhAFB/jZby347X/Gld/v90f9rzp/sRfgG5gFxA6pYE9fYDkT6wGi3lvx2v+dP67fvXfm6fP9Un/AJyAbmA1C0J6rc/kBpND+jt80m/5k/rn+5Pe/50P8JfH5A64FoADQgDUvyqP32+tv7UP+F3fl47pP22/RV/Wm/P1+Z/+vzp/UvnF34BuYDUGXlZ1wPQvgDqr+FSfeqf8kt/u7/4pa89v/qr3p6vza/5VG/rE//15+PrcoVtg9v86QFN19Oer82f+if87f5Kf9t/8Utf6q/403p7vjb/0+e//nwsIH+/PGPtBeoCpf2fzq8HQPMJf7u/0q/52/NJX9pf/Gld/olf87X5pU/1tj7xyz/pb9f3R6z7I9bojJ2+AOqv4dILqv4pv/S3+4tf+trzq7/q7fna/JpP9bY+8V9/PvYNct8gdYle1U9fAPXXbOkFVf+UX/rb/cUvfe351V/19nxtfs2neluf+K8/HwvIBaQu0QLyzw6cfgDa/cWvs3P9A1j+XcG3+9fWJ/7rz8cCcgGpR24BuYD87hm5/gFcQH53tf+D034XkJG9BstgMaQLFP+n1+Wv/NF+U/52f+lX/3Y99U/zpfyaX/2FP12XP7fPd1q/+rf3+/j/SEcGyeDbD6jmO12Xv9In/1P+dn/pV/92PfVP86X8ml/9hT9dlz+3z3dav/q397uADP+Ipb2g2/nTA6wHIuWXf2l/4dW/XU/903wpv+ZXf+FP1+XP7fOd1q/+7f0uIBeQ0RlLD7AeiJRfw6X9hVf/dj31T/Ol/Jpf/YU/XZc/t893Wr/6t/e7gFxARmcsPcB6IFJ+DZf2F1792/XUP82X8mt+9Rf+dF3+3D7faf3q397vAnIBGZ2x9ADrgUj5NVzaX3j1b9dT/zRfyq/51V/403X5c/t8p/Wrf3u/C8gFZHTG0gOsByLl13Bpf+HVv11P/dN8Kb/mV3/hT9flz+3zndav/u39LiAXkNEZSw+wHoiUX8Ol/YVX/3Y99U/zpfyaX/2FP12XP7fPd1q/+rf3u4D84b+LVQdIF1QHVHj1Vz3tL7z6az7xp3jpU139hVdd8wsvfeJP8dK3eubA0/ezgFxAvrwB6QOVXa/zv6kjveApPvVP/VN+nQ/xS5/4U7z0rZ458PT9LCAXkAvIFw6kFzzFZ8/Tr1/qn/IrwMQvfeJP8dK3eubA0/ezgFxALiAXkN9+BRVgIk4f0BQvfatnDjx9PwvIBeQCcgH57VdwAflt6z4CuIAsr1kGq70usPiFV3/Vn95f+jW/6vJf/YVX/5Q/xUuf6uovvOqf7q/8+fS6zl96ftr+7hvkvkHuG+S+QX77nUkfuPQBTfHfHnzAtxx4+n4WkAvIBeQC8q3H7r8+tID8tnUfAVxAhmtODRQ+lHf8HwTVfHqg2nj5m+pr80uf+qd17Uf8p/VLX1pP/Un7p/6m+tVf/Kfx8l/6hG/Xj3+DbC84NVALTPVLX8rfxkt/6l+bX/rUP61rP+I/rV/60nrqT9o/9TfVr/7iP42X/9InfLu+gITDWmB6QLXglL+Nl/7Uvza/9Kl/Wtd+xH9av/Sl9dSftH/qb6pf/cV/Gi//pU/4dn0BuYB86YAuoA6oLsBpfunTfGm9PX+q7zQ+9SfVn56PVL/6i/80Xv5Ln/Dt+gJyAbmAbN+yF/x64CTt9gdG+lVP/RG/6qm/qX71F/9pfNtf8af1BeQCcgGZ3qIArwdO1HoAhb+9nvqTzpf6m+pXf/Gfxst/6RO+XV9ALiAXkO1btm+Q33ZYAfBt4jeB6QOe6ld/8Z/Gy2bpE75dX0AuIBeQ7Vu2gPy2wwqAbxO/CUwf8FS/+ov/NF42S5/w7fqPD8jbF5AuuH1BpC/1t62/rU/+qJ7qE39a135S/qfPL/3y73a89pvOJ/7T9QXk6Q2E/dMDKrzk6YILr/7iT/GpPuFV13zCt+vyN+3/9PmlX/7djtd+0/nEf7q+gDy9gbB/ekCFlzxdcOHVX/wpPtUnvOqaT/h2Xf6m/Z8+v/TLv9vx2m86n/hP1xeQpzcQ9k8PqPCSpwsuvPqLP8Wn+oRXXfMJ367L37T/0+eXfvl3O177TecT/+n6AvL0BsL+6QEVXvJ0wYVXf/Gn+FSf8KprPuHbdfmb9n/6/NIv/27Ha7/pfOI/XV9Ant5A2D89oMJLni648Oov/hSf6hNedc0nfLsuf9P+T59f+uXf7XjtN51P/KfrC8jTGwj7pwdUeMnTBRde/cWf4lN9wquu+YRv1+Vv2v/p80u//Lsdr/2m84n/dH0BeXoDYf/0gAovebrgwqu/+FN8qk941TWf8O26/E37P31+6Zd/t+O133Q+8Z+uHw9IGdBegPil73R9F+z1BrRf+af9jr/rv/zVftK6zkeqT/zSn/YX/2l9aX/Np/oC8vdveXR1XQdIF6iNl3mpvvF/yYKX9dv9l75o+DfA6f1QC/EL3/bntL60v/xTfQG5gHz0A8oDjv2mF1AP1Phf/wAqf+Sv9p/W2/rEL/1tf07rS/vLP9UXkAvIBaRuyYu6Hqj0gn86v+YPVvcWVPtL9YlfItP+4j+tL+2v+VRfQC4gF5C6JQvIbzukB1wPoPDfFvYmsK1P/JLZ9ue0vrS//FN9AbmAXEDqliwgv+2QHnA9gMJ/W9ibwLY+8Utm25/T+tL+8k/1BeQCcgGpW7KA/LZDesD1AAr/bWFvAtv6xC+ZbX9O60v7yz/VF5ALyAWkbskC8tsO6QHXAyj8t4W9CWzrE79ktv05rS/tL/9UPx6Q6YJloPh/Ol4HoF0/7X8632n96q/5dL6FV72tT/ya7zT+tH/qf7qe7qetfwH59frvkaULPI1vHyDxP33+0/rVX/4rQIRXva1P/JrvNP60f+p/up7up61/AbmArJ6x9AKk+HS4tH8br/kUIMKrrvmElz7x347X/JpPeM0v/Om65j893wJyAVm9I+kFSPHpcGn/Nl7ztR8YzZfqE7/mO43X/NInvOYX/nRd85+ebwG5gKzekfQCpPh0uLR/G6/52g+M5kv1iV/zncZrfukTXvMLf7qu+U/Pt4BcQFbvSHoBUnw6XNq/jdd87QdG86X6xK/5TuM1v/QJr/mFP13X/KfnW0AuIKt3JL0AKT4dLu3fxmu+9gOj+VJ94td8p/GaX/qE1/zCn65r/tPzLSAXkNU7kl6AFJ8Ol/Zv4zVf+4HRfKk+8Wu+03jNL33Ca37hT9c1/+n5jgekFpQaKLz6a0Epf9pf+NP1tj+ar72/lP/p+NR/4dPzk/orfW3+tL/wqb/iT+vyN+UXfgEJh7Sg9gFTfy34dL3tj+aTf6m+lP/p+NR/4U/vR/rS/YlfdfUXPvVX/Gk9nS/tv4BcQKZn6CX+9AXUBUv1pfxPx+vwaD7hT+9H+jRfqj/tL3xbn/qrLn+FT+sLyAVkeoYWkC8c0AOkB+B2vA6P5hNe8wuv/rfzp/MJn84v/rSu/aX8wi8gF5A6I1H99AXUBUv1pfxPx+twaD7hT+9H+jRfqj/tL3xbn/qrLn+FT+sLyAVkeob2DXLfIP/oQPrApQ+4+t/Or8up+YRP5xd/Wk/nS/svIBeQ6RlaQC4gF5B/cKAdQGmAtPWlj0s6X9p/AbmATM/QAnIBuYBcQFbekQUkbNVPODJQeG1V/MKn9bZ+8Wt+4TV/yn8ar/nadc3f7v/T9//p/rXnv51/3yDDb5DtBT/9AZI/euA1/2m85mvXNX+7v/aj/tIv/jZe+tO65hP/0+fXfKfrC8gF5EsH0guoA57yn8ZrvnZd87f73/7AS9/8e/0PxrfPz+38C8gF5ALyhQN6YE9f8D3wrx947W/+LSBf3eEF5AJyAbmA/HbOK4BErIASfxsv/Wld84n/6fNrvtP1BeQCcgG5gPz2O3T7Ay99CphvG/MmUPpEI/3iF179f3p9AbmAXEAuIL/9zukBFrEeaPG38dKf1jWf+J8+v+Y7XV9ALiAXkAvIb79Dtz/w0qeA+bYxbwKlTzTSL37h1f+n148HpBaoBaQLTvtLn+rSL30pXvpUV3/hNZ/w6i/+2/GaX/X2/Oovf4U/rV/6VNf87fnS/u35Un7h0/oC8vfv1MMInx7gFB+J//Xrl/qLXw+E8Oov/tvxml/19vzqL3+FP61f+lTX/O350v7t+VJ+4dP6AnIBGZ0hXUCR64EQXv3Ffzte86venl/95a/wp/VLn+qavz1f2r89X8ovfFpfQC4gozOkCyhyPRDCq7/4b8drftXb86u//BX+tH7pU13zt+dL+7fnS/mFT+sLyAVkdIZ0AUWuB0J49Rf/7XjNr3p7fvWXv8Kf1i99qmv+9nxp//Z8Kb/waX0BuYCMzpAuoMj1QAiv/uK/Ha/5VW/Pr/7yV/jT+qVPdc3fni/t354v5Rc+rS8gF5DRGdIFFLkeCOHVX/y34zW/6u351V/+Cn9av/Sprvnb86X92/Ol/MKn9QXkAjI6Q7qAItcDIbz6i/92vOZXvT2/+stf4U/rlz7VNX97vrR/e76UX/i0/uMDMj2AqcFtvOZL++uCif/T9cmfp/ur/Wq+03jtp11P55e+Nr/6q369vi+dYE0Y1mWQ6CVf/MKr/+m65kv1pf58uj75/3R/tV/Ndxqv/bTr6fzS1+ZXf9Wv17eAfPY/96IDpgOquh444T9dn/x5ur/ar+Y7jdd+2vV0fulr86u/6tfrW0AuIF8dYj1w6QUQXvXb9T1dv/xNH7jTeO2nXU/nl742v/qrfr2+BeQCcgGpa9yrK4DUWQ+M8KpLn/rfjtf87Xrqn/S1+dVf9ev1LSAXkAtIXeNeXQGiznpghFdd+tT/drzmb9dT/6Svza/+ql+vbwG5gFxA6hr36goQddYDI7zq0qf+t+M1f7ue+id9bX71V/16fQvIBeQCUte4V1eAqLMeGOFVlz71vx2v+dv11D/pa/Orv+rX6zsdkI83EL9o4PYH4voDevgXOeh8ar/Ct+vpflN8Op/6p/wpXvtP9Ys/1S996i+89Ilf+Hb9+C8K0IBawGmDU31Px2t/aV3+pPwp/vT5k375J/0pXvpUV3/h2/XUP+kTv/Cqy1/1F179xS98u76ADB3WAdEBeDo+tI9w+UOC8ge033J70ss/6U/xFIgPqH/Kn+JT/9Rf/MKrLn/VX3j1F7/w7foCMnRYB0QH4On40D7C5Q8Jyh/QfsvtSS//pD/FU+AC8qUD2k/bX/XX+ZA+8Qvfri8gQ4d1QHQAno4P7SNc/pCg/AHtt9ye9PJP+lM8BS4gF5DpISniF5ChuekD8nR8aB/h8ocE5Q8oYMrtSS//pD/FU+ACcgGZHpIifgEZmps+IE/Hh/YRLn9IUP6AAqbcnvTyT/pTPAUuIBeQ6SEp4heQobnpA/J0fGgf4fKHBOUPKGDK7Ukv/6Q/xVPgAnIBmR6SIv54QOoCFmd/i1oPiEg0X8rf7i/96q/5xJ/i2/rEn9Y1f8ovvPYjvOq3z5fqa/snf1XXfKl+8Uvf6foCEhtIF6wDlvLrAKX9hVd/zSf+FN/WJ/60rvlTfuG1H+FVv32+VF/bP/mruuZL9Ytf+k7XF5ALyJcOtC+I+HXBhNcFa/Orv+rSJ3xaT/1V/9vnS/W1/ZO/qmu+VL/4pe90fQG5gFxAvnAgfSDSC376gWnPf/t8qb62f+3zlepP/UvnS/ELyAXkAnIB+UcH0gdSD9TpB1TzpfrEL3/adc2X6hd/e76UfwG5gFxALiAXkH9wIH3g04BJH3jhNV+qX/zSd7q+gFxALiAXkAvIBeR/OrCAPBzx6QLaP2Gk9mi+lF/zp/2FV3/NJ/4U39Yn/rSu+VN+4bUf4VW/fb5UX9s/+au65kv1i1/6TtePf4OUAVpQewHqL/2n66k/6fzqL/4Un/qv/uLXfMKn/cWvuvRLn/Dq3+Zv90/1p3jNp7r6C9/ev/qn9QUkHEwXnC4oxd9+wOWv9Av/0/1L5xNe/rb30+bX/Gn/03jNp7r0C6/zI3zaX/yqLyAXkC8daB9w8euCCK8LoLr6C5/qS/tLn+rSL33Cq3+bv90/1Z/iNZ/q6i98e//qn9YXkAvIBeQLBz7+gfj9++X5kD/tBzLl1wOazncar/lUl37h0/2k/aVP9QXkAnIBuYD8owN64PSACa8Hqs3f7p/qT/GaT3X1F769f/VP6wvIBeQCcgG5gPyDAwoIBcBpfBoQ0i9++SN82l/8qi8gF5ALyAXkAnIB+Z8OpAG1gFQEh3UZnC5Q8tRf+NP11J90fvUXf4pP/Vd/8Ws+4dP+4ldd+qVPePVv87f7p/pTvOZTXf2Fb+9f/dP6479BpgakByDtf/oAtfuf5r99v9KX+peeT+kTf1u/9Km/8JovrZ/W9+n9tb8F5NeXPKrWdUDVPL3g7f6n+VN/5L/qml/6hFf/tC594m/rlz71F17zpfXT+j69v/a3gFxA6oy8rOuB0QVU85RfePVP65pf+oRP9QkvfcK39Uuf+guv+dL6aX2f3l/7W0AuIHVGFpCBQ+kDJHwg7S1oGiBt/dKn/sK/ZVLwodP6Pr2/VreAXEDqjCwgA4fSB0j4QNpb0DRA2vqlT/2Ff8uk4EOn9X16f61uAbmA1BlZQAYOpQ+Q8IG0t6BpgLT1S5/6C/+WScGHTuv79P5a3QJyAakzsoAMHEofIOEDaW9B0wBp65c+9Rf+LZOCD53W9+n9tboF5AJSZ2QBGTiUPkDCB9LegqYB0tYvfeov/FsmBR86re/T+2t1xwNSC9IAqrcvQKpf+lL+1J+0v+aTPvUXv/Dq3+ZX/7Qu/Sm/8PK/rU/9pT/Vl/aXvp9eT/1P/VlAhg6mF0AHIOXXeO3+4pc+zS9+4dW/za/+aV36U37h5X9bn/pLf6ov7S99P72e+p/6s4AMHUwvgA5Ayq/x2v3FL32aX/zCq3+bX/3TuvSn/MLL/7Y+9Zf+VF/aX/p+ej31P/VnARk6mF4AHYCUX+O1+4tf+jS/+IVX/za/+qd16U/5hZf/bX3qL/2pvrS/9P30eup/6s8CMnQwvQA6ACm/xmv3F7/0aX7xC6/+bX71T+vSn/ILL//b+tRf+lN9aX/p++n11P/UnwVk6GB6AXQAUn6N1+4vfunT/OIXXv3b/Oqf1qU/5Rde/rf1qb/0p/rS/tL30+up/6k/C8jQwfQC6ACk/Bqv3V/80qf5xS+8+rf51T+tS3/KL7z8b+tTf+lP9aX9pe+n11P/U38WkKGD6QXQAUj5NV67v/ilT/OLX3j1b/Orf1qX/pRfePnf1qf+0p/qS/tL30+vp/6n/hwPyHSAp+PbF0gHTP1TfHs/qT7hpT/1T/yqq7/wmj/lV/+0flq/+ms++Zvy395f+k7XF5CHN6ALksrTBVP/FJ/qFz7VJ7z6p/6JX3X1F17zp/zqn9ZP61d/zSd/U/7b+0vf6foC8vAGdEFSebpg6p/iU/3Cp/qEV//UP/Grrv7Ca/6UX/3T+mn96q/55G/Kf3t/6TtdX0Ae3oAuSCpPF0z9U3yqX/hUn/Dqn/onftXVX3jNn/Krf1o/rV/9NZ/8Tflv7y99p+sLyMMb0AVJ5emCqX+KT/ULn+oTXv1T/8SvuvoLr/lTfvVP66f1q7/mk78p/+39pe90fQF5eAO6IKk8XTD1T/GpfuFTfcKrf+qf+FVXf+E1f8qv/mn9tH7113zyN+W/vb/0na4vIA9vQBcklacLpv4pPtUvfKpPePVP/RO/6uovvOZP+dU/rZ/Wr/6aT/6m/Lf3l77T9QXk4Q3ogqTydMHUP8Wn+oVP9Qmv/ql/4ldd/YXX/Cm/+qf10/rVX/PJ35T/9v7Sd7p+PCB1QE4blPZvH/BUn/Cn95P6J/2n+VN9wmu/qrf9Uf+0Lv3y79Px8l/+CJ/6L/60voBMHQQ+PUBleaTXASZB+IHUP+k/zZ/qEz60/1fbn1Sf8NIv/z4dn/orfOq/+NP6AjJ1cAFZdVAPlJq3L2DK38bLH9Xb/qt/Wpf+tv9P7y//NZ/wqf/iT+sLyNTBBWTVwdsvYHrB2/h0OW3/U33CS3/b/6f3T/0VPvVf/Gl9AZk6uICsOqgHRs3bFzDlb+Plj+pt/9U/rUt/2/+n95f/mk/41H/xp/UFZOrgArLq4O0XML3gbXy6nLb/qT7hpb/t/9P7p/4Kn/ov/rS+gEwdXEBWHdQDo+btC5jyt/HyR/W2/+qf1qW/7f/T+8t/zSd86r/40/oCMnVwAVl18PYLmF7wNj5dTtv/VJ/w0t/2/+n9U3+FT/0Xf1q/PiB1wFIDUny6YOFTfal/qb7T/VP/Unw6v/qn+xH/6br80/zCn57vtP7T/U/7r/4LSDmEenrAhA/lHf97bOkD1fYn9Vf4dH7xP90fzSf/NL/w6t+un9Z/un/b35R/ARk6mB4w4UN5C8jUwBDffqDb5yccP4bLP80vfCwwJDit/3T/0L46fAEZWpweMOFDeQvI1MAQ336g2+cnHD+Gyz/NL3wsMCQ4rf90/9C+OnwBGVqcHjDhQ3kLyNTAEN9+oNvnJxw/hss/zS98LDAkOK3/dP/Qvjp8ARlanB4w4UN5C8jUwBDffqDb5yccP4bLP80vfCwwJDit/3T/0L46fAEZWpweMOFDeQvI1MAQ336g2+cnHD+Gyz/NL3wsMCQ4rf90/9C+OnwBGVqcHjDhQ3kLyNTAEN9+oNvnJxw/hss/zS98LDAkOK3/dP/Qvjr88QGpBacO6oKpf4qX/tP80pf6c5o/7S98u67zkfbXfsWf6kv7S5/qT9efztf2P/VX86m+gIRDWpAOSIrXAk/zS1/qz2n+tL/w7brOR9pf+xV/qi/tL32qP11/Ol/b/9Rfzaf6AnIB+dKB9IDqAt3Ozwv0+7c+crSe+ivx2q/wqb60v/Sp/nT96Xxt/1N/NZ/qC8gF5AJSt+RFvf1ABNL+B9p+YNL5U31p/9P+ntav+bWftn71l/60voBcQC4gg1vUfiACaQvI1Lw38OkD/vTz09af+vvGCl9+ZAG5gFxABreo/UAE0haQqXlv4NMH/Onnp60/9feNFS4gE5O0IB2QFC/tp/mlL/XnNH/aX/h2Xecj7a/9ij/Vl/aXPtWfrj+dr+1/6q/mU33fIPcNct8gdUte1NsPRCBt3yBT897Apw/4089PW3/q7xsr3DfIxCQtSAekjU9m+wSs9iMPPn1/n+6f5tf50PkSv/Dqf5o/1Se8/Enr+wZ5+TfI0wckPWCn8bc/EKf9Uf9P90/zp/dT/NqP+p/mT/UJL3/S+gJyAZmeoavxtz8QV5v369evT/dP86cPuPh1PtT/NH+qT3j5k9YXkAvI9Axdjb/9gbjavAUkf0BIH/DT51PnT/NJfxsv/Wl9AbmATM/Q1XhdYIl/+gXXfKp/un+aX+fjdn+lT/Ol/qR46U/rC8gFZHqGrsbrAkp8+4FQ/9P1T/dP8+t8aH/iF179T/On+oSXP2l9AbmATM/Q1fjbH4irzdsfse6PWL++Xh5R3S8FXIpv358F5AKyfcaO8usCStzTL7jmU/3T/dP8Oh+3+yt9mi/1J8VLf1pfQP7wgNQB1AFqXxD1V13ztfW3+2t+zSf87XX5m+qXf2l/8af6hZd+6RNe/cUv/On6AnIB+dIBHXBdIOHTC5D2vx0vf9r+qn+7rv2k/eVf2l/8qX7hpV/6hFd/8Qt/ur6AXEAuIF84oAuuByTF64EQv/C31+Vvql/+pf3Fn+oXXvqlT3j1F7/wp+sLyAXkAnIBefod+mP/9IHWYHrA0/7il760Lv3SJ7z0iV/40/UF5AJyAbmAPP0OLSBLG1DAKcCEl2zxC3+6voBcQC4gF5Cn36EFZGkDCjgFmPCSLX7hT9cXkAvIBeQC8vQ7tIAsbUABpwATXrLFL/zp+gJyAbmAXECefocWkKUNKOAUYMJLtviFP11/fEAeN/D37yhgUv1PP8Bt/Sm/9qMHQP2FV3/V0/4pXvrSuvSJX/6LX3j1F4RLZisAAASlSURBVL/wqqf6xJ/WNf9p/QvIcMOnF6z+Gu/4AcQPGKn+1J92/7b/ml/9U7z8S+vSJ/7T86f60/mEb9c1v/ZT1/d1WMHtBmkBp/Wrv/QfXj9/12WqP/Wn3b/tv+ZX/xQv/9K69In/9Pyp/nQ+4dt1za/91PUtIDOLTy9Y/TXd8QO4b5BaUVTX+dD+U3wk/g2w9Ini9Pyp/nQ+4dt1za/91PUtIDOLTy9Y/TXd8QO4gNSKorrOh/af4iPxb4ClTxSn50/1p/MJ365rfu2nrm8BmVl8esHqr+mOH8AFpFYU1XU+tP8UH4l/Ayx9ojg9f6o/nU/4dl3zaz91fQvIzOLTC1Z/TXf8AC4gtaKorvOh/af4SPwbYOkTxen5U/3pfMK365pf+6nrW0BmFp9esPpruuMHcAGpFUV1nQ/tP8VH4t8AS58oTs+f6k/nE75d1/zaT13f7QHZNqDNrwWnB0T4dD7pT/ml/9P7y9/Un7b/4td8aV3+SF8bn853Gi//Un3yP+UX/vq/B6kBbq9rwTpgKT71R/1T/nT+n95f86X7afsvfs2X1uWP9LXx6Xyn8fIv1Sf/U37hF5ByKKxrwTpgKT6U/0v9U/50/p/eX/Ol+2n7L37Nl9blj/S18el8p/HyL9Un/1N+4ReQciisa8E6YCk+lL+A/PpKLXyJ1/7VXOdDePVv80tfWpf+dP4Un853Gq/5U33aX8ov/AJSDoV1LVgHLMWH8heQC8joCOl8R+RvgNP708a/McLVH2nvV/63zVlAlh3WgnXAUnw6nvqn/On8P72/5kv30/Zf/Jovrcsf6Wvj0/lO4+Vfqk/+p/zCLyDlUFjXgnXAUnwof98g9w0yOkI63xH5G+D0/rTxb4xw9Ufa+5X/bXMWkGWHtWAdsBSfjqf+KX86/0/vr/nS/bT9F7/mS+vyR/ra+HS+03j5l+qT/ym/8McDUgJXnwNzYA7MgTlwwoEF5AnX13MOzIE5MAeud2ABef2KJnAOzIE5MAdOOLCAPOH6es6BOTAH5sD1Diwgr1/RBM6BOTAH5sAJBxaQJ1xfzzkwB+bAHLjegQXk9SuawDkwB+bAHDjhwALyhOvrOQfmwByYA9c7sIC8fkUTOAfmwByYAyccWECecH0958AcmANz4HoHFpDXr2gC58AcmANz4IQDC8gTrq/nHJgDc2AOXO/AAvL6FU3gHJgDc2AOnHBgAXnC9fWcA3NgDsyB6x1YQF6/ogmcA3NgDsyBEw4sIE+4vp5zYA7MgTlwvQMLyOtXNIFzYA7MgTlwwoEF5AnX13MOzIE5MAeud2ABef2KJnAOzIE5MAdOOLCAPOH6es6BOTAH5sD1Diwgr1/RBM6BOTAH5sAJBxaQJ1xfzzkwB+bAHLjegQXk9SuawDkwB+bAHDjhwALyhOvrOQfmwByYA9c7sIC8fkUTOAfmwByYAyccWECecH0958AcmANz4HoHFpDXr2gC58AcmANz4IQDC8gTrq/nHJgDc2AOXO/AAvL6FU3gHJgDc2AOnHBgAXnC9fWcA3NgDsyB6x1YQF6/ogmcA3NgDsyBEw4sIE+4vp5zYA7MgTlwvQP/B/SyrmlSLGhIAAAAAElFTkSuQmCC"/>
          <p:cNvSpPr>
            <a:spLocks noChangeAspect="1" noChangeArrowheads="1"/>
          </p:cNvSpPr>
          <p:nvPr/>
        </p:nvSpPr>
        <p:spPr bwMode="auto">
          <a:xfrm>
            <a:off x="984871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51391"/>
            <a:ext cx="121091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792956" y="160337"/>
            <a:ext cx="9171860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dirty="0" smtClean="0">
                <a:solidFill>
                  <a:srgbClr val="0054A6"/>
                </a:solidFill>
                <a:latin typeface="TT Wellingtons" pitchFamily="2" charset="-52"/>
              </a:rPr>
              <a:t>Государственный патентный фонд</a:t>
            </a:r>
            <a:endParaRPr lang="ru-RU" sz="2200" dirty="0">
              <a:solidFill>
                <a:srgbClr val="0054A6"/>
              </a:solidFill>
              <a:latin typeface="TT Wellingtons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39816" y="1778816"/>
            <a:ext cx="1584176" cy="921521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6"/>
          <p:cNvPicPr/>
          <p:nvPr/>
        </p:nvPicPr>
        <p:blipFill>
          <a:blip r:embed="rId3">
            <a:lum bright="20000" contrast="-20000"/>
          </a:blip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361024" y="0"/>
            <a:ext cx="4840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  <a:cs typeface="Clear Sans" panose="020B0803030202020304" pitchFamily="34" charset="0"/>
              </a:rPr>
              <a:t>ПОИСКОВАЯ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 ПЛАТФОРМА </a:t>
            </a:r>
            <a:r>
              <a:rPr lang="ru-RU" sz="1600" b="1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РОСПАТЕНТА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0141" y="625623"/>
            <a:ext cx="8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КРУПНЕЙШИЙ </a:t>
            </a:r>
            <a:r>
              <a:rPr lang="ru-RU" sz="2400" b="1" dirty="0" smtClean="0">
                <a:ln w="28575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Microsoft JhengHei UI" panose="020B0604030504040204" pitchFamily="34" charset="-120"/>
              </a:rPr>
              <a:t>МАССИВ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ПАТЕНТНОЙ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 ИНФОРМАЦИИ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2" charset="-52"/>
              <a:ea typeface="Microsoft JhengHei UI" panose="020B0604030504040204" pitchFamily="34" charset="-12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584951" y="6157946"/>
            <a:ext cx="9022099" cy="614470"/>
            <a:chOff x="1847528" y="6157946"/>
            <a:chExt cx="9022099" cy="614470"/>
          </a:xfrm>
        </p:grpSpPr>
        <p:pic>
          <p:nvPicPr>
            <p:cNvPr id="31" name="Рисунок 2"/>
            <p:cNvPicPr/>
            <p:nvPr/>
          </p:nvPicPr>
          <p:blipFill rotWithShape="1">
            <a:blip r:embed="rId4"/>
            <a:srcRect r="58046"/>
            <a:stretch/>
          </p:blipFill>
          <p:spPr>
            <a:xfrm>
              <a:off x="1847528" y="6157946"/>
              <a:ext cx="864096" cy="614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711624" y="6280515"/>
              <a:ext cx="815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  <a:latin typeface="Montserrat Medium" panose="00000600000000000000" pitchFamily="2" charset="-52"/>
                </a:rPr>
                <a:t>Роспатент. Федеральная служба промышленной собственности.</a:t>
              </a:r>
              <a:endParaRPr lang="ru-RU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055" name="Группа 1054"/>
          <p:cNvGrpSpPr/>
          <p:nvPr/>
        </p:nvGrpSpPr>
        <p:grpSpPr>
          <a:xfrm>
            <a:off x="575999" y="2691196"/>
            <a:ext cx="2138113" cy="977191"/>
            <a:chOff x="4477538" y="2821222"/>
            <a:chExt cx="3558982" cy="977191"/>
          </a:xfrm>
        </p:grpSpPr>
        <p:sp>
          <p:nvSpPr>
            <p:cNvPr id="1052" name="TextBox 1051"/>
            <p:cNvSpPr txBox="1"/>
            <p:nvPr/>
          </p:nvSpPr>
          <p:spPr>
            <a:xfrm>
              <a:off x="4477538" y="2821222"/>
              <a:ext cx="2998698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750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150</a:t>
              </a:r>
              <a:endParaRPr lang="ru-RU" sz="5750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1053" name="TextBox 1052"/>
            <p:cNvSpPr txBox="1"/>
            <p:nvPr/>
          </p:nvSpPr>
          <p:spPr>
            <a:xfrm>
              <a:off x="6594052" y="3235585"/>
              <a:ext cx="1442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Montserrat ExtraBold" panose="00000900000000000000" pitchFamily="2" charset="-52"/>
                </a:rPr>
                <a:t>МЛН</a:t>
              </a:r>
              <a:endPara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tserrat ExtraBold" panose="00000900000000000000" pitchFamily="2" charset="-52"/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576000" y="2384964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-52"/>
              </a:rPr>
              <a:t>БОЛЕЕ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76000" y="3501008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-52"/>
              </a:rPr>
              <a:t>ПАТЕНТНЫХ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3642" y="4029737"/>
            <a:ext cx="3012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2" charset="-52"/>
              </a:rPr>
              <a:t>ДОКУМЕНТОВ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75">
            <a:off x="4299029" y="1622643"/>
            <a:ext cx="1298378" cy="1298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98" y="3769876"/>
            <a:ext cx="1255325" cy="1255325"/>
          </a:xfrm>
          <a:prstGeom prst="rect">
            <a:avLst/>
          </a:prstGeom>
        </p:spPr>
      </p:pic>
      <p:grpSp>
        <p:nvGrpSpPr>
          <p:cNvPr id="92" name="Группа 91"/>
          <p:cNvGrpSpPr/>
          <p:nvPr/>
        </p:nvGrpSpPr>
        <p:grpSpPr>
          <a:xfrm>
            <a:off x="7979298" y="1489333"/>
            <a:ext cx="836466" cy="796751"/>
            <a:chOff x="3367183" y="1590675"/>
            <a:chExt cx="1428986" cy="1361138"/>
          </a:xfrm>
        </p:grpSpPr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9" r="21503"/>
            <a:stretch/>
          </p:blipFill>
          <p:spPr>
            <a:xfrm>
              <a:off x="3367183" y="1590675"/>
              <a:ext cx="1428986" cy="900000"/>
            </a:xfrm>
            <a:prstGeom prst="rect">
              <a:avLst/>
            </a:prstGeom>
            <a:ln w="127000" cap="rnd">
              <a:noFill/>
            </a:ln>
            <a:effectLst/>
          </p:spPr>
        </p:pic>
        <p:sp>
          <p:nvSpPr>
            <p:cNvPr id="132" name="TextBox 131"/>
            <p:cNvSpPr txBox="1"/>
            <p:nvPr/>
          </p:nvSpPr>
          <p:spPr>
            <a:xfrm>
              <a:off x="3680211" y="2504889"/>
              <a:ext cx="802930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СНГ</a:t>
              </a:r>
              <a:endParaRPr lang="ru-RU" sz="1100" b="1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0217410" y="1489333"/>
            <a:ext cx="1149300" cy="796751"/>
            <a:chOff x="8547094" y="1590675"/>
            <a:chExt cx="1963419" cy="1361138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8547094" y="1590675"/>
              <a:ext cx="1680499" cy="936000"/>
              <a:chOff x="6859024" y="1704975"/>
              <a:chExt cx="1680499" cy="1029812"/>
            </a:xfrm>
          </p:grpSpPr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2" b="6248"/>
              <a:stretch/>
            </p:blipFill>
            <p:spPr>
              <a:xfrm>
                <a:off x="7394780" y="1704975"/>
                <a:ext cx="1144743" cy="1029812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024" y="1765015"/>
                <a:ext cx="998255" cy="712946"/>
              </a:xfrm>
              <a:prstGeom prst="rect">
                <a:avLst/>
              </a:prstGeom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8562886" y="2504889"/>
              <a:ext cx="1947627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ARIPO </a:t>
              </a:r>
              <a:r>
                <a:rPr lang="ru-RU" sz="1100" b="1" dirty="0" smtClean="0"/>
                <a:t>и </a:t>
              </a:r>
              <a:r>
                <a:rPr lang="en-US" sz="1100" b="1" dirty="0" smtClean="0"/>
                <a:t>OAPI</a:t>
              </a:r>
              <a:endParaRPr lang="ru-RU" sz="11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009940" y="1489333"/>
            <a:ext cx="998990" cy="796751"/>
            <a:chOff x="5981016" y="1590675"/>
            <a:chExt cx="1706636" cy="1361138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1" b="7774"/>
            <a:stretch/>
          </p:blipFill>
          <p:spPr>
            <a:xfrm>
              <a:off x="6101640" y="1590675"/>
              <a:ext cx="1191266" cy="900000"/>
            </a:xfrm>
            <a:prstGeom prst="rect">
              <a:avLst/>
            </a:prstGeom>
            <a:ln w="127000" cap="rnd">
              <a:noFill/>
            </a:ln>
            <a:effectLst/>
          </p:spPr>
        </p:pic>
        <p:sp>
          <p:nvSpPr>
            <p:cNvPr id="123" name="TextBox 122"/>
            <p:cNvSpPr txBox="1"/>
            <p:nvPr/>
          </p:nvSpPr>
          <p:spPr>
            <a:xfrm>
              <a:off x="5981016" y="2504889"/>
              <a:ext cx="1706636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Заявки </a:t>
              </a:r>
              <a:r>
                <a:rPr lang="en-US" sz="1100" b="1" dirty="0" smtClean="0"/>
                <a:t>PCT</a:t>
              </a:r>
              <a:endParaRPr lang="ru-RU" sz="1100" b="1" dirty="0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528048" y="1489333"/>
            <a:ext cx="1257075" cy="805672"/>
            <a:chOff x="4854186" y="1284205"/>
            <a:chExt cx="1257075" cy="805672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5021973" y="1284205"/>
              <a:ext cx="921500" cy="581091"/>
              <a:chOff x="4892687" y="1284205"/>
              <a:chExt cx="921500" cy="581091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2687" y="1284205"/>
                <a:ext cx="842914" cy="421457"/>
              </a:xfrm>
              <a:prstGeom prst="rect">
                <a:avLst/>
              </a:prstGeom>
              <a:ln w="127000" cap="rnd">
                <a:noFill/>
              </a:ln>
              <a:effectLst/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517" y="1401694"/>
                <a:ext cx="772670" cy="463602"/>
              </a:xfrm>
              <a:prstGeom prst="rect">
                <a:avLst/>
              </a:prstGeom>
              <a:ln w="127000" cap="rnd">
                <a:noFill/>
              </a:ln>
              <a:effectLst/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4854186" y="1828267"/>
              <a:ext cx="1257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Россия и СССР</a:t>
              </a:r>
              <a:endParaRPr lang="ru-RU" sz="1100" b="1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7898837" y="2646574"/>
            <a:ext cx="997389" cy="758757"/>
            <a:chOff x="3403717" y="3322238"/>
            <a:chExt cx="1703900" cy="1296232"/>
          </a:xfrm>
        </p:grpSpPr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868" y="3322238"/>
              <a:ext cx="1431601" cy="900000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3403717" y="4171545"/>
              <a:ext cx="1703900" cy="44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Швейцария</a:t>
              </a:r>
              <a:endParaRPr lang="ru-RU" sz="1100" b="1" dirty="0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10112226" y="2646574"/>
            <a:ext cx="1359668" cy="758757"/>
            <a:chOff x="8419146" y="3322238"/>
            <a:chExt cx="2322803" cy="1296232"/>
          </a:xfrm>
        </p:grpSpPr>
        <p:pic>
          <p:nvPicPr>
            <p:cNvPr id="146" name="Рисунок 14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5" t="6899" r="7751" b="7161"/>
            <a:stretch/>
          </p:blipFill>
          <p:spPr>
            <a:xfrm>
              <a:off x="8918553" y="3322238"/>
              <a:ext cx="1323991" cy="900000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8419146" y="4171545"/>
              <a:ext cx="2322803" cy="44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Великобритания</a:t>
              </a:r>
              <a:endParaRPr lang="ru-RU" sz="1100" b="1" dirty="0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9037191" y="2646574"/>
            <a:ext cx="944489" cy="758757"/>
            <a:chOff x="6017263" y="3322238"/>
            <a:chExt cx="1613527" cy="1296232"/>
          </a:xfrm>
        </p:grpSpPr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025" y="3322238"/>
              <a:ext cx="1440001" cy="900000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6017263" y="4171545"/>
              <a:ext cx="1613527" cy="44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Австралия</a:t>
              </a:r>
              <a:endParaRPr lang="ru-RU" sz="1100" b="1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6764502" y="2646574"/>
            <a:ext cx="784167" cy="770401"/>
            <a:chOff x="770001" y="3409028"/>
            <a:chExt cx="1339641" cy="1316123"/>
          </a:xfrm>
        </p:grpSpPr>
        <p:pic>
          <p:nvPicPr>
            <p:cNvPr id="138" name="Рисунок 13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" t="7238" r="7211" b="6552"/>
            <a:stretch/>
          </p:blipFill>
          <p:spPr>
            <a:xfrm>
              <a:off x="770001" y="3409028"/>
              <a:ext cx="1339641" cy="899999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>
            <a:xfrm>
              <a:off x="934293" y="4278227"/>
              <a:ext cx="1011058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Китай</a:t>
              </a:r>
              <a:endParaRPr lang="ru-RU" sz="1100" b="1" dirty="0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7962905" y="3768544"/>
            <a:ext cx="842913" cy="777824"/>
            <a:chOff x="5950227" y="4955739"/>
            <a:chExt cx="1440000" cy="1328804"/>
          </a:xfrm>
        </p:grpSpPr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27" y="4955739"/>
              <a:ext cx="1440000" cy="900000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6007233" y="5837619"/>
              <a:ext cx="1325987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Австрия</a:t>
              </a:r>
              <a:endParaRPr lang="ru-RU" sz="1100" b="1" dirty="0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10345919" y="3768544"/>
            <a:ext cx="865942" cy="777824"/>
            <a:chOff x="824992" y="6529859"/>
            <a:chExt cx="1479342" cy="1328804"/>
          </a:xfrm>
        </p:grpSpPr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64" y="6529859"/>
              <a:ext cx="1440000" cy="90000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824992" y="7411739"/>
              <a:ext cx="1479342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Германия</a:t>
              </a:r>
              <a:endParaRPr lang="ru-RU" sz="1100" b="1" dirty="0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9101256" y="3768544"/>
            <a:ext cx="790019" cy="777824"/>
            <a:chOff x="8700858" y="4955739"/>
            <a:chExt cx="1349638" cy="1328804"/>
          </a:xfrm>
        </p:grpSpPr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858" y="4955739"/>
              <a:ext cx="1349638" cy="900000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>
            <a:xfrm>
              <a:off x="8768824" y="5837619"/>
              <a:ext cx="1213707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Япония</a:t>
              </a:r>
              <a:endParaRPr lang="ru-RU" sz="1100" b="1" dirty="0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6748300" y="3768544"/>
            <a:ext cx="790231" cy="764442"/>
            <a:chOff x="3465697" y="4955739"/>
            <a:chExt cx="1350000" cy="1305944"/>
          </a:xfrm>
        </p:grpSpPr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697" y="4955739"/>
              <a:ext cx="1350000" cy="900000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3558488" y="5814758"/>
              <a:ext cx="1164413" cy="44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Канада</a:t>
              </a:r>
              <a:endParaRPr lang="ru-RU" sz="1100" b="1" dirty="0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8533752" y="4897937"/>
            <a:ext cx="1018227" cy="764442"/>
            <a:chOff x="774678" y="4955739"/>
            <a:chExt cx="1739499" cy="1305944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1" t="6383" r="6884" b="7175"/>
            <a:stretch/>
          </p:blipFill>
          <p:spPr>
            <a:xfrm>
              <a:off x="974158" y="4955739"/>
              <a:ext cx="1340537" cy="900000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774678" y="5814758"/>
              <a:ext cx="1739499" cy="44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err="1" smtClean="0"/>
                <a:t>Респ</a:t>
              </a:r>
              <a:r>
                <a:rPr lang="ru-RU" sz="1100" b="1" dirty="0" smtClean="0"/>
                <a:t>. Корея</a:t>
              </a:r>
              <a:endParaRPr lang="ru-RU" sz="1100" b="1" dirty="0"/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9729840" y="4897937"/>
            <a:ext cx="849858" cy="777824"/>
            <a:chOff x="3266204" y="6529859"/>
            <a:chExt cx="1451864" cy="1328804"/>
          </a:xfrm>
        </p:grpSpPr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204" y="6529859"/>
              <a:ext cx="1451864" cy="900000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>
            <a:xfrm>
              <a:off x="3300391" y="7411739"/>
              <a:ext cx="1383494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Франция</a:t>
              </a:r>
              <a:endParaRPr lang="ru-RU" sz="1100" b="1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7380463" y="4897937"/>
            <a:ext cx="842913" cy="777824"/>
            <a:chOff x="5569044" y="6529859"/>
            <a:chExt cx="1440000" cy="1328804"/>
          </a:xfrm>
        </p:grpSpPr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044" y="6529859"/>
              <a:ext cx="1440000" cy="90000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>
            <a:xfrm>
              <a:off x="5835547" y="7411739"/>
              <a:ext cx="906995" cy="446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США</a:t>
              </a:r>
              <a:endParaRPr lang="ru-RU" sz="1100" b="1" dirty="0"/>
            </a:p>
          </p:txBody>
        </p:sp>
      </p:grpSp>
      <p:sp>
        <p:nvSpPr>
          <p:cNvPr id="9" name="Овал 8"/>
          <p:cNvSpPr/>
          <p:nvPr/>
        </p:nvSpPr>
        <p:spPr>
          <a:xfrm>
            <a:off x="9375411" y="7461448"/>
            <a:ext cx="479376" cy="491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d3507.FIPS_EXPERT\Desktop\p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 b="11460"/>
          <a:stretch/>
        </p:blipFill>
        <p:spPr bwMode="auto">
          <a:xfrm>
            <a:off x="807412" y="1197376"/>
            <a:ext cx="4536504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26"/>
          <p:cNvPicPr/>
          <p:nvPr/>
        </p:nvPicPr>
        <p:blipFill>
          <a:blip r:embed="rId4">
            <a:lum bright="20000" contrast="-20000"/>
          </a:blip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1216491" y="626400"/>
            <a:ext cx="975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ПАТЕТНЫЙ ФОНД СССР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2" charset="-52"/>
              <a:ea typeface="Microsoft JhengHei U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9095" y="1268760"/>
            <a:ext cx="458305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tserrat ExtraBold" panose="00000900000000000000" pitchFamily="2" charset="-52"/>
              </a:rPr>
              <a:t>ОСОБЕННОСТИ </a:t>
            </a:r>
          </a:p>
          <a:p>
            <a:endParaRPr lang="ru-RU" dirty="0" smtClean="0">
              <a:solidFill>
                <a:srgbClr val="0070C0"/>
              </a:solidFill>
              <a:latin typeface="Montserrat ExtraBold" panose="00000900000000000000" pitchFamily="2" charset="-52"/>
            </a:endParaRPr>
          </a:p>
          <a:p>
            <a:endParaRPr lang="ru-RU" sz="400" dirty="0">
              <a:latin typeface="Montserrat ExtraBold" panose="000009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Exo 2 SemiBold" pitchFamily="2" charset="-52"/>
              </a:rPr>
              <a:t>Наклон страниц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Exo 2 SemiBold" pitchFamily="2" charset="-52"/>
              </a:rPr>
              <a:t>Белизна бумаги с низким процентом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Exo 2 SemiBold" pitchFamily="2" charset="-52"/>
              </a:rPr>
              <a:t>Нестандартные шрифты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Exo 2 SemiBold" pitchFamily="2" charset="-52"/>
              </a:rPr>
              <a:t>Структура документа отличается в зависимости от периода времени</a:t>
            </a:r>
            <a:endParaRPr lang="ru-RU" dirty="0">
              <a:latin typeface="Exo 2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2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6"/>
          <p:cNvPicPr/>
          <p:nvPr/>
        </p:nvPicPr>
        <p:blipFill>
          <a:blip r:embed="rId3">
            <a:lum bright="20000" contrast="-20000"/>
          </a:blip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1216491" y="626400"/>
            <a:ext cx="975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ПАТЕТНЫЙ ФОНД СССР.</a:t>
            </a:r>
            <a:r>
              <a:rPr lang="ru-RU" sz="2400" dirty="0">
                <a:solidFill>
                  <a:srgbClr val="0070C0"/>
                </a:solidFill>
                <a:latin typeface="Montserrat ExtraBold" panose="00000900000000000000" pitchFamily="2" charset="-52"/>
              </a:rPr>
              <a:t> </a:t>
            </a:r>
            <a:endParaRPr lang="ru-RU" sz="2400" dirty="0" smtClean="0">
              <a:solidFill>
                <a:srgbClr val="0070C0"/>
              </a:solidFill>
              <a:latin typeface="Montserrat ExtraBold" panose="00000900000000000000" pitchFamily="2" charset="-52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Montserrat ExtraBold" panose="00000900000000000000" pitchFamily="2" charset="-52"/>
              </a:rPr>
              <a:t>РЕЗУЛЬТАТЫ РАСПОЗНАВАНИЯ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 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 </a:t>
            </a:r>
          </a:p>
          <a:p>
            <a:endParaRPr lang="ru-RU" sz="2400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2" charset="-52"/>
              <a:ea typeface="Microsoft JhengHei UI" panose="020B0604030504040204" pitchFamily="34" charset="-120"/>
            </a:endParaRPr>
          </a:p>
        </p:txBody>
      </p:sp>
      <p:pic>
        <p:nvPicPr>
          <p:cNvPr id="2050" name="Picture 2" descr="C:\Users\otd3507.FIPS_EXPERT\Desktop\png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3"/>
          <a:stretch/>
        </p:blipFill>
        <p:spPr bwMode="auto">
          <a:xfrm>
            <a:off x="865708" y="1674464"/>
            <a:ext cx="4166913" cy="48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3832" y="1588628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Предметом изобретения </a:t>
            </a:r>
            <a:r>
              <a:rPr lang="ru-RU" sz="1200" dirty="0" err="1"/>
              <a:t>яв.тяется</a:t>
            </a:r>
            <a:r>
              <a:rPr lang="ru-RU" sz="1200" dirty="0"/>
              <a:t> способ п;ои1отов.1епия связующего Л1;|</a:t>
            </a:r>
            <a:r>
              <a:rPr lang="ru-RU" sz="1200" dirty="0" err="1"/>
              <a:t>териала</a:t>
            </a:r>
            <a:r>
              <a:rPr lang="ru-RU" sz="1200" dirty="0"/>
              <a:t> </a:t>
            </a:r>
            <a:r>
              <a:rPr lang="ru-RU" sz="1200" dirty="0" err="1"/>
              <a:t>д.ля</a:t>
            </a:r>
            <a:r>
              <a:rPr lang="ru-RU" sz="1200" dirty="0"/>
              <a:t> </a:t>
            </a:r>
            <a:r>
              <a:rPr lang="ru-RU" sz="1200" dirty="0" err="1"/>
              <a:t>сте</a:t>
            </a:r>
            <a:r>
              <a:rPr lang="ru-RU" sz="1200" dirty="0"/>
              <a:t> 1жь:ей, 11е1ЮЛ1)</a:t>
            </a:r>
            <a:r>
              <a:rPr lang="ru-RU" sz="1200" dirty="0" err="1"/>
              <a:t>зуемых</a:t>
            </a:r>
            <a:r>
              <a:rPr lang="ru-RU" sz="1200" dirty="0"/>
              <a:t> в .1итепно:-.1 производстве.</a:t>
            </a:r>
          </a:p>
          <a:p>
            <a:pPr algn="just"/>
            <a:r>
              <a:rPr lang="ru-RU" sz="1200" dirty="0"/>
              <a:t>Су/1ьфит </a:t>
            </a:r>
            <a:r>
              <a:rPr lang="ru-RU" sz="1200" dirty="0" err="1"/>
              <a:t>ая</a:t>
            </a:r>
            <a:r>
              <a:rPr lang="ru-RU" sz="1200" dirty="0"/>
              <a:t> ба)да вс.1едств е ее ВЫСОКО гиг|юско11ичности, </a:t>
            </a:r>
            <a:r>
              <a:rPr lang="ru-RU" sz="1200" dirty="0" err="1"/>
              <a:t>обуслов</a:t>
            </a:r>
            <a:r>
              <a:rPr lang="ru-RU" sz="1200" dirty="0"/>
              <a:t> .</a:t>
            </a:r>
            <a:r>
              <a:rPr lang="ru-RU" sz="1200" dirty="0" err="1"/>
              <a:t>leiiuofi</a:t>
            </a:r>
            <a:r>
              <a:rPr lang="ru-RU" sz="1200" dirty="0"/>
              <a:t> содержанием в </a:t>
            </a:r>
            <a:r>
              <a:rPr lang="ru-RU" sz="1200" dirty="0" err="1"/>
              <a:t>lieii</a:t>
            </a:r>
            <a:r>
              <a:rPr lang="ru-RU" sz="1200" dirty="0"/>
              <a:t> углеводов и </a:t>
            </a:r>
            <a:r>
              <a:rPr lang="ru-RU" sz="1200" dirty="0" err="1"/>
              <a:t>нродуктов</a:t>
            </a:r>
            <a:r>
              <a:rPr lang="ru-RU" sz="1200" dirty="0"/>
              <a:t> их </a:t>
            </a:r>
            <a:r>
              <a:rPr lang="ru-RU" sz="1200" dirty="0" err="1"/>
              <a:t>нолураснада</a:t>
            </a:r>
            <a:r>
              <a:rPr lang="ru-RU" sz="1200" dirty="0"/>
              <a:t>, а также </a:t>
            </a:r>
            <a:r>
              <a:rPr lang="ru-RU" sz="1200" dirty="0" err="1"/>
              <a:t>лигпосульфоновых</a:t>
            </a:r>
            <a:r>
              <a:rPr lang="ru-RU" sz="1200" dirty="0"/>
              <a:t> </a:t>
            </a:r>
            <a:r>
              <a:rPr lang="ru-RU" sz="1200" dirty="0" err="1"/>
              <a:t>сосдинеi-iMii</a:t>
            </a:r>
            <a:r>
              <a:rPr lang="ru-RU" sz="1200" dirty="0"/>
              <a:t> . не К).,:а широко о приме1 еи1;я в </a:t>
            </a:r>
            <a:r>
              <a:rPr lang="ru-RU" sz="1200" dirty="0" err="1"/>
              <a:t>литеГпюм</a:t>
            </a:r>
            <a:r>
              <a:rPr lang="ru-RU" sz="1200" dirty="0"/>
              <a:t> </a:t>
            </a:r>
            <a:r>
              <a:rPr lang="ru-RU" sz="1200" dirty="0" err="1" smtClean="0"/>
              <a:t>пронзводстве</a:t>
            </a:r>
            <a:r>
              <a:rPr lang="ru-RU" sz="1200" dirty="0" smtClean="0"/>
              <a:t>. В </a:t>
            </a:r>
            <a:r>
              <a:rPr lang="ru-RU" sz="1200" dirty="0"/>
              <a:t>011ись 1К </a:t>
            </a:r>
            <a:r>
              <a:rPr lang="ru-RU" sz="1200" dirty="0" err="1"/>
              <a:t>с.мол</a:t>
            </a:r>
            <a:r>
              <a:rPr lang="ru-RU" sz="1200" dirty="0"/>
              <a:t> ниже изобретении с ;;е.1ью </a:t>
            </a:r>
            <a:r>
              <a:rPr lang="ru-RU" sz="1200" dirty="0" err="1"/>
              <a:t>усТ</a:t>
            </a:r>
            <a:r>
              <a:rPr lang="ru-RU" sz="1200" dirty="0"/>
              <a:t>|)</a:t>
            </a:r>
            <a:r>
              <a:rPr lang="ru-RU" sz="1200" dirty="0" err="1"/>
              <a:t>аиення</a:t>
            </a:r>
            <a:r>
              <a:rPr lang="ru-RU" sz="1200" dirty="0"/>
              <a:t> Н(.</a:t>
            </a:r>
            <a:r>
              <a:rPr lang="ru-RU" sz="1200" dirty="0" err="1"/>
              <a:t>достат</a:t>
            </a:r>
            <a:r>
              <a:rPr lang="ru-RU" sz="1200" dirty="0"/>
              <a:t>| а ,;оже11о Д11сперги1)</a:t>
            </a:r>
            <a:r>
              <a:rPr lang="ru-RU" sz="1200" dirty="0" err="1"/>
              <a:t>овать</a:t>
            </a:r>
            <a:r>
              <a:rPr lang="ru-RU" sz="1200" dirty="0"/>
              <a:t> барду в -идро1})</a:t>
            </a:r>
            <a:r>
              <a:rPr lang="ru-RU" sz="1200" dirty="0" err="1"/>
              <a:t>обноГ</a:t>
            </a:r>
            <a:r>
              <a:rPr lang="ru-RU" sz="1200" dirty="0"/>
              <a:t> внешне </a:t>
            </a:r>
            <a:r>
              <a:rPr lang="ru-RU" sz="1200" dirty="0" smtClean="0"/>
              <a:t>среде. д </a:t>
            </a:r>
            <a:r>
              <a:rPr lang="ru-RU" sz="1200" dirty="0" err="1"/>
              <a:t>снер</a:t>
            </a:r>
            <a:r>
              <a:rPr lang="ru-RU" sz="1200" dirty="0"/>
              <a:t> </a:t>
            </a:r>
            <a:r>
              <a:rPr lang="ru-RU" sz="1200" dirty="0" err="1"/>
              <a:t>ировании</a:t>
            </a:r>
            <a:r>
              <a:rPr lang="ru-RU" sz="1200" dirty="0"/>
              <a:t> </a:t>
            </a:r>
            <a:r>
              <a:rPr lang="ru-RU" sz="1200" dirty="0" err="1"/>
              <a:t>еул</a:t>
            </a:r>
            <a:r>
              <a:rPr lang="ru-RU" sz="1200" dirty="0"/>
              <a:t>)</a:t>
            </a:r>
            <a:r>
              <a:rPr lang="ru-RU" sz="1200" dirty="0" err="1"/>
              <a:t>фитнои</a:t>
            </a:r>
            <a:r>
              <a:rPr lang="ru-RU" sz="1200" dirty="0"/>
              <a:t> в -</a:t>
            </a:r>
            <a:r>
              <a:rPr lang="ru-RU" sz="1200" dirty="0" err="1"/>
              <a:t>идрофобно</a:t>
            </a:r>
            <a:r>
              <a:rPr lang="ru-RU" sz="1200" dirty="0"/>
              <a:t> Среде иол () СТ|)а ;</a:t>
            </a:r>
            <a:r>
              <a:rPr lang="ru-RU" sz="1200" dirty="0" err="1"/>
              <a:t>яеТСЯ</a:t>
            </a:r>
            <a:r>
              <a:rPr lang="ru-RU" sz="1200" dirty="0"/>
              <a:t> ()С 0 1НЧ 1ОСТЬ ба|1Д) и 3 1аЧИТеЛ)НО ДОВЬ </a:t>
            </a:r>
            <a:r>
              <a:rPr lang="ru-RU" sz="1200" dirty="0" err="1"/>
              <a:t>шасччя</a:t>
            </a:r>
            <a:r>
              <a:rPr lang="ru-RU" sz="1200" dirty="0"/>
              <a:t> ее ()1ая С </a:t>
            </a:r>
            <a:r>
              <a:rPr lang="ru-RU" sz="1200" dirty="0" err="1"/>
              <a:t>юсобность</a:t>
            </a:r>
            <a:r>
              <a:rPr lang="ru-RU" sz="1200" dirty="0"/>
              <a:t>. </a:t>
            </a:r>
            <a:r>
              <a:rPr lang="ru-RU" sz="1200" dirty="0" err="1"/>
              <a:t>диспер</a:t>
            </a:r>
            <a:r>
              <a:rPr lang="ru-RU" sz="1200" dirty="0"/>
              <a:t>;- -;, </a:t>
            </a:r>
            <a:r>
              <a:rPr lang="ru-RU" sz="1200" dirty="0" err="1"/>
              <a:t>отлг</a:t>
            </a:r>
            <a:r>
              <a:rPr lang="ru-RU" sz="1200" dirty="0"/>
              <a:t> ча10 </a:t>
            </a:r>
            <a:r>
              <a:rPr lang="ru-RU" sz="1200" dirty="0" err="1"/>
              <a:t>цие;я</a:t>
            </a:r>
            <a:r>
              <a:rPr lang="ru-RU" sz="1200" dirty="0"/>
              <a:t> </a:t>
            </a:r>
            <a:r>
              <a:rPr lang="ru-RU" sz="1200" dirty="0" err="1"/>
              <a:t>выCO</a:t>
            </a:r>
            <a:r>
              <a:rPr lang="ru-RU" sz="1200" dirty="0"/>
              <a:t> </a:t>
            </a:r>
            <a:r>
              <a:rPr lang="ru-RU" sz="1200" dirty="0" err="1"/>
              <a:t>Ol</a:t>
            </a:r>
            <a:r>
              <a:rPr lang="ru-RU" sz="1200" dirty="0"/>
              <a:t> , </a:t>
            </a:r>
            <a:r>
              <a:rPr lang="ru-RU" sz="1200" dirty="0" err="1"/>
              <a:t>ibOCTblO</a:t>
            </a:r>
            <a:r>
              <a:rPr lang="ru-RU" sz="1200" dirty="0"/>
              <a:t>, </a:t>
            </a:r>
            <a:r>
              <a:rPr lang="ru-RU" sz="1200" dirty="0" err="1"/>
              <a:t>ЛКЛут</a:t>
            </a:r>
            <a:r>
              <a:rPr lang="ru-RU" sz="1200" dirty="0"/>
              <a:t> </a:t>
            </a:r>
            <a:r>
              <a:rPr lang="ru-RU" sz="1200" dirty="0" err="1"/>
              <a:t>быТ</a:t>
            </a:r>
            <a:r>
              <a:rPr lang="ru-RU" sz="1200" dirty="0" smtClean="0"/>
              <a:t>) .</a:t>
            </a:r>
            <a:r>
              <a:rPr lang="ru-RU" sz="1200" dirty="0"/>
              <a:t>1учен) )и и|) в качестве </a:t>
            </a:r>
            <a:r>
              <a:rPr lang="ru-RU" sz="1200" dirty="0" err="1"/>
              <a:t>СТаб</a:t>
            </a:r>
            <a:r>
              <a:rPr lang="ru-RU" sz="1200" dirty="0"/>
              <a:t> Л </a:t>
            </a:r>
            <a:r>
              <a:rPr lang="ru-RU" sz="1200" dirty="0" err="1"/>
              <a:t>ЗаТОра</a:t>
            </a:r>
            <a:r>
              <a:rPr lang="ru-RU" sz="1200" dirty="0"/>
              <a:t> </a:t>
            </a:r>
            <a:r>
              <a:rPr lang="ru-RU" sz="1200" dirty="0" err="1"/>
              <a:t>ДрОфоб</a:t>
            </a:r>
            <a:r>
              <a:rPr lang="ru-RU" sz="1200" dirty="0"/>
              <a:t> 1ЫХ </a:t>
            </a:r>
            <a:r>
              <a:rPr lang="ru-RU" sz="1200" dirty="0" err="1"/>
              <a:t>ЭМу</a:t>
            </a:r>
            <a:r>
              <a:rPr lang="ru-RU" sz="1200" dirty="0"/>
              <a:t>/ </a:t>
            </a:r>
            <a:r>
              <a:rPr lang="ru-RU" sz="1200" dirty="0" err="1"/>
              <a:t>ЬГаТОрОВ</a:t>
            </a:r>
            <a:r>
              <a:rPr lang="ru-RU" sz="1200" dirty="0"/>
              <a:t>, Образу ОН1. вто1)) |)</a:t>
            </a:r>
            <a:r>
              <a:rPr lang="ru-RU" sz="1200" dirty="0" err="1"/>
              <a:t>од,а</a:t>
            </a:r>
            <a:r>
              <a:rPr lang="ru-RU" sz="1200" dirty="0"/>
              <a:t>. в частности, </a:t>
            </a:r>
            <a:r>
              <a:rPr lang="ru-RU" sz="1200" dirty="0" err="1"/>
              <a:t>стаб</a:t>
            </a:r>
            <a:r>
              <a:rPr lang="ru-RU" sz="1200" dirty="0"/>
              <a:t> - .)</a:t>
            </a:r>
            <a:r>
              <a:rPr lang="ru-RU" sz="1200" dirty="0" err="1"/>
              <a:t>ая</a:t>
            </a:r>
            <a:r>
              <a:rPr lang="ru-RU" sz="1200" dirty="0"/>
              <a:t> </a:t>
            </a:r>
            <a:r>
              <a:rPr lang="ru-RU" sz="1200" dirty="0" err="1"/>
              <a:t>днс</a:t>
            </a:r>
            <a:r>
              <a:rPr lang="ru-RU" sz="1200" dirty="0"/>
              <a:t> 1ерсия сул,ф1атноГ </a:t>
            </a:r>
            <a:r>
              <a:rPr lang="ru-RU" sz="1200" dirty="0" err="1"/>
              <a:t>барД</a:t>
            </a:r>
            <a:r>
              <a:rPr lang="ru-RU" sz="1200" dirty="0"/>
              <a:t> Л может получена при c </a:t>
            </a:r>
            <a:r>
              <a:rPr lang="ru-RU" sz="1200" dirty="0" err="1"/>
              <a:t>eдуктали</a:t>
            </a:r>
            <a:r>
              <a:rPr lang="ru-RU" sz="1200" dirty="0"/>
              <a:t> , кислородные )а)</a:t>
            </a:r>
            <a:r>
              <a:rPr lang="ru-RU" sz="1200" dirty="0" err="1"/>
              <a:t>тор.лх</a:t>
            </a:r>
            <a:r>
              <a:rPr lang="ru-RU" sz="1200" dirty="0"/>
              <a:t> </a:t>
            </a:r>
            <a:r>
              <a:rPr lang="ru-RU" sz="1200" dirty="0" err="1"/>
              <a:t>яв</a:t>
            </a:r>
            <a:r>
              <a:rPr lang="ru-RU" sz="1200" dirty="0"/>
              <a:t>. </a:t>
            </a:r>
            <a:r>
              <a:rPr lang="ru-RU" sz="1200" dirty="0" err="1"/>
              <a:t>яются</a:t>
            </a:r>
            <a:r>
              <a:rPr lang="ru-RU" sz="1200" dirty="0"/>
              <a:t> </a:t>
            </a:r>
            <a:r>
              <a:rPr lang="ru-RU" sz="1200" dirty="0" err="1"/>
              <a:t>эмульгатора.лги</a:t>
            </a:r>
            <a:r>
              <a:rPr lang="ru-RU" sz="1200" dirty="0"/>
              <a:t>, </a:t>
            </a:r>
            <a:r>
              <a:rPr lang="ru-RU" sz="1200" dirty="0" smtClean="0"/>
              <a:t>а </a:t>
            </a:r>
            <a:r>
              <a:rPr lang="ru-RU" sz="1200" dirty="0" err="1" smtClean="0"/>
              <a:t>уг.чеводородпая</a:t>
            </a:r>
            <a:r>
              <a:rPr lang="ru-RU" sz="1200" dirty="0" smtClean="0"/>
              <a:t> </a:t>
            </a:r>
            <a:r>
              <a:rPr lang="ru-RU" sz="1200" dirty="0"/>
              <a:t>част1 </a:t>
            </a:r>
            <a:r>
              <a:rPr lang="ru-RU" sz="1200" dirty="0" err="1"/>
              <a:t>оооазуст</a:t>
            </a:r>
            <a:r>
              <a:rPr lang="ru-RU" sz="1200" dirty="0"/>
              <a:t> фазу -ндрофобно11 эмульсии </a:t>
            </a:r>
            <a:r>
              <a:rPr lang="ru-RU" sz="1200" dirty="0" smtClean="0"/>
              <a:t>. Такие </a:t>
            </a:r>
            <a:r>
              <a:rPr lang="ru-RU" sz="1200" dirty="0" err="1"/>
              <a:t>дисперс</a:t>
            </a:r>
            <a:r>
              <a:rPr lang="ru-RU" sz="1200" dirty="0"/>
              <a:t> И1 сул1 </a:t>
            </a:r>
            <a:r>
              <a:rPr lang="ru-RU" sz="1200" dirty="0" err="1"/>
              <a:t>фнтно</a:t>
            </a:r>
            <a:r>
              <a:rPr lang="ru-RU" sz="1200" dirty="0"/>
              <a:t> барды в г 1Д 1офоб О среде </a:t>
            </a:r>
            <a:r>
              <a:rPr lang="ru-RU" sz="1200" dirty="0" err="1"/>
              <a:t>обла.пют</a:t>
            </a:r>
            <a:endParaRPr lang="ru-RU" sz="1200" dirty="0"/>
          </a:p>
          <a:p>
            <a:pPr algn="just"/>
            <a:r>
              <a:rPr lang="ru-RU" sz="1200" dirty="0" err="1"/>
              <a:t>СПОСОбНОСТ</a:t>
            </a:r>
            <a:r>
              <a:rPr lang="ru-RU" sz="1200" dirty="0"/>
              <a:t> 5 О. </a:t>
            </a:r>
            <a:r>
              <a:rPr lang="ru-RU" sz="1200" dirty="0" err="1"/>
              <a:t>ВliCско</a:t>
            </a:r>
            <a:r>
              <a:rPr lang="ru-RU" sz="1200" dirty="0"/>
              <a:t> . раз превосходяи1е ; ir5f </a:t>
            </a:r>
            <a:r>
              <a:rPr lang="ru-RU" sz="1200" dirty="0" err="1"/>
              <a:t>oy</a:t>
            </a:r>
            <a:r>
              <a:rPr lang="ru-RU" sz="1200" dirty="0"/>
              <a:t> 0 </a:t>
            </a:r>
            <a:r>
              <a:rPr lang="ru-RU" sz="1200" dirty="0" err="1"/>
              <a:t>iy</a:t>
            </a:r>
            <a:r>
              <a:rPr lang="ru-RU" sz="1200" dirty="0"/>
              <a:t> 0 СПОСОбНОСТ1з СуЛьф:1Т Й</a:t>
            </a:r>
          </a:p>
          <a:p>
            <a:pPr algn="just"/>
            <a:r>
              <a:rPr lang="ru-RU" sz="1200" dirty="0" smtClean="0"/>
              <a:t>.в </a:t>
            </a:r>
            <a:r>
              <a:rPr lang="ru-RU" sz="1200" dirty="0" err="1"/>
              <a:t>стерж</a:t>
            </a:r>
            <a:r>
              <a:rPr lang="ru-RU" sz="1200" dirty="0"/>
              <a:t> </a:t>
            </a:r>
            <a:r>
              <a:rPr lang="ru-RU" sz="1200" dirty="0" err="1"/>
              <a:t>евых</a:t>
            </a:r>
            <a:r>
              <a:rPr lang="ru-RU" sz="1200" dirty="0"/>
              <a:t> </a:t>
            </a:r>
            <a:r>
              <a:rPr lang="ru-RU" sz="1200" dirty="0" err="1" smtClean="0"/>
              <a:t>сгаесях</a:t>
            </a:r>
            <a:r>
              <a:rPr lang="ru-RU" sz="1200" dirty="0"/>
              <a:t> </a:t>
            </a:r>
            <a:r>
              <a:rPr lang="ru-RU" sz="1200" dirty="0" smtClean="0"/>
              <a:t>Су</a:t>
            </a:r>
            <a:r>
              <a:rPr lang="ru-RU" sz="1200" dirty="0"/>
              <a:t>, </a:t>
            </a:r>
            <a:r>
              <a:rPr lang="ru-RU" sz="1200" dirty="0" err="1"/>
              <a:t>барДЬ</a:t>
            </a:r>
            <a:r>
              <a:rPr lang="ru-RU" sz="1200" dirty="0"/>
              <a:t> в Ч </a:t>
            </a:r>
            <a:r>
              <a:rPr lang="ru-RU" sz="1200" dirty="0" err="1"/>
              <a:t>ДрофобИО</a:t>
            </a:r>
            <a:r>
              <a:rPr lang="ru-RU" sz="1200" dirty="0"/>
              <a:t> </a:t>
            </a:r>
            <a:r>
              <a:rPr lang="ru-RU" sz="1200" dirty="0" smtClean="0"/>
              <a:t>1 среде </a:t>
            </a:r>
            <a:r>
              <a:rPr lang="ru-RU" sz="1200" dirty="0"/>
              <a:t>.</a:t>
            </a:r>
            <a:r>
              <a:rPr lang="ru-RU" sz="1200" dirty="0" err="1"/>
              <a:t>ются</a:t>
            </a:r>
            <a:r>
              <a:rPr lang="ru-RU" sz="1200" dirty="0"/>
              <a:t> с </a:t>
            </a:r>
            <a:r>
              <a:rPr lang="ru-RU" sz="1200" dirty="0" err="1"/>
              <a:t>мнHOi</a:t>
            </a:r>
            <a:r>
              <a:rPr lang="ru-RU" sz="1200" dirty="0"/>
              <a:t> </a:t>
            </a:r>
            <a:r>
              <a:rPr lang="ru-RU" sz="1200" dirty="0" err="1"/>
              <a:t>отработа</a:t>
            </a:r>
            <a:r>
              <a:rPr lang="ru-RU" sz="1200" dirty="0"/>
              <a:t> Ю </a:t>
            </a:r>
            <a:r>
              <a:rPr lang="ru-RU" sz="1200" dirty="0" err="1"/>
              <a:t>стержпево</a:t>
            </a:r>
            <a:r>
              <a:rPr lang="ru-RU" sz="1200" dirty="0"/>
              <a:t> 3eA.ieii; емес1 е .. что дает BO3: KX K </a:t>
            </a:r>
            <a:r>
              <a:rPr lang="ru-RU" sz="1200" dirty="0" err="1"/>
              <a:t>iocTi</a:t>
            </a:r>
            <a:r>
              <a:rPr lang="ru-RU" sz="1200" dirty="0"/>
              <a:t> </a:t>
            </a:r>
            <a:r>
              <a:rPr lang="ru-RU" sz="1200" dirty="0" err="1"/>
              <a:t>сьрые</a:t>
            </a:r>
            <a:r>
              <a:rPr lang="ru-RU" sz="1200" dirty="0"/>
              <a:t> </a:t>
            </a:r>
            <a:r>
              <a:rPr lang="ru-RU" sz="1200" dirty="0" smtClean="0"/>
              <a:t>пески. </a:t>
            </a:r>
            <a:r>
              <a:rPr lang="ru-RU" sz="1200" dirty="0" err="1" smtClean="0"/>
              <a:t>Стсрж</a:t>
            </a:r>
            <a:r>
              <a:rPr lang="ru-RU" sz="1200" dirty="0"/>
              <a:t>, :р </a:t>
            </a:r>
            <a:r>
              <a:rPr lang="ru-RU" sz="1200" dirty="0" err="1"/>
              <a:t>гготов</a:t>
            </a:r>
            <a:r>
              <a:rPr lang="ru-RU" sz="1200" dirty="0"/>
              <a:t>; е 1 </a:t>
            </a:r>
            <a:r>
              <a:rPr lang="ru-RU" sz="1200" dirty="0" err="1"/>
              <a:t>ые</a:t>
            </a:r>
            <a:r>
              <a:rPr lang="ru-RU" sz="1200" dirty="0"/>
              <a:t> с ;</a:t>
            </a:r>
            <a:r>
              <a:rPr lang="ru-RU" sz="1200" dirty="0" err="1"/>
              <a:t>i;i</a:t>
            </a:r>
            <a:r>
              <a:rPr lang="ru-RU" sz="1200" dirty="0"/>
              <a:t> ;</a:t>
            </a:r>
            <a:r>
              <a:rPr lang="ru-RU" sz="1200" dirty="0" err="1"/>
              <a:t>менен</a:t>
            </a:r>
            <a:r>
              <a:rPr lang="ru-RU" sz="1200" dirty="0"/>
              <a:t> ) Т1)</a:t>
            </a:r>
            <a:r>
              <a:rPr lang="ru-RU" sz="1200" dirty="0" err="1"/>
              <a:t>едложе</a:t>
            </a:r>
            <a:r>
              <a:rPr lang="ru-RU" sz="1200" dirty="0"/>
              <a:t> 0 о </a:t>
            </a:r>
            <a:r>
              <a:rPr lang="ru-RU" sz="1200" dirty="0" err="1"/>
              <a:t>связуюН</a:t>
            </a:r>
            <a:r>
              <a:rPr lang="ru-RU" sz="1200" dirty="0"/>
              <a:t> ,его, . хра1- 1Т1ля в </a:t>
            </a:r>
            <a:r>
              <a:rPr lang="ru-RU" sz="1200" dirty="0" err="1"/>
              <a:t>в</a:t>
            </a:r>
            <a:r>
              <a:rPr lang="ru-RU" sz="1200" dirty="0"/>
              <a:t> ече1 е </a:t>
            </a:r>
            <a:r>
              <a:rPr lang="ru-RU" sz="1200" dirty="0" err="1"/>
              <a:t>нродолжительного</a:t>
            </a:r>
            <a:r>
              <a:rPr lang="ru-RU" sz="1200" dirty="0"/>
              <a:t> </a:t>
            </a:r>
            <a:r>
              <a:rPr lang="ru-RU" sz="1200" dirty="0" err="1"/>
              <a:t>вре</a:t>
            </a:r>
            <a:r>
              <a:rPr lang="ru-RU" sz="1200" dirty="0"/>
              <a:t>;- </a:t>
            </a:r>
            <a:r>
              <a:rPr lang="ru-RU" sz="1200" dirty="0" err="1"/>
              <a:t>енн</a:t>
            </a:r>
            <a:r>
              <a:rPr lang="ru-RU" sz="1200" dirty="0"/>
              <a:t> е де4</a:t>
            </a:r>
            <a:r>
              <a:rPr lang="ru-RU" sz="1200" dirty="0" smtClean="0"/>
              <a:t>). </a:t>
            </a:r>
            <a:r>
              <a:rPr lang="ru-RU" sz="1200" dirty="0" err="1" smtClean="0"/>
              <a:t>ЭмуЛЬС</a:t>
            </a:r>
            <a:r>
              <a:rPr lang="ru-RU" sz="1200" dirty="0" smtClean="0"/>
              <a:t> </a:t>
            </a:r>
            <a:r>
              <a:rPr lang="ru-RU" sz="1200" dirty="0"/>
              <a:t>1ОН Гь1 : , </a:t>
            </a:r>
            <a:r>
              <a:rPr lang="ru-RU" sz="1200" dirty="0" smtClean="0"/>
              <a:t>СОСТОИТ с </a:t>
            </a:r>
            <a:r>
              <a:rPr lang="ru-RU" sz="1200" dirty="0" err="1"/>
              <a:t>льфитно</a:t>
            </a:r>
            <a:r>
              <a:rPr lang="ru-RU" sz="1200" dirty="0"/>
              <a:t> | бард, (уд. вес 1,24) и ) </a:t>
            </a:r>
            <a:r>
              <a:rPr lang="ru-RU" sz="1200" dirty="0" err="1"/>
              <a:t>эму.ть</a:t>
            </a:r>
            <a:r>
              <a:rPr lang="ru-RU" sz="1200" dirty="0"/>
              <a:t> </a:t>
            </a:r>
            <a:r>
              <a:rPr lang="ru-RU" sz="1200" dirty="0" err="1"/>
              <a:t>атора</a:t>
            </a:r>
            <a:r>
              <a:rPr lang="ru-RU" sz="1200" dirty="0"/>
              <a:t> (, 1етролату а. раствора Г1 </a:t>
            </a:r>
            <a:r>
              <a:rPr lang="ru-RU" sz="1200" dirty="0" err="1"/>
              <a:t>дрофобного</a:t>
            </a:r>
            <a:r>
              <a:rPr lang="ru-RU" sz="1200" dirty="0"/>
              <a:t> мыла в нефтепродукте </a:t>
            </a:r>
            <a:r>
              <a:rPr lang="ru-RU" sz="1200" dirty="0" err="1"/>
              <a:t>и.ли</a:t>
            </a:r>
            <a:r>
              <a:rPr lang="ru-RU" sz="1200" dirty="0"/>
              <a:t> с. смоле и др.).</a:t>
            </a:r>
          </a:p>
          <a:p>
            <a:pPr algn="just"/>
            <a:r>
              <a:rPr lang="ru-RU" sz="1200" dirty="0"/>
              <a:t>Сте1) </a:t>
            </a:r>
            <a:r>
              <a:rPr lang="ru-RU" sz="1200" dirty="0" err="1"/>
              <a:t>состоиг</a:t>
            </a:r>
            <a:r>
              <a:rPr lang="ru-RU" sz="1200" dirty="0"/>
              <a:t> </a:t>
            </a:r>
            <a:r>
              <a:rPr lang="ru-RU" sz="1200" dirty="0" err="1"/>
              <a:t>пл</a:t>
            </a:r>
            <a:r>
              <a:rPr lang="ru-RU" sz="1200" dirty="0"/>
              <a:t>: ) ;</a:t>
            </a:r>
            <a:r>
              <a:rPr lang="ru-RU" sz="1200" dirty="0" err="1"/>
              <a:t>варцевого</a:t>
            </a:r>
            <a:r>
              <a:rPr lang="ru-RU" sz="1200" dirty="0"/>
              <a:t> , </a:t>
            </a:r>
            <a:r>
              <a:rPr lang="ru-RU" sz="1200" dirty="0" err="1"/>
              <a:t>кропителя</a:t>
            </a:r>
            <a:r>
              <a:rPr lang="ru-RU" sz="1200" dirty="0"/>
              <a:t> и 1,5-2,0% </a:t>
            </a:r>
            <a:r>
              <a:rPr lang="ru-RU" sz="1200" dirty="0" smtClean="0"/>
              <a:t>воды. Ф </a:t>
            </a:r>
            <a:r>
              <a:rPr lang="ru-RU" sz="1200" dirty="0"/>
              <a:t>13 ко-л </a:t>
            </a:r>
            <a:r>
              <a:rPr lang="ru-RU" sz="1200" dirty="0" err="1"/>
              <a:t>ехапическ</a:t>
            </a:r>
            <a:r>
              <a:rPr lang="ru-RU" sz="1200" dirty="0"/>
              <a:t> С </a:t>
            </a:r>
            <a:r>
              <a:rPr lang="ru-RU" sz="1200" dirty="0" err="1"/>
              <a:t>CBoficTBa</a:t>
            </a:r>
            <a:r>
              <a:rPr lang="ru-RU" sz="1200" dirty="0"/>
              <a:t> № 90452- 2 смеси: 0,04-0,05 </a:t>
            </a:r>
            <a:r>
              <a:rPr lang="ru-RU" sz="1200" dirty="0" err="1"/>
              <a:t>кгсм</a:t>
            </a:r>
            <a:r>
              <a:rPr lang="ru-RU" sz="1200" dirty="0"/>
              <a:t>-прочность сырой смеси; 8-9 кг/см-прочность сухих образцов. </a:t>
            </a:r>
            <a:r>
              <a:rPr lang="ru-RU" sz="1200" dirty="0" err="1"/>
              <a:t>Продо.тжительность</a:t>
            </a:r>
            <a:r>
              <a:rPr lang="ru-RU" sz="1200" dirty="0"/>
              <a:t> сушки-1 час, температура сушки 200-220°. . . , 11 р е д м е т и 3 о </a:t>
            </a:r>
            <a:r>
              <a:rPr lang="ru-RU" sz="1200" dirty="0" err="1"/>
              <a:t>о</a:t>
            </a:r>
            <a:r>
              <a:rPr lang="ru-RU" sz="1200" dirty="0"/>
              <a:t> р е т е н и я </a:t>
            </a:r>
            <a:r>
              <a:rPr lang="ru-RU" sz="1200" dirty="0" smtClean="0"/>
              <a:t>Способ </a:t>
            </a:r>
            <a:r>
              <a:rPr lang="ru-RU" sz="1200" dirty="0"/>
              <a:t>приготовления </a:t>
            </a:r>
            <a:r>
              <a:rPr lang="ru-RU" sz="1200" dirty="0" err="1"/>
              <a:t>связуюпдего</a:t>
            </a:r>
            <a:r>
              <a:rPr lang="ru-RU" sz="1200" dirty="0"/>
              <a:t> мате)</a:t>
            </a:r>
            <a:r>
              <a:rPr lang="ru-RU" sz="1200" dirty="0" err="1"/>
              <a:t>иала</a:t>
            </a:r>
            <a:r>
              <a:rPr lang="ru-RU" sz="1200" dirty="0"/>
              <a:t> для стержней, </a:t>
            </a:r>
            <a:r>
              <a:rPr lang="ru-RU" sz="1200" dirty="0" err="1"/>
              <a:t>испо.льзуе</a:t>
            </a:r>
            <a:r>
              <a:rPr lang="ru-RU" sz="1200" dirty="0"/>
              <a:t>: </a:t>
            </a:r>
            <a:r>
              <a:rPr lang="ru-RU" sz="1200" dirty="0" err="1"/>
              <a:t>ых</a:t>
            </a:r>
            <a:r>
              <a:rPr lang="ru-RU" sz="1200" dirty="0"/>
              <a:t> в </a:t>
            </a:r>
            <a:r>
              <a:rPr lang="ru-RU" sz="1200" dirty="0" err="1"/>
              <a:t>лктсипом</a:t>
            </a:r>
            <a:r>
              <a:rPr lang="ru-RU" sz="1200" dirty="0"/>
              <a:t> </a:t>
            </a:r>
            <a:r>
              <a:rPr lang="ru-RU" sz="1200" dirty="0" err="1"/>
              <a:t>произзодстве</a:t>
            </a:r>
            <a:r>
              <a:rPr lang="ru-RU" sz="1200" dirty="0"/>
              <a:t> на основе сульфитной барды, о </a:t>
            </a:r>
            <a:r>
              <a:rPr lang="ru-RU" sz="1200" dirty="0" err="1"/>
              <a:t>тл</a:t>
            </a:r>
            <a:r>
              <a:rPr lang="ru-RU" sz="1200" dirty="0"/>
              <a:t> и ч а ю </a:t>
            </a:r>
            <a:r>
              <a:rPr lang="ru-RU" sz="1200" dirty="0" err="1"/>
              <a:t>ui</a:t>
            </a:r>
            <a:r>
              <a:rPr lang="ru-RU" sz="1200" dirty="0"/>
              <a:t>, и </a:t>
            </a:r>
            <a:r>
              <a:rPr lang="ru-RU" sz="1200" dirty="0" err="1"/>
              <a:t>и</a:t>
            </a:r>
            <a:r>
              <a:rPr lang="ru-RU" sz="1200" dirty="0"/>
              <a:t> с я тем, что сульфитная барда </a:t>
            </a:r>
            <a:r>
              <a:rPr lang="ru-RU" sz="1200" dirty="0" err="1"/>
              <a:t>диспергируется</a:t>
            </a:r>
            <a:r>
              <a:rPr lang="ru-RU" sz="1200" dirty="0"/>
              <a:t> в гидрофобной вне1пней среде (например, нефтепродукты, растительные, животные , синтетические </a:t>
            </a:r>
            <a:r>
              <a:rPr lang="ru-RU" sz="1200" dirty="0" err="1"/>
              <a:t>масл.а</a:t>
            </a:r>
            <a:r>
              <a:rPr lang="ru-RU" sz="1200" dirty="0"/>
              <a:t> и др.) при </a:t>
            </a:r>
            <a:r>
              <a:rPr lang="ru-RU" sz="1200" dirty="0" smtClean="0"/>
              <a:t>помощи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18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6"/>
          <p:cNvPicPr/>
          <p:nvPr/>
        </p:nvPicPr>
        <p:blipFill>
          <a:blip r:embed="rId2">
            <a:lum bright="20000" contrast="-20000"/>
          </a:blip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361024" y="0"/>
            <a:ext cx="4840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  <a:cs typeface="Clear Sans" panose="020B0803030202020304" pitchFamily="34" charset="0"/>
              </a:rPr>
              <a:t>ПОИСКОВАЯ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 ПЛАТФОРМА </a:t>
            </a:r>
            <a:r>
              <a:rPr lang="ru-RU" sz="1600" b="1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РОСПАТЕНТА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6237" y="364905"/>
            <a:ext cx="10920438" cy="5988509"/>
            <a:chOff x="576237" y="364905"/>
            <a:chExt cx="10920438" cy="5988509"/>
          </a:xfrm>
        </p:grpSpPr>
        <p:sp>
          <p:nvSpPr>
            <p:cNvPr id="71" name="TextBox 70"/>
            <p:cNvSpPr txBox="1"/>
            <p:nvPr/>
          </p:nvSpPr>
          <p:spPr>
            <a:xfrm>
              <a:off x="1216491" y="626400"/>
              <a:ext cx="9759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>
                      <a:lumMod val="50000"/>
                    </a:schemeClr>
                  </a:solidFill>
                  <a:latin typeface="Montserrat SemiBold" panose="00000700000000000000" pitchFamily="2" charset="-52"/>
                  <a:ea typeface="Microsoft JhengHei UI" panose="020B0604030504040204" pitchFamily="34" charset="-120"/>
                </a:rPr>
                <a:t>МОЩНЫЕ </a:t>
              </a:r>
              <a:r>
                <a:rPr lang="ru-RU" sz="2400" b="1" dirty="0" smtClean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Montserrat" panose="00000500000000000000" pitchFamily="2" charset="-52"/>
                  <a:ea typeface="Microsoft JhengHei UI" panose="020B0604030504040204" pitchFamily="34" charset="-120"/>
                </a:rPr>
                <a:t>ПОИСКОВЫЕ </a:t>
              </a:r>
              <a:r>
                <a:rPr lang="ru-RU" sz="2400" dirty="0" smtClean="0">
                  <a:solidFill>
                    <a:schemeClr val="bg1">
                      <a:lumMod val="50000"/>
                    </a:schemeClr>
                  </a:solidFill>
                  <a:latin typeface="Montserrat SemiBold" panose="00000700000000000000" pitchFamily="2" charset="-52"/>
                  <a:ea typeface="Microsoft JhengHei UI" panose="020B0604030504040204" pitchFamily="34" charset="-120"/>
                </a:rPr>
                <a:t>МЕХАНИЗМЫ </a:t>
              </a:r>
              <a:r>
                <a:rPr lang="ru-RU" sz="2400" dirty="0">
                  <a:solidFill>
                    <a:schemeClr val="bg1">
                      <a:lumMod val="50000"/>
                    </a:schemeClr>
                  </a:solidFill>
                  <a:latin typeface="Montserrat SemiBold" panose="00000700000000000000" pitchFamily="2" charset="-52"/>
                  <a:ea typeface="Microsoft JhengHei UI" panose="020B0604030504040204" pitchFamily="34" charset="-120"/>
                </a:rPr>
                <a:t>И </a:t>
              </a:r>
              <a:r>
                <a:rPr lang="ru-RU" sz="2400" dirty="0" smtClean="0">
                  <a:solidFill>
                    <a:schemeClr val="bg1">
                      <a:lumMod val="50000"/>
                    </a:schemeClr>
                  </a:solidFill>
                  <a:latin typeface="Montserrat SemiBold" panose="00000700000000000000" pitchFamily="2" charset="-52"/>
                  <a:ea typeface="Microsoft JhengHei UI" panose="020B0604030504040204" pitchFamily="34" charset="-120"/>
                </a:rPr>
                <a:t>ВОЗМОЖНОСТИ</a:t>
              </a:r>
              <a:endParaRPr lang="ru-RU" sz="24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37" y="364905"/>
              <a:ext cx="10920438" cy="598850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867" y="2170800"/>
              <a:ext cx="6825600" cy="626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5480" y="2204864"/>
              <a:ext cx="3456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err="1" smtClean="0">
                  <a:solidFill>
                    <a:schemeClr val="bg1"/>
                  </a:solidFill>
                  <a:latin typeface="+mj-lt"/>
                  <a:ea typeface="Anonymous Pro" panose="02060609030202000504" pitchFamily="49" charset="0"/>
                  <a:cs typeface="Calibri" panose="020F0502020204030204" pitchFamily="34" charset="0"/>
                </a:rPr>
                <a:t>квадрокоптер</a:t>
              </a:r>
              <a:endParaRPr lang="ru-RU" sz="2400" dirty="0">
                <a:solidFill>
                  <a:schemeClr val="bg1"/>
                </a:solidFill>
                <a:latin typeface="+mj-lt"/>
                <a:ea typeface="Anonymous Pro" panose="02060609030202000504" pitchFamily="49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584951" y="6157946"/>
            <a:ext cx="9022099" cy="614470"/>
            <a:chOff x="1847528" y="6157946"/>
            <a:chExt cx="9022099" cy="614470"/>
          </a:xfrm>
        </p:grpSpPr>
        <p:pic>
          <p:nvPicPr>
            <p:cNvPr id="31" name="Рисунок 2"/>
            <p:cNvPicPr/>
            <p:nvPr/>
          </p:nvPicPr>
          <p:blipFill rotWithShape="1">
            <a:blip r:embed="rId5"/>
            <a:srcRect r="58046"/>
            <a:stretch/>
          </p:blipFill>
          <p:spPr>
            <a:xfrm>
              <a:off x="1847528" y="6157946"/>
              <a:ext cx="864096" cy="614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711624" y="6280515"/>
              <a:ext cx="815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  <a:latin typeface="Montserrat Medium" panose="00000600000000000000" pitchFamily="2" charset="-52"/>
                </a:rPr>
                <a:t>Роспатент. Федеральная служба промышленной собственности.</a:t>
              </a:r>
              <a:endParaRPr lang="ru-RU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8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6"/>
          <p:cNvPicPr/>
          <p:nvPr/>
        </p:nvPicPr>
        <p:blipFill>
          <a:blip r:embed="rId3">
            <a:lum bright="20000" contrast="-20000"/>
          </a:blip>
          <a:stretch/>
        </p:blipFill>
        <p:spPr>
          <a:xfrm>
            <a:off x="8241120" y="360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361024" y="0"/>
            <a:ext cx="4840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  <a:cs typeface="Clear Sans" panose="020B0803030202020304" pitchFamily="34" charset="0"/>
              </a:rPr>
              <a:t>ПОИСКОВАЯ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 ПЛАТФОРМА </a:t>
            </a:r>
            <a:r>
              <a:rPr lang="ru-RU" sz="1600" b="1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РОСПАТЕНТА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584951" y="6157946"/>
            <a:ext cx="9022099" cy="614470"/>
            <a:chOff x="1847528" y="6157946"/>
            <a:chExt cx="9022099" cy="614470"/>
          </a:xfrm>
        </p:grpSpPr>
        <p:pic>
          <p:nvPicPr>
            <p:cNvPr id="31" name="Рисунок 2"/>
            <p:cNvPicPr/>
            <p:nvPr/>
          </p:nvPicPr>
          <p:blipFill rotWithShape="1">
            <a:blip r:embed="rId4"/>
            <a:srcRect r="58046"/>
            <a:stretch/>
          </p:blipFill>
          <p:spPr>
            <a:xfrm>
              <a:off x="1847528" y="6157946"/>
              <a:ext cx="864096" cy="614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711624" y="6280515"/>
              <a:ext cx="815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  <a:latin typeface="Montserrat Medium" panose="00000600000000000000" pitchFamily="2" charset="-52"/>
                </a:rPr>
                <a:t>Роспатент. Федеральная служба промышленной собственности.</a:t>
              </a:r>
              <a:endParaRPr lang="ru-RU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16491" y="626400"/>
            <a:ext cx="975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МОЩНЫЕ </a:t>
            </a:r>
            <a:r>
              <a:rPr lang="ru-RU" sz="2400" b="1" dirty="0" smtClean="0">
                <a:ln w="28575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Microsoft JhengHei UI" panose="020B0604030504040204" pitchFamily="34" charset="-120"/>
              </a:rPr>
              <a:t>ПОИСКОВЫЕ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МЕХАНИЗМЫ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ВОЗМОЖНОСТИ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2" charset="-52"/>
              <a:ea typeface="Microsoft JhengHei U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00362" y="1327993"/>
            <a:ext cx="279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8575"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  <a:ea typeface="Microsoft JhengHei UI" panose="020B0604030504040204" pitchFamily="34" charset="-120"/>
              </a:rPr>
              <a:t>ВИДЫ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-52"/>
                <a:ea typeface="Microsoft JhengHei UI" panose="020B0604030504040204" pitchFamily="34" charset="-120"/>
              </a:rPr>
              <a:t> ПОИСКА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2" charset="-52"/>
              <a:ea typeface="Microsoft JhengHei UI" panose="020B0604030504040204" pitchFamily="34" charset="-12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136988" y="2029586"/>
            <a:ext cx="982657" cy="982657"/>
            <a:chOff x="798439" y="2132856"/>
            <a:chExt cx="982657" cy="982657"/>
          </a:xfrm>
        </p:grpSpPr>
        <p:sp>
          <p:nvSpPr>
            <p:cNvPr id="44" name="Овал 43"/>
            <p:cNvSpPr/>
            <p:nvPr/>
          </p:nvSpPr>
          <p:spPr>
            <a:xfrm>
              <a:off x="798439" y="2132856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7269" y="2323424"/>
              <a:ext cx="576262" cy="576000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2396988" y="2029586"/>
            <a:ext cx="3682116" cy="934363"/>
            <a:chOff x="2528606" y="2060848"/>
            <a:chExt cx="3682116" cy="9343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528606" y="2348880"/>
              <a:ext cx="3682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поиск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 </a:t>
              </a:r>
              <a:r>
                <a:rPr lang="ru-RU" sz="1200" dirty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 всем </a:t>
              </a:r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ОИС, по словам, названиям, именным полям, по фразам и отрывкам текста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28606" y="2060848"/>
              <a:ext cx="1846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ТЕКСТОВЫЙ 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26492" y="2029586"/>
            <a:ext cx="982657" cy="982657"/>
            <a:chOff x="4396910" y="2132856"/>
            <a:chExt cx="982657" cy="982657"/>
          </a:xfrm>
        </p:grpSpPr>
        <p:sp>
          <p:nvSpPr>
            <p:cNvPr id="39" name="Овал 38"/>
            <p:cNvSpPr/>
            <p:nvPr/>
          </p:nvSpPr>
          <p:spPr>
            <a:xfrm>
              <a:off x="4396910" y="2132856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238" y="2336184"/>
              <a:ext cx="576000" cy="576000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7886492" y="2029586"/>
            <a:ext cx="3468759" cy="936104"/>
            <a:chOff x="7667801" y="2060848"/>
            <a:chExt cx="3468759" cy="93610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7667801" y="2060848"/>
              <a:ext cx="2876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ИЗОБРАЗИТЕЛЬНЫЙ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667801" y="2350621"/>
              <a:ext cx="34687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поиск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 </a:t>
              </a:r>
              <a:r>
                <a:rPr lang="ru-RU" sz="1200" dirty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 </a:t>
              </a:r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изображениям по ТЗ и ПО. Возможность находить схожие изображения в БД Роспатента для ЭСИ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136988" y="3322556"/>
            <a:ext cx="982657" cy="982657"/>
            <a:chOff x="798439" y="4149080"/>
            <a:chExt cx="982657" cy="982657"/>
          </a:xfrm>
        </p:grpSpPr>
        <p:sp>
          <p:nvSpPr>
            <p:cNvPr id="45" name="Овал 44"/>
            <p:cNvSpPr/>
            <p:nvPr/>
          </p:nvSpPr>
          <p:spPr>
            <a:xfrm>
              <a:off x="798439" y="4149080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001767" y="4352408"/>
              <a:ext cx="576000" cy="576000"/>
              <a:chOff x="1088821" y="4352406"/>
              <a:chExt cx="576000" cy="576000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821" y="4406406"/>
                <a:ext cx="468000" cy="468000"/>
              </a:xfrm>
              <a:prstGeom prst="rect">
                <a:avLst/>
              </a:prstGeom>
            </p:spPr>
          </p:pic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1088821" y="4352406"/>
                <a:ext cx="576000" cy="576000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2396988" y="3322556"/>
            <a:ext cx="3697971" cy="720080"/>
            <a:chOff x="2528606" y="3284984"/>
            <a:chExt cx="3697971" cy="72008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528606" y="3284984"/>
              <a:ext cx="2010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ХИМИЧЕСКИЙ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544461" y="3543399"/>
              <a:ext cx="36821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специализированный поиск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 </a:t>
              </a:r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 формулам веществ и соединений в изобретениях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626492" y="3322556"/>
            <a:ext cx="982657" cy="982657"/>
            <a:chOff x="7967663" y="2132856"/>
            <a:chExt cx="982657" cy="982657"/>
          </a:xfrm>
        </p:grpSpPr>
        <p:sp>
          <p:nvSpPr>
            <p:cNvPr id="42" name="Овал 41"/>
            <p:cNvSpPr/>
            <p:nvPr/>
          </p:nvSpPr>
          <p:spPr>
            <a:xfrm>
              <a:off x="7967663" y="2132856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8170991" y="2342564"/>
              <a:ext cx="576000" cy="563240"/>
              <a:chOff x="8170991" y="2342564"/>
              <a:chExt cx="576000" cy="56324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8170991" y="2342564"/>
                <a:ext cx="576000" cy="563240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0991" y="2403826"/>
                <a:ext cx="576000" cy="440716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/>
          <p:cNvGrpSpPr/>
          <p:nvPr/>
        </p:nvGrpSpPr>
        <p:grpSpPr>
          <a:xfrm>
            <a:off x="7886492" y="3322556"/>
            <a:ext cx="3682116" cy="720080"/>
            <a:chOff x="7824192" y="3284984"/>
            <a:chExt cx="3682116" cy="72008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7824192" y="3284984"/>
              <a:ext cx="2214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ГЕНЕТИЧЕСКИЙ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7824192" y="3543399"/>
              <a:ext cx="36821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специализированный поиск</a:t>
              </a:r>
              <a:r>
                <a:rPr lang="en-US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 </a:t>
              </a:r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генетическим последовательностям.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626492" y="4615526"/>
            <a:ext cx="982657" cy="982657"/>
            <a:chOff x="4396910" y="4149080"/>
            <a:chExt cx="982657" cy="982657"/>
          </a:xfrm>
        </p:grpSpPr>
        <p:sp>
          <p:nvSpPr>
            <p:cNvPr id="41" name="Овал 40"/>
            <p:cNvSpPr/>
            <p:nvPr/>
          </p:nvSpPr>
          <p:spPr>
            <a:xfrm>
              <a:off x="4396910" y="4149080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4606209" y="4352407"/>
              <a:ext cx="576000" cy="576000"/>
              <a:chOff x="4606209" y="4352407"/>
              <a:chExt cx="576000" cy="576000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4606209" y="4352407"/>
                <a:ext cx="576000" cy="576000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0617" y="4406816"/>
                <a:ext cx="467184" cy="467182"/>
              </a:xfrm>
              <a:prstGeom prst="rect">
                <a:avLst/>
              </a:prstGeom>
            </p:spPr>
          </p:pic>
        </p:grpSp>
      </p:grpSp>
      <p:grpSp>
        <p:nvGrpSpPr>
          <p:cNvPr id="81" name="Группа 80"/>
          <p:cNvGrpSpPr/>
          <p:nvPr/>
        </p:nvGrpSpPr>
        <p:grpSpPr>
          <a:xfrm>
            <a:off x="7886492" y="4615526"/>
            <a:ext cx="3682116" cy="1006371"/>
            <a:chOff x="2544461" y="4654877"/>
            <a:chExt cx="3682116" cy="1006371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2544461" y="4654877"/>
              <a:ext cx="25715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65000"/>
                    </a:schemeClr>
                  </a:solidFill>
                  <a:latin typeface="Montserrat ExtraBold" panose="00000900000000000000" pitchFamily="2" charset="-52"/>
                </a:rPr>
                <a:t>ПО</a:t>
              </a:r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 НЕПАТЕНТНОЙ</a:t>
              </a:r>
            </a:p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ЛИТЕРАТУРЕ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544461" y="5199583"/>
              <a:ext cx="36821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в российских и зарубежных библиотеках научного знания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27448" y="4623615"/>
            <a:ext cx="982657" cy="1460824"/>
            <a:chOff x="7967663" y="4149080"/>
            <a:chExt cx="982657" cy="1460824"/>
          </a:xfrm>
        </p:grpSpPr>
        <p:sp>
          <p:nvSpPr>
            <p:cNvPr id="43" name="Овал 42"/>
            <p:cNvSpPr/>
            <p:nvPr/>
          </p:nvSpPr>
          <p:spPr>
            <a:xfrm>
              <a:off x="7967663" y="4149080"/>
              <a:ext cx="982657" cy="9826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8156985" y="4286465"/>
              <a:ext cx="651636" cy="1323439"/>
              <a:chOff x="8133173" y="4286465"/>
              <a:chExt cx="651636" cy="132343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8133173" y="4286465"/>
                <a:ext cx="6516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Dosis" pitchFamily="2" charset="0"/>
                  </a:rPr>
                  <a:t>AI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8153139" y="4358788"/>
                <a:ext cx="576000" cy="576000"/>
              </a:xfrm>
              <a:prstGeom prst="round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2387448" y="4623615"/>
            <a:ext cx="3682116" cy="1294403"/>
            <a:chOff x="7776497" y="4654877"/>
            <a:chExt cx="3682116" cy="129440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7776497" y="4654877"/>
              <a:ext cx="297870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65000"/>
                    </a:schemeClr>
                  </a:solidFill>
                  <a:latin typeface="Montserrat ExtraBold" panose="00000900000000000000" pitchFamily="2" charset="-52"/>
                </a:rPr>
                <a:t>С ИСПОЛЬЗОВАНИЕМ</a:t>
              </a:r>
            </a:p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ИСКУССТВЕННОГО</a:t>
              </a:r>
            </a:p>
            <a:p>
              <a:r>
                <a:rPr lang="ru-RU" dirty="0" smtClean="0">
                  <a:solidFill>
                    <a:schemeClr val="accent1">
                      <a:lumMod val="75000"/>
                    </a:schemeClr>
                  </a:solidFill>
                  <a:latin typeface="Montserrat ExtraBold" panose="00000900000000000000" pitchFamily="2" charset="-52"/>
                </a:rPr>
                <a:t>ИНТЕЛЛЕКТА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-52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776497" y="5487615"/>
              <a:ext cx="36821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 smtClean="0">
                  <a:solidFill>
                    <a:schemeClr val="bg1">
                      <a:lumMod val="75000"/>
                    </a:schemeClr>
                  </a:solidFill>
                  <a:latin typeface="Montserrat SemiBold" panose="00000700000000000000" pitchFamily="2" charset="-52"/>
                </a:rPr>
                <a:t>по отрывкам или по полному тексту патентных документов</a:t>
              </a:r>
              <a:endParaRPr lang="ru-RU" sz="1200" dirty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26"/>
          <p:cNvPicPr/>
          <p:nvPr/>
        </p:nvPicPr>
        <p:blipFill>
          <a:blip r:embed="rId2">
            <a:lum bright="20000" contrast="-20000"/>
          </a:blip>
          <a:stretch/>
        </p:blipFill>
        <p:spPr>
          <a:xfrm>
            <a:off x="7917420" y="57126"/>
            <a:ext cx="3960000" cy="3358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361024" y="0"/>
            <a:ext cx="4840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  <a:cs typeface="Clear Sans" panose="020B0803030202020304" pitchFamily="34" charset="0"/>
              </a:rPr>
              <a:t>ПОИСКОВАЯ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 ПЛАТФОРМА </a:t>
            </a:r>
            <a:r>
              <a:rPr lang="ru-RU" sz="1600" b="1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2" charset="-52"/>
                <a:ea typeface="Microsoft JhengHei UI" panose="020B0604030504040204" pitchFamily="34" charset="-120"/>
              </a:rPr>
              <a:t>РОСПАТЕНТА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584951" y="6157946"/>
            <a:ext cx="9022099" cy="614470"/>
            <a:chOff x="1847528" y="6157946"/>
            <a:chExt cx="9022099" cy="614470"/>
          </a:xfrm>
        </p:grpSpPr>
        <p:pic>
          <p:nvPicPr>
            <p:cNvPr id="31" name="Рисунок 2"/>
            <p:cNvPicPr/>
            <p:nvPr/>
          </p:nvPicPr>
          <p:blipFill rotWithShape="1">
            <a:blip r:embed="rId3"/>
            <a:srcRect r="58046"/>
            <a:stretch/>
          </p:blipFill>
          <p:spPr>
            <a:xfrm>
              <a:off x="1847528" y="6157946"/>
              <a:ext cx="864096" cy="61447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2711624" y="6280515"/>
              <a:ext cx="815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75000"/>
                    </a:schemeClr>
                  </a:solidFill>
                  <a:latin typeface="Montserrat Medium" panose="00000600000000000000" pitchFamily="2" charset="-52"/>
                </a:rPr>
                <a:t>Роспатент. Федеральная служба промышленной собственности.</a:t>
              </a:r>
              <a:endParaRPr lang="ru-RU" dirty="0">
                <a:solidFill>
                  <a:schemeClr val="bg1">
                    <a:lumMod val="7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74624" y="581136"/>
            <a:ext cx="10642752" cy="687624"/>
            <a:chOff x="853848" y="338554"/>
            <a:chExt cx="10642752" cy="68762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53848" y="338554"/>
              <a:ext cx="2134653" cy="6832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dirty="0" smtClean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 SemiBold" panose="00000700000000000000" pitchFamily="2" charset="-52"/>
                </a:rPr>
                <a:t>ЯЗЫК</a:t>
              </a:r>
              <a:r>
                <a:rPr lang="ru-RU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 SemiBold" panose="00000700000000000000" pitchFamily="2" charset="-52"/>
                </a:rPr>
                <a:t> </a:t>
              </a:r>
              <a:endPara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anose="00000700000000000000" pitchFamily="2" charset="-52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54197" y="338554"/>
              <a:ext cx="4628190" cy="6876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 SemiBold" panose="00000700000000000000" pitchFamily="2" charset="-52"/>
                </a:rPr>
                <a:t>ПОИСКОВЫХ</a:t>
              </a:r>
              <a:endParaRPr lang="ru-RU" sz="480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anose="00000700000000000000" pitchFamily="2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48083" y="338554"/>
              <a:ext cx="3948517" cy="6876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8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 SemiBold" panose="00000700000000000000" pitchFamily="2" charset="-52"/>
                </a:rPr>
                <a:t>ЗАПРОСОВ</a:t>
              </a:r>
              <a:endParaRPr lang="ru-RU" sz="480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anose="00000700000000000000" pitchFamily="2" charset="-52"/>
              </a:endParaRPr>
            </a:p>
          </p:txBody>
        </p:sp>
      </p:grpSp>
      <p:sp>
        <p:nvSpPr>
          <p:cNvPr id="30" name="CustomShape 8"/>
          <p:cNvSpPr/>
          <p:nvPr/>
        </p:nvSpPr>
        <p:spPr>
          <a:xfrm>
            <a:off x="9133252" y="4059996"/>
            <a:ext cx="1583280" cy="24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TextBox 75"/>
          <p:cNvSpPr txBox="1"/>
          <p:nvPr/>
        </p:nvSpPr>
        <p:spPr>
          <a:xfrm>
            <a:off x="3497372" y="1177588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tserrat ExtraBold" panose="00000900000000000000" pitchFamily="2" charset="-52"/>
              </a:rPr>
              <a:t>ПРИМЕРЫ ЗАПРОСОВ</a:t>
            </a:r>
            <a:endParaRPr lang="ru-RU" sz="2800" dirty="0">
              <a:solidFill>
                <a:srgbClr val="0070C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4347" y="1720840"/>
            <a:ext cx="116630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(IC = (c09k8/5* OR c09k8/6* OR c09k8/7* OR c09k8/8* OR c09k8/9* or e21b49/00 or e21b43/16 or g06f17/00) </a:t>
            </a:r>
            <a:br>
              <a:rPr lang="en-US" sz="1500" dirty="0"/>
            </a:br>
            <a:r>
              <a:rPr lang="en-US" sz="1500" dirty="0"/>
              <a:t>AND (((</a:t>
            </a:r>
            <a:r>
              <a:rPr lang="ru-RU" sz="1500" dirty="0"/>
              <a:t>скважин</a:t>
            </a:r>
            <a:r>
              <a:rPr lang="en-US" sz="1500" dirty="0"/>
              <a:t>* OR </a:t>
            </a:r>
            <a:r>
              <a:rPr lang="ru-RU" sz="1500" dirty="0"/>
              <a:t>пласт</a:t>
            </a:r>
            <a:r>
              <a:rPr lang="en-US" sz="1500" dirty="0"/>
              <a:t>*) AND </a:t>
            </a:r>
            <a:r>
              <a:rPr lang="ru-RU" sz="1500" dirty="0" err="1"/>
              <a:t>добы</a:t>
            </a:r>
            <a:r>
              <a:rPr lang="en-US" sz="1500" dirty="0"/>
              <a:t>* AND </a:t>
            </a:r>
            <a:r>
              <a:rPr lang="ru-RU" sz="1500" dirty="0" err="1"/>
              <a:t>нефт</a:t>
            </a:r>
            <a:r>
              <a:rPr lang="en-US" sz="1500" dirty="0"/>
              <a:t>* AND (</a:t>
            </a:r>
            <a:r>
              <a:rPr lang="ru-RU" sz="1500" dirty="0"/>
              <a:t>состав</a:t>
            </a:r>
            <a:r>
              <a:rPr lang="en-US" sz="1500" dirty="0"/>
              <a:t>* OR </a:t>
            </a:r>
            <a:r>
              <a:rPr lang="ru-RU" sz="1500" dirty="0" err="1"/>
              <a:t>композиц</a:t>
            </a:r>
            <a:r>
              <a:rPr lang="en-US" sz="1500" dirty="0"/>
              <a:t>* OR </a:t>
            </a:r>
            <a:r>
              <a:rPr lang="ru-RU" sz="1500" dirty="0"/>
              <a:t>раствор</a:t>
            </a:r>
            <a:r>
              <a:rPr lang="en-US" sz="1500" dirty="0"/>
              <a:t>)) </a:t>
            </a:r>
            <a:r>
              <a:rPr lang="ru-RU" sz="1500" dirty="0" smtClean="0"/>
              <a:t> </a:t>
            </a:r>
            <a:r>
              <a:rPr lang="en-US" sz="1500" dirty="0" smtClean="0"/>
              <a:t>OR </a:t>
            </a:r>
            <a:r>
              <a:rPr lang="en-US" sz="1500" dirty="0"/>
              <a:t>((</a:t>
            </a:r>
            <a:r>
              <a:rPr lang="en-US" sz="1500" dirty="0" err="1"/>
              <a:t>borehol</a:t>
            </a:r>
            <a:r>
              <a:rPr lang="en-US" sz="1500" dirty="0"/>
              <a:t>* OR </a:t>
            </a:r>
            <a:r>
              <a:rPr lang="en-US" sz="1500" dirty="0" err="1"/>
              <a:t>wellbor</a:t>
            </a:r>
            <a:r>
              <a:rPr lang="en-US" sz="1500" dirty="0"/>
              <a:t>* OR </a:t>
            </a:r>
            <a:r>
              <a:rPr lang="en-US" sz="1500" dirty="0" err="1"/>
              <a:t>strat</a:t>
            </a:r>
            <a:r>
              <a:rPr lang="en-US" sz="1500" dirty="0"/>
              <a:t>* OR formation*) AND recover* AND (petroleum* OR oil*) AND (mix* OR composition* OR solution*))) AND NOT (heat* OR </a:t>
            </a:r>
            <a:r>
              <a:rPr lang="ru-RU" sz="1500" dirty="0"/>
              <a:t>нагрев</a:t>
            </a:r>
            <a:r>
              <a:rPr lang="en-US" sz="1500" dirty="0"/>
              <a:t>*)) AND </a:t>
            </a:r>
            <a:r>
              <a:rPr lang="en-US" sz="1500" dirty="0" smtClean="0"/>
              <a:t>((((</a:t>
            </a:r>
            <a:r>
              <a:rPr lang="en-US" sz="1500" dirty="0"/>
              <a:t>digital  ) AND ("core sample" OR "drill sample" OR "core salvage" OR "saturated core" OR "bleeding core" OR "core borings" OR "drill log" OR kernel* OR  "digital core" OR "DCA simulation" OR "digital rock model" </a:t>
            </a:r>
            <a:r>
              <a:rPr lang="en-US" sz="1500" dirty="0" smtClean="0"/>
              <a:t>OR</a:t>
            </a:r>
            <a:r>
              <a:rPr lang="ru-RU" sz="1500" dirty="0" smtClean="0"/>
              <a:t> </a:t>
            </a:r>
            <a:r>
              <a:rPr lang="en-US" sz="1500" dirty="0" smtClean="0"/>
              <a:t>"fluid </a:t>
            </a:r>
            <a:r>
              <a:rPr lang="en-US" sz="1500" dirty="0"/>
              <a:t>flow model" OR "</a:t>
            </a:r>
            <a:r>
              <a:rPr lang="en-US" sz="1500" dirty="0" err="1"/>
              <a:t>multiscale</a:t>
            </a:r>
            <a:r>
              <a:rPr lang="en-US" sz="1500" dirty="0"/>
              <a:t> digital rock modeling" OR "reservoir simulation" OR "simulation software for EOR" OR "simulating fluid flows in a petroleum reservoir") </a:t>
            </a:r>
            <a:r>
              <a:rPr lang="en-US" sz="1500" dirty="0" err="1"/>
              <a:t>adj</a:t>
            </a:r>
            <a:r>
              <a:rPr lang="en-US" sz="1500" dirty="0"/>
              <a:t> 2)) OR (</a:t>
            </a:r>
            <a:r>
              <a:rPr lang="ru-RU" sz="1500" dirty="0" err="1"/>
              <a:t>цифров</a:t>
            </a:r>
            <a:r>
              <a:rPr lang="en-US" sz="1500" dirty="0"/>
              <a:t>* AND </a:t>
            </a:r>
            <a:r>
              <a:rPr lang="ru-RU" sz="1500" dirty="0"/>
              <a:t>керн</a:t>
            </a:r>
            <a:r>
              <a:rPr lang="en-US" sz="1500" dirty="0"/>
              <a:t>* </a:t>
            </a:r>
            <a:r>
              <a:rPr lang="en-US" sz="1500" dirty="0" err="1"/>
              <a:t>adj</a:t>
            </a:r>
            <a:r>
              <a:rPr lang="en-US" sz="1500" dirty="0"/>
              <a:t> 2)) </a:t>
            </a:r>
            <a:endParaRPr lang="ru-RU" sz="15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214347" y="3503620"/>
            <a:ext cx="11663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(снаряд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профилемер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манипулятор*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робот*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аппарат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дефектоскоп*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способ*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метод)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AND (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обнаруж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детект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определен*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поиск*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выявлен*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контрол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нахожден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исследован*)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AND (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труб*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внутритруб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(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Cl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= ((internal OR inner* OR inline* OR ((body Or material) AND pipe WITHIN 1)) ) ) AND (pig* OR crawler* OR device OR probe OR Robot OR system OR apparatus OR detector OR manipulator OR tester OR method*)(detect* OR inspect* OR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diagnos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* OR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examin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* OR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investigat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*) AND (pipe* OR tube) OR ((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внутр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AND (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устройств*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систем*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скребок*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снаряд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профилемер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манипулятор*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робот*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аппарат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дефектоскоп*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способ*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метод)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AND (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обнаруж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детект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определен*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поиск*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выявлен*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контрол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нахожден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исследован*)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AND (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труб*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</a:rPr>
              <a:t>внутритруб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*)) 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OR ((PO=DE OR PO=FR OR PO=AU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))</a:t>
            </a:r>
            <a:endParaRPr lang="ru-RU" sz="15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4347" y="5517232"/>
            <a:ext cx="116630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IC = (c09k8/5* OR c09k8/6* OR c09k8/7* OR c09k8/8* OR c09k8/9* or e21b49/00 or e21b43/16 or g06f17/00) AND</a:t>
            </a:r>
            <a:r>
              <a:rPr lang="en-US" sz="1500" dirty="0" smtClean="0"/>
              <a:t> ((</a:t>
            </a:r>
            <a:r>
              <a:rPr lang="en-US" sz="1500" dirty="0" err="1" smtClean="0"/>
              <a:t>контрол</a:t>
            </a:r>
            <a:r>
              <a:rPr lang="en-US" sz="1500" dirty="0"/>
              <a:t>*  </a:t>
            </a:r>
            <a:r>
              <a:rPr lang="en-US" sz="1500" dirty="0" err="1"/>
              <a:t>разработк</a:t>
            </a:r>
            <a:r>
              <a:rPr lang="en-US" sz="1500" dirty="0"/>
              <a:t>* </a:t>
            </a:r>
            <a:r>
              <a:rPr lang="en-US" sz="1500" dirty="0" err="1"/>
              <a:t>нефтян</a:t>
            </a:r>
            <a:r>
              <a:rPr lang="en-US" sz="1500" dirty="0"/>
              <a:t>* </a:t>
            </a:r>
            <a:r>
              <a:rPr lang="en-US" sz="1500" dirty="0" err="1"/>
              <a:t>месторожден</a:t>
            </a:r>
            <a:r>
              <a:rPr lang="en-US" sz="1500" dirty="0" smtClean="0"/>
              <a:t>*)</a:t>
            </a:r>
            <a:r>
              <a:rPr lang="ru-RU" sz="1500" dirty="0" smtClean="0"/>
              <a:t> </a:t>
            </a:r>
            <a:r>
              <a:rPr lang="en-US" sz="1500" dirty="0" smtClean="0"/>
              <a:t>OR (</a:t>
            </a:r>
            <a:r>
              <a:rPr lang="en-US" sz="1500" dirty="0" err="1" smtClean="0"/>
              <a:t>variou</a:t>
            </a:r>
            <a:r>
              <a:rPr lang="en-US" sz="1500" dirty="0"/>
              <a:t>* parameter* </a:t>
            </a:r>
            <a:r>
              <a:rPr lang="en-US" sz="1500" dirty="0" smtClean="0"/>
              <a:t>oilfield</a:t>
            </a:r>
            <a:r>
              <a:rPr lang="en-US" sz="1500" dirty="0"/>
              <a:t>* operation</a:t>
            </a:r>
            <a:r>
              <a:rPr lang="en-US" sz="1500" dirty="0" smtClean="0"/>
              <a:t>*)) </a:t>
            </a:r>
            <a:r>
              <a:rPr lang="en-US" sz="1500" dirty="0"/>
              <a:t>AND ((client</a:t>
            </a:r>
            <a:r>
              <a:rPr lang="en-US" sz="1500" dirty="0" smtClean="0"/>
              <a:t>)</a:t>
            </a:r>
            <a:r>
              <a:rPr lang="ru-RU" sz="1500" dirty="0" smtClean="0"/>
              <a:t> </a:t>
            </a:r>
            <a:r>
              <a:rPr lang="en-US" sz="1500" dirty="0" smtClean="0"/>
              <a:t>((</a:t>
            </a:r>
            <a:r>
              <a:rPr lang="en-US" sz="1500" dirty="0"/>
              <a:t>computing) (device) ADJ 0) ADJ 1  ) OR ((</a:t>
            </a:r>
            <a:r>
              <a:rPr lang="en-US" sz="1500" dirty="0" err="1"/>
              <a:t>клиент</a:t>
            </a:r>
            <a:r>
              <a:rPr lang="en-US" sz="1500" dirty="0" smtClean="0"/>
              <a:t>*)  </a:t>
            </a:r>
            <a:r>
              <a:rPr lang="en-US" sz="1500" dirty="0"/>
              <a:t>((</a:t>
            </a:r>
            <a:r>
              <a:rPr lang="en-US" sz="1500" dirty="0" err="1"/>
              <a:t>вычислительн</a:t>
            </a:r>
            <a:r>
              <a:rPr lang="en-US" sz="1500" dirty="0"/>
              <a:t>*) ( </a:t>
            </a:r>
            <a:r>
              <a:rPr lang="en-US" sz="1500" dirty="0" err="1" smtClean="0"/>
              <a:t>устройств</a:t>
            </a:r>
            <a:r>
              <a:rPr lang="en-US" sz="1500" dirty="0"/>
              <a:t>*) ADJ 0)  ADJ 1)</a:t>
            </a:r>
            <a:endParaRPr lang="ru-RU" sz="1500" i="1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203230" y="1770543"/>
            <a:ext cx="0" cy="158702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03230" y="3573016"/>
            <a:ext cx="0" cy="18002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03230" y="5589240"/>
            <a:ext cx="0" cy="712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52242</TotalTime>
  <Words>1655</Words>
  <Application>Microsoft Office PowerPoint</Application>
  <PresentationFormat>Произвольный</PresentationFormat>
  <Paragraphs>146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Arial</vt:lpstr>
      <vt:lpstr>Symbol</vt:lpstr>
      <vt:lpstr>Exo 2 SemiBold</vt:lpstr>
      <vt:lpstr>TT Wellingtons</vt:lpstr>
      <vt:lpstr>Montserrat ExtraBold</vt:lpstr>
      <vt:lpstr>Times New Roman</vt:lpstr>
      <vt:lpstr>Microsoft JhengHei UI</vt:lpstr>
      <vt:lpstr>Calibri</vt:lpstr>
      <vt:lpstr>Montserrat Black</vt:lpstr>
      <vt:lpstr>DejaVu Sans</vt:lpstr>
      <vt:lpstr>Montserrat</vt:lpstr>
      <vt:lpstr>Montserrat Medium</vt:lpstr>
      <vt:lpstr>Anonymous Pro</vt:lpstr>
      <vt:lpstr>Dosis</vt:lpstr>
      <vt:lpstr>Wingdings</vt:lpstr>
      <vt:lpstr>Montserrat SemiBold</vt:lpstr>
      <vt:lpstr>Clear Sans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Тимик Полина Александровна</dc:creator>
  <cp:lastModifiedBy>Золкин Дмитрий Сергеевич</cp:lastModifiedBy>
  <cp:revision>581</cp:revision>
  <dcterms:created xsi:type="dcterms:W3CDTF">2019-12-05T12:39:17Z</dcterms:created>
  <dcterms:modified xsi:type="dcterms:W3CDTF">2025-11-07T10:37:21Z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3</vt:i4>
  </property>
  <property fmtid="{D5CDD505-2E9C-101B-9397-08002B2CF9AE}" pid="8" name="Notes">
    <vt:i4>2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  <property fmtid="{D5CDD505-2E9C-101B-9397-08002B2CF9AE}" pid="13" name="Tfs.IsStoryboard">
    <vt:bool>true</vt:bool>
  </property>
</Properties>
</file>