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90" r:id="rId3"/>
    <p:sldId id="317" r:id="rId4"/>
    <p:sldId id="292" r:id="rId5"/>
    <p:sldId id="318" r:id="rId6"/>
    <p:sldId id="310" r:id="rId7"/>
    <p:sldId id="319" r:id="rId8"/>
    <p:sldId id="300" r:id="rId9"/>
    <p:sldId id="304" r:id="rId10"/>
    <p:sldId id="305" r:id="rId11"/>
    <p:sldId id="301" r:id="rId12"/>
    <p:sldId id="306" r:id="rId13"/>
    <p:sldId id="274" r:id="rId14"/>
    <p:sldId id="313" r:id="rId15"/>
    <p:sldId id="312" r:id="rId16"/>
    <p:sldId id="32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0202"/>
    <a:srgbClr val="450203"/>
    <a:srgbClr val="180204"/>
    <a:srgbClr val="800000"/>
    <a:srgbClr val="B8E08C"/>
    <a:srgbClr val="CEEEDB"/>
    <a:srgbClr val="CCECFF"/>
    <a:srgbClr val="FFFFFA"/>
    <a:srgbClr val="370403"/>
    <a:srgbClr val="240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5267" autoAdjust="0"/>
  </p:normalViewPr>
  <p:slideViewPr>
    <p:cSldViewPr snapToGrid="0">
      <p:cViewPr>
        <p:scale>
          <a:sx n="71" d="100"/>
          <a:sy n="71" d="100"/>
        </p:scale>
        <p:origin x="76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CD230-585C-470D-8C4B-8B98AB3C6791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2B5C39E-69CD-46D7-9689-BA6682DC4F18}">
      <dgm:prSet custT="1"/>
      <dgm:spPr/>
      <dgm:t>
        <a:bodyPr/>
        <a:lstStyle/>
        <a:p>
          <a:r>
            <a:rPr lang="ru-RU" sz="1800" dirty="0">
              <a:latin typeface="+mj-lt"/>
              <a:cs typeface="Times New Roman" panose="02020603050405020304" pitchFamily="18" charset="0"/>
            </a:rPr>
            <a:t>Генная инженерия и редактирование генома</a:t>
          </a:r>
        </a:p>
      </dgm:t>
    </dgm:pt>
    <dgm:pt modelId="{654A37DC-90CD-46C7-901A-337F8261DF58}" type="parTrans" cxnId="{C0498913-9402-42F5-BCCF-CDF2C46938EF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2B6031C2-88CE-49DE-A14E-ECED0F60D899}" type="sibTrans" cxnId="{C0498913-9402-42F5-BCCF-CDF2C46938EF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500A48EA-121E-4135-BC3F-BC0FB51BBE63}">
      <dgm:prSet custT="1"/>
      <dgm:spPr/>
      <dgm:t>
        <a:bodyPr/>
        <a:lstStyle/>
        <a:p>
          <a:r>
            <a:rPr lang="ru-RU" sz="1800" dirty="0">
              <a:latin typeface="+mj-lt"/>
              <a:cs typeface="Times New Roman" panose="02020603050405020304" pitchFamily="18" charset="0"/>
            </a:rPr>
            <a:t>Биомедицина и фармацевтика</a:t>
          </a:r>
        </a:p>
      </dgm:t>
    </dgm:pt>
    <dgm:pt modelId="{90718881-BCC3-4801-A2C2-0A006B7550E9}" type="parTrans" cxnId="{02C822CE-0812-4CF6-9F9F-42A6373FFF4B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DDE04617-87AD-4BC9-80FC-390104DE417E}" type="sibTrans" cxnId="{02C822CE-0812-4CF6-9F9F-42A6373FFF4B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E37BED1F-867B-4D23-8A9E-FC5EB677D07E}">
      <dgm:prSet custT="1"/>
      <dgm:spPr/>
      <dgm:t>
        <a:bodyPr/>
        <a:lstStyle/>
        <a:p>
          <a:r>
            <a:rPr lang="ru-RU" sz="1800" dirty="0">
              <a:latin typeface="+mj-lt"/>
              <a:cs typeface="Times New Roman" panose="02020603050405020304" pitchFamily="18" charset="0"/>
            </a:rPr>
            <a:t>Сельскохозяйственные биотехнологии</a:t>
          </a:r>
        </a:p>
      </dgm:t>
    </dgm:pt>
    <dgm:pt modelId="{59D60AEE-9A8C-4056-A226-01C115E154F6}" type="parTrans" cxnId="{1BF6D834-C953-4B80-8FF3-C38285CF77C7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45F5FEAD-4B92-4732-8BFA-2972ABDFE8D5}" type="sibTrans" cxnId="{1BF6D834-C953-4B80-8FF3-C38285CF77C7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8EEC71F1-0261-4AC6-B254-6D4DAC071440}">
      <dgm:prSet custT="1"/>
      <dgm:spPr/>
      <dgm:t>
        <a:bodyPr/>
        <a:lstStyle/>
        <a:p>
          <a:r>
            <a:rPr lang="ru-RU" sz="1800" dirty="0">
              <a:latin typeface="+mj-lt"/>
              <a:cs typeface="Times New Roman" panose="02020603050405020304" pitchFamily="18" charset="0"/>
            </a:rPr>
            <a:t>Промышленные биотехнологии</a:t>
          </a:r>
        </a:p>
      </dgm:t>
    </dgm:pt>
    <dgm:pt modelId="{43357784-4C99-488E-8151-63647F62E353}" type="parTrans" cxnId="{4430A2BB-01DD-44BE-8A7B-F291CE5B47E0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C67CCE69-0C09-4F15-89D5-55C20621216B}" type="sibTrans" cxnId="{4430A2BB-01DD-44BE-8A7B-F291CE5B47E0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FAEDBD33-99DE-4152-B634-A56DB11F4CD8}">
      <dgm:prSet custT="1"/>
      <dgm:spPr/>
      <dgm:t>
        <a:bodyPr/>
        <a:lstStyle/>
        <a:p>
          <a:r>
            <a:rPr lang="ru-RU" sz="1800" dirty="0" err="1">
              <a:latin typeface="+mj-lt"/>
              <a:cs typeface="Times New Roman" panose="02020603050405020304" pitchFamily="18" charset="0"/>
            </a:rPr>
            <a:t>Экобиотехнологии</a:t>
          </a:r>
          <a:endParaRPr lang="ru-RU" sz="1800" dirty="0">
            <a:latin typeface="+mj-lt"/>
            <a:cs typeface="Times New Roman" panose="02020603050405020304" pitchFamily="18" charset="0"/>
          </a:endParaRPr>
        </a:p>
      </dgm:t>
    </dgm:pt>
    <dgm:pt modelId="{7274EB77-28BC-4E44-9895-852D36390666}" type="parTrans" cxnId="{D5A792F1-A445-4C54-8E00-AAD24855E1CD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02A0D4AF-890B-460D-A168-E55ADA079EEA}" type="sibTrans" cxnId="{D5A792F1-A445-4C54-8E00-AAD24855E1CD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1DBBEE8C-2130-4B59-824A-F9C0B2F62485}">
      <dgm:prSet custT="1"/>
      <dgm:spPr/>
      <dgm:t>
        <a:bodyPr/>
        <a:lstStyle/>
        <a:p>
          <a:r>
            <a:rPr lang="ru-RU" sz="1800" dirty="0" err="1">
              <a:latin typeface="+mj-lt"/>
              <a:cs typeface="Times New Roman" panose="02020603050405020304" pitchFamily="18" charset="0"/>
            </a:rPr>
            <a:t>Нейробиотехнологии</a:t>
          </a:r>
          <a:r>
            <a:rPr lang="ru-RU" sz="1800" dirty="0">
              <a:latin typeface="+mj-lt"/>
              <a:cs typeface="Times New Roman" panose="02020603050405020304" pitchFamily="18" charset="0"/>
            </a:rPr>
            <a:t> и </a:t>
          </a:r>
          <a:r>
            <a:rPr lang="ru-RU" sz="1800" dirty="0" err="1">
              <a:latin typeface="+mj-lt"/>
              <a:cs typeface="Times New Roman" panose="02020603050405020304" pitchFamily="18" charset="0"/>
            </a:rPr>
            <a:t>биоэлектроника</a:t>
          </a:r>
          <a:endParaRPr lang="ru-RU" sz="1800" dirty="0">
            <a:latin typeface="+mj-lt"/>
            <a:cs typeface="Times New Roman" panose="02020603050405020304" pitchFamily="18" charset="0"/>
          </a:endParaRPr>
        </a:p>
      </dgm:t>
    </dgm:pt>
    <dgm:pt modelId="{138F4FD9-68E1-46EC-89AA-D7086182267F}" type="parTrans" cxnId="{84EB5B17-0E9F-44A0-B8E3-B7CAE023C951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473D1513-1C71-48BC-8E45-8E33ECB33B46}" type="sibTrans" cxnId="{84EB5B17-0E9F-44A0-B8E3-B7CAE023C951}">
      <dgm:prSet/>
      <dgm:spPr/>
      <dgm:t>
        <a:bodyPr/>
        <a:lstStyle/>
        <a:p>
          <a:endParaRPr lang="ru-RU" sz="1800">
            <a:latin typeface="+mj-lt"/>
            <a:cs typeface="Times New Roman" panose="02020603050405020304" pitchFamily="18" charset="0"/>
          </a:endParaRPr>
        </a:p>
      </dgm:t>
    </dgm:pt>
    <dgm:pt modelId="{7405C8B4-FE84-40EB-9A7F-C3CE181BD950}" type="pres">
      <dgm:prSet presAssocID="{134CD230-585C-470D-8C4B-8B98AB3C67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AAB29-A4F0-4A38-BE07-D86065C9EF76}" type="pres">
      <dgm:prSet presAssocID="{82B5C39E-69CD-46D7-9689-BA6682DC4F18}" presName="composite" presStyleCnt="0"/>
      <dgm:spPr/>
    </dgm:pt>
    <dgm:pt modelId="{F3489820-A1A0-4988-AFE2-CF46233D8B43}" type="pres">
      <dgm:prSet presAssocID="{82B5C39E-69CD-46D7-9689-BA6682DC4F18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E43BD7-4711-4FDA-8DE4-8387D6D9C09E}" type="pres">
      <dgm:prSet presAssocID="{82B5C39E-69CD-46D7-9689-BA6682DC4F18}" presName="txShp" presStyleLbl="node1" presStyleIdx="0" presStyleCnt="6" custLinFactNeighborX="1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E0F2C-D7EF-4258-A456-199FB1510C2D}" type="pres">
      <dgm:prSet presAssocID="{2B6031C2-88CE-49DE-A14E-ECED0F60D899}" presName="spacing" presStyleCnt="0"/>
      <dgm:spPr/>
    </dgm:pt>
    <dgm:pt modelId="{3B76E646-2EEB-42B4-8651-C8EE36EC2BD5}" type="pres">
      <dgm:prSet presAssocID="{500A48EA-121E-4135-BC3F-BC0FB51BBE63}" presName="composite" presStyleCnt="0"/>
      <dgm:spPr/>
    </dgm:pt>
    <dgm:pt modelId="{5D413A7B-8966-420F-9AA4-2D4CE99AEEEE}" type="pres">
      <dgm:prSet presAssocID="{500A48EA-121E-4135-BC3F-BC0FB51BBE63}" presName="imgShp" presStyleLbl="fgImgPlace1" presStyleIdx="1" presStyleCnt="6" custLinFactNeighborX="-5710" custLinFactNeighborY="42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C1A281-BFF6-41B8-87D2-60EC9B5B5CA9}" type="pres">
      <dgm:prSet presAssocID="{500A48EA-121E-4135-BC3F-BC0FB51BBE63}" presName="txShp" presStyleLbl="node1" presStyleIdx="1" presStyleCnt="6" custLinFactNeighborX="1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CBD32-F1D6-452D-A425-711194FF0EDA}" type="pres">
      <dgm:prSet presAssocID="{DDE04617-87AD-4BC9-80FC-390104DE417E}" presName="spacing" presStyleCnt="0"/>
      <dgm:spPr/>
    </dgm:pt>
    <dgm:pt modelId="{B7EEFACB-F2CF-4A05-9DB9-D751813B026A}" type="pres">
      <dgm:prSet presAssocID="{E37BED1F-867B-4D23-8A9E-FC5EB677D07E}" presName="composite" presStyleCnt="0"/>
      <dgm:spPr/>
    </dgm:pt>
    <dgm:pt modelId="{F49F8236-1CE3-46E5-ACD2-EED5D1C1ECC3}" type="pres">
      <dgm:prSet presAssocID="{E37BED1F-867B-4D23-8A9E-FC5EB677D07E}" presName="imgShp" presStyleLbl="fgImgPlace1" presStyleIdx="2" presStyleCnt="6" custLinFactNeighborX="-3568" custLinFactNeighborY="-229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2A0202"/>
          </a:solidFill>
        </a:ln>
      </dgm:spPr>
      <dgm:t>
        <a:bodyPr/>
        <a:lstStyle/>
        <a:p>
          <a:endParaRPr lang="ru-RU"/>
        </a:p>
      </dgm:t>
    </dgm:pt>
    <dgm:pt modelId="{6B7909A2-F080-47B5-883D-536470D1E5C4}" type="pres">
      <dgm:prSet presAssocID="{E37BED1F-867B-4D23-8A9E-FC5EB677D07E}" presName="txShp" presStyleLbl="node1" presStyleIdx="2" presStyleCnt="6" custLinFactNeighborX="1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0FEBC-A187-4324-BC19-9BF476DBA215}" type="pres">
      <dgm:prSet presAssocID="{45F5FEAD-4B92-4732-8BFA-2972ABDFE8D5}" presName="spacing" presStyleCnt="0"/>
      <dgm:spPr/>
    </dgm:pt>
    <dgm:pt modelId="{5A3CB037-AF77-49B0-8AB3-2C3FC07D29B2}" type="pres">
      <dgm:prSet presAssocID="{8EEC71F1-0261-4AC6-B254-6D4DAC071440}" presName="composite" presStyleCnt="0"/>
      <dgm:spPr/>
    </dgm:pt>
    <dgm:pt modelId="{5B7649BD-AB2C-43E6-95BB-15B434F16949}" type="pres">
      <dgm:prSet presAssocID="{8EEC71F1-0261-4AC6-B254-6D4DAC071440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EECC46-C274-4D38-9617-8016865EF87F}" type="pres">
      <dgm:prSet presAssocID="{8EEC71F1-0261-4AC6-B254-6D4DAC071440}" presName="txShp" presStyleLbl="node1" presStyleIdx="3" presStyleCnt="6" custLinFactNeighborX="1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A54F7-AB34-4F48-95E6-08160DEEBED7}" type="pres">
      <dgm:prSet presAssocID="{C67CCE69-0C09-4F15-89D5-55C20621216B}" presName="spacing" presStyleCnt="0"/>
      <dgm:spPr/>
    </dgm:pt>
    <dgm:pt modelId="{928E6405-C32A-40DC-8C6D-2AC8635E54A3}" type="pres">
      <dgm:prSet presAssocID="{FAEDBD33-99DE-4152-B634-A56DB11F4CD8}" presName="composite" presStyleCnt="0"/>
      <dgm:spPr/>
    </dgm:pt>
    <dgm:pt modelId="{51C01F1B-4E9C-4260-B54B-4F07AC89965C}" type="pres">
      <dgm:prSet presAssocID="{FAEDBD33-99DE-4152-B634-A56DB11F4CD8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F9842A7-D810-4B54-886E-244065C2AD70}" type="pres">
      <dgm:prSet presAssocID="{FAEDBD33-99DE-4152-B634-A56DB11F4CD8}" presName="txShp" presStyleLbl="node1" presStyleIdx="4" presStyleCnt="6" custLinFactNeighborX="1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02BA9-3C75-472B-95E3-67122342308D}" type="pres">
      <dgm:prSet presAssocID="{02A0D4AF-890B-460D-A168-E55ADA079EEA}" presName="spacing" presStyleCnt="0"/>
      <dgm:spPr/>
    </dgm:pt>
    <dgm:pt modelId="{D0FA0592-FA3E-45FA-8A68-BB1A5B7C1650}" type="pres">
      <dgm:prSet presAssocID="{1DBBEE8C-2130-4B59-824A-F9C0B2F62485}" presName="composite" presStyleCnt="0"/>
      <dgm:spPr/>
    </dgm:pt>
    <dgm:pt modelId="{D39E56CF-24D5-469F-9A62-BC2B80528156}" type="pres">
      <dgm:prSet presAssocID="{1DBBEE8C-2130-4B59-824A-F9C0B2F62485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06A8C4-C9CC-474B-8370-86955293FC3E}" type="pres">
      <dgm:prSet presAssocID="{1DBBEE8C-2130-4B59-824A-F9C0B2F62485}" presName="txShp" presStyleLbl="node1" presStyleIdx="5" presStyleCnt="6" custLinFactNeighborX="1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6D834-C953-4B80-8FF3-C38285CF77C7}" srcId="{134CD230-585C-470D-8C4B-8B98AB3C6791}" destId="{E37BED1F-867B-4D23-8A9E-FC5EB677D07E}" srcOrd="2" destOrd="0" parTransId="{59D60AEE-9A8C-4056-A226-01C115E154F6}" sibTransId="{45F5FEAD-4B92-4732-8BFA-2972ABDFE8D5}"/>
    <dgm:cxn modelId="{DFD87425-6C74-4822-8AC9-09714CE2706C}" type="presOf" srcId="{134CD230-585C-470D-8C4B-8B98AB3C6791}" destId="{7405C8B4-FE84-40EB-9A7F-C3CE181BD950}" srcOrd="0" destOrd="0" presId="urn:microsoft.com/office/officeart/2005/8/layout/vList3"/>
    <dgm:cxn modelId="{C0498913-9402-42F5-BCCF-CDF2C46938EF}" srcId="{134CD230-585C-470D-8C4B-8B98AB3C6791}" destId="{82B5C39E-69CD-46D7-9689-BA6682DC4F18}" srcOrd="0" destOrd="0" parTransId="{654A37DC-90CD-46C7-901A-337F8261DF58}" sibTransId="{2B6031C2-88CE-49DE-A14E-ECED0F60D899}"/>
    <dgm:cxn modelId="{923407D3-46BB-46C1-B6AB-9893C0DA7505}" type="presOf" srcId="{1DBBEE8C-2130-4B59-824A-F9C0B2F62485}" destId="{5806A8C4-C9CC-474B-8370-86955293FC3E}" srcOrd="0" destOrd="0" presId="urn:microsoft.com/office/officeart/2005/8/layout/vList3"/>
    <dgm:cxn modelId="{02C822CE-0812-4CF6-9F9F-42A6373FFF4B}" srcId="{134CD230-585C-470D-8C4B-8B98AB3C6791}" destId="{500A48EA-121E-4135-BC3F-BC0FB51BBE63}" srcOrd="1" destOrd="0" parTransId="{90718881-BCC3-4801-A2C2-0A006B7550E9}" sibTransId="{DDE04617-87AD-4BC9-80FC-390104DE417E}"/>
    <dgm:cxn modelId="{A6D018DB-D645-4949-849F-9F86A520C677}" type="presOf" srcId="{500A48EA-121E-4135-BC3F-BC0FB51BBE63}" destId="{F8C1A281-BFF6-41B8-87D2-60EC9B5B5CA9}" srcOrd="0" destOrd="0" presId="urn:microsoft.com/office/officeart/2005/8/layout/vList3"/>
    <dgm:cxn modelId="{52E71D1C-6F37-48CC-88D2-17A0D5ED13C1}" type="presOf" srcId="{8EEC71F1-0261-4AC6-B254-6D4DAC071440}" destId="{D2EECC46-C274-4D38-9617-8016865EF87F}" srcOrd="0" destOrd="0" presId="urn:microsoft.com/office/officeart/2005/8/layout/vList3"/>
    <dgm:cxn modelId="{84EB5B17-0E9F-44A0-B8E3-B7CAE023C951}" srcId="{134CD230-585C-470D-8C4B-8B98AB3C6791}" destId="{1DBBEE8C-2130-4B59-824A-F9C0B2F62485}" srcOrd="5" destOrd="0" parTransId="{138F4FD9-68E1-46EC-89AA-D7086182267F}" sibTransId="{473D1513-1C71-48BC-8E45-8E33ECB33B46}"/>
    <dgm:cxn modelId="{4430A2BB-01DD-44BE-8A7B-F291CE5B47E0}" srcId="{134CD230-585C-470D-8C4B-8B98AB3C6791}" destId="{8EEC71F1-0261-4AC6-B254-6D4DAC071440}" srcOrd="3" destOrd="0" parTransId="{43357784-4C99-488E-8151-63647F62E353}" sibTransId="{C67CCE69-0C09-4F15-89D5-55C20621216B}"/>
    <dgm:cxn modelId="{1FEC0DAF-DD09-42A6-83FD-82D608F3A732}" type="presOf" srcId="{E37BED1F-867B-4D23-8A9E-FC5EB677D07E}" destId="{6B7909A2-F080-47B5-883D-536470D1E5C4}" srcOrd="0" destOrd="0" presId="urn:microsoft.com/office/officeart/2005/8/layout/vList3"/>
    <dgm:cxn modelId="{D5A792F1-A445-4C54-8E00-AAD24855E1CD}" srcId="{134CD230-585C-470D-8C4B-8B98AB3C6791}" destId="{FAEDBD33-99DE-4152-B634-A56DB11F4CD8}" srcOrd="4" destOrd="0" parTransId="{7274EB77-28BC-4E44-9895-852D36390666}" sibTransId="{02A0D4AF-890B-460D-A168-E55ADA079EEA}"/>
    <dgm:cxn modelId="{673E3C7D-130A-4828-8DD4-EB28E5C12D41}" type="presOf" srcId="{82B5C39E-69CD-46D7-9689-BA6682DC4F18}" destId="{B8E43BD7-4711-4FDA-8DE4-8387D6D9C09E}" srcOrd="0" destOrd="0" presId="urn:microsoft.com/office/officeart/2005/8/layout/vList3"/>
    <dgm:cxn modelId="{52CF3944-7655-4BCC-B7B8-7669622264F8}" type="presOf" srcId="{FAEDBD33-99DE-4152-B634-A56DB11F4CD8}" destId="{2F9842A7-D810-4B54-886E-244065C2AD70}" srcOrd="0" destOrd="0" presId="urn:microsoft.com/office/officeart/2005/8/layout/vList3"/>
    <dgm:cxn modelId="{68832391-D017-42AB-9622-AE26250D33ED}" type="presParOf" srcId="{7405C8B4-FE84-40EB-9A7F-C3CE181BD950}" destId="{312AAB29-A4F0-4A38-BE07-D86065C9EF76}" srcOrd="0" destOrd="0" presId="urn:microsoft.com/office/officeart/2005/8/layout/vList3"/>
    <dgm:cxn modelId="{BE0FE11C-DCCE-47EE-B78F-5568B53617EB}" type="presParOf" srcId="{312AAB29-A4F0-4A38-BE07-D86065C9EF76}" destId="{F3489820-A1A0-4988-AFE2-CF46233D8B43}" srcOrd="0" destOrd="0" presId="urn:microsoft.com/office/officeart/2005/8/layout/vList3"/>
    <dgm:cxn modelId="{52DE3BBA-BA1E-4306-8CA9-FA7BA5DB444B}" type="presParOf" srcId="{312AAB29-A4F0-4A38-BE07-D86065C9EF76}" destId="{B8E43BD7-4711-4FDA-8DE4-8387D6D9C09E}" srcOrd="1" destOrd="0" presId="urn:microsoft.com/office/officeart/2005/8/layout/vList3"/>
    <dgm:cxn modelId="{7DC06A84-D872-4A33-90E3-655DE6D1A3FA}" type="presParOf" srcId="{7405C8B4-FE84-40EB-9A7F-C3CE181BD950}" destId="{F8CE0F2C-D7EF-4258-A456-199FB1510C2D}" srcOrd="1" destOrd="0" presId="urn:microsoft.com/office/officeart/2005/8/layout/vList3"/>
    <dgm:cxn modelId="{11B93F08-575D-42D9-A3F6-B2E113AE987C}" type="presParOf" srcId="{7405C8B4-FE84-40EB-9A7F-C3CE181BD950}" destId="{3B76E646-2EEB-42B4-8651-C8EE36EC2BD5}" srcOrd="2" destOrd="0" presId="urn:microsoft.com/office/officeart/2005/8/layout/vList3"/>
    <dgm:cxn modelId="{6B5B63E5-753F-44F9-8D8B-0BE6DB8F7963}" type="presParOf" srcId="{3B76E646-2EEB-42B4-8651-C8EE36EC2BD5}" destId="{5D413A7B-8966-420F-9AA4-2D4CE99AEEEE}" srcOrd="0" destOrd="0" presId="urn:microsoft.com/office/officeart/2005/8/layout/vList3"/>
    <dgm:cxn modelId="{85E899DD-31B4-4EE4-97E9-C19BB765E0F2}" type="presParOf" srcId="{3B76E646-2EEB-42B4-8651-C8EE36EC2BD5}" destId="{F8C1A281-BFF6-41B8-87D2-60EC9B5B5CA9}" srcOrd="1" destOrd="0" presId="urn:microsoft.com/office/officeart/2005/8/layout/vList3"/>
    <dgm:cxn modelId="{4A03A05E-8E50-4205-AEB0-EDDEE819754A}" type="presParOf" srcId="{7405C8B4-FE84-40EB-9A7F-C3CE181BD950}" destId="{415CBD32-F1D6-452D-A425-711194FF0EDA}" srcOrd="3" destOrd="0" presId="urn:microsoft.com/office/officeart/2005/8/layout/vList3"/>
    <dgm:cxn modelId="{9A5669D2-A349-42F5-95B2-C2C3CBA2B245}" type="presParOf" srcId="{7405C8B4-FE84-40EB-9A7F-C3CE181BD950}" destId="{B7EEFACB-F2CF-4A05-9DB9-D751813B026A}" srcOrd="4" destOrd="0" presId="urn:microsoft.com/office/officeart/2005/8/layout/vList3"/>
    <dgm:cxn modelId="{052FD4EF-D8BB-44B1-89F4-25CC453E8CD0}" type="presParOf" srcId="{B7EEFACB-F2CF-4A05-9DB9-D751813B026A}" destId="{F49F8236-1CE3-46E5-ACD2-EED5D1C1ECC3}" srcOrd="0" destOrd="0" presId="urn:microsoft.com/office/officeart/2005/8/layout/vList3"/>
    <dgm:cxn modelId="{203F4206-D52D-47D0-B147-F4DFD98B6AE2}" type="presParOf" srcId="{B7EEFACB-F2CF-4A05-9DB9-D751813B026A}" destId="{6B7909A2-F080-47B5-883D-536470D1E5C4}" srcOrd="1" destOrd="0" presId="urn:microsoft.com/office/officeart/2005/8/layout/vList3"/>
    <dgm:cxn modelId="{E1370568-B06C-43FE-8743-119B981F4583}" type="presParOf" srcId="{7405C8B4-FE84-40EB-9A7F-C3CE181BD950}" destId="{76F0FEBC-A187-4324-BC19-9BF476DBA215}" srcOrd="5" destOrd="0" presId="urn:microsoft.com/office/officeart/2005/8/layout/vList3"/>
    <dgm:cxn modelId="{9AA0CE6A-9E97-4C5E-9E1E-245C6BA031A6}" type="presParOf" srcId="{7405C8B4-FE84-40EB-9A7F-C3CE181BD950}" destId="{5A3CB037-AF77-49B0-8AB3-2C3FC07D29B2}" srcOrd="6" destOrd="0" presId="urn:microsoft.com/office/officeart/2005/8/layout/vList3"/>
    <dgm:cxn modelId="{147F08CA-DFF0-4C79-8D4E-84A47F39E38F}" type="presParOf" srcId="{5A3CB037-AF77-49B0-8AB3-2C3FC07D29B2}" destId="{5B7649BD-AB2C-43E6-95BB-15B434F16949}" srcOrd="0" destOrd="0" presId="urn:microsoft.com/office/officeart/2005/8/layout/vList3"/>
    <dgm:cxn modelId="{BBAE7720-4C83-4348-AAB6-7499F6FC7EFD}" type="presParOf" srcId="{5A3CB037-AF77-49B0-8AB3-2C3FC07D29B2}" destId="{D2EECC46-C274-4D38-9617-8016865EF87F}" srcOrd="1" destOrd="0" presId="urn:microsoft.com/office/officeart/2005/8/layout/vList3"/>
    <dgm:cxn modelId="{E12EBE51-1A00-4EAE-8568-0B5789D9983E}" type="presParOf" srcId="{7405C8B4-FE84-40EB-9A7F-C3CE181BD950}" destId="{BD5A54F7-AB34-4F48-95E6-08160DEEBED7}" srcOrd="7" destOrd="0" presId="urn:microsoft.com/office/officeart/2005/8/layout/vList3"/>
    <dgm:cxn modelId="{86C28CC2-ADA9-4598-87E4-ECA0F64694D3}" type="presParOf" srcId="{7405C8B4-FE84-40EB-9A7F-C3CE181BD950}" destId="{928E6405-C32A-40DC-8C6D-2AC8635E54A3}" srcOrd="8" destOrd="0" presId="urn:microsoft.com/office/officeart/2005/8/layout/vList3"/>
    <dgm:cxn modelId="{FE16F5E2-CDD3-4E55-9658-3A0A8A1C8633}" type="presParOf" srcId="{928E6405-C32A-40DC-8C6D-2AC8635E54A3}" destId="{51C01F1B-4E9C-4260-B54B-4F07AC89965C}" srcOrd="0" destOrd="0" presId="urn:microsoft.com/office/officeart/2005/8/layout/vList3"/>
    <dgm:cxn modelId="{05583432-80D9-46B0-A30D-C0DD4D97E064}" type="presParOf" srcId="{928E6405-C32A-40DC-8C6D-2AC8635E54A3}" destId="{2F9842A7-D810-4B54-886E-244065C2AD70}" srcOrd="1" destOrd="0" presId="urn:microsoft.com/office/officeart/2005/8/layout/vList3"/>
    <dgm:cxn modelId="{B41EED9A-3293-4A9C-86EF-8B704496D29E}" type="presParOf" srcId="{7405C8B4-FE84-40EB-9A7F-C3CE181BD950}" destId="{BBF02BA9-3C75-472B-95E3-67122342308D}" srcOrd="9" destOrd="0" presId="urn:microsoft.com/office/officeart/2005/8/layout/vList3"/>
    <dgm:cxn modelId="{6F98A62C-5A14-448E-8281-D93C7FE8792B}" type="presParOf" srcId="{7405C8B4-FE84-40EB-9A7F-C3CE181BD950}" destId="{D0FA0592-FA3E-45FA-8A68-BB1A5B7C1650}" srcOrd="10" destOrd="0" presId="urn:microsoft.com/office/officeart/2005/8/layout/vList3"/>
    <dgm:cxn modelId="{B49F9438-C138-4B7C-8F48-3CA78AD043C1}" type="presParOf" srcId="{D0FA0592-FA3E-45FA-8A68-BB1A5B7C1650}" destId="{D39E56CF-24D5-469F-9A62-BC2B80528156}" srcOrd="0" destOrd="0" presId="urn:microsoft.com/office/officeart/2005/8/layout/vList3"/>
    <dgm:cxn modelId="{7DCEBC16-A74B-44AC-A8D2-C667BB6A1ABC}" type="presParOf" srcId="{D0FA0592-FA3E-45FA-8A68-BB1A5B7C1650}" destId="{5806A8C4-C9CC-474B-8370-86955293FC3E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2FDD1-BF29-4B37-A79D-9DD1A6014AC3}" type="doc">
      <dgm:prSet loTypeId="urn:microsoft.com/office/officeart/2005/8/layout/cycle7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CFC09BA-2618-4507-9247-80B117118C89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600" b="1" dirty="0" smtClean="0">
              <a:ln/>
              <a:solidFill>
                <a:srgbClr val="2A0202"/>
              </a:solidFill>
              <a:latin typeface="+mj-lt"/>
              <a:ea typeface="Calibri" panose="020F0502020204030204" pitchFamily="34" charset="0"/>
            </a:rPr>
            <a:t>возможность подключать к анализу ИИ и МО</a:t>
          </a:r>
          <a:endParaRPr lang="ru-RU" sz="1600" b="1" dirty="0">
            <a:ln/>
            <a:solidFill>
              <a:srgbClr val="2A0202"/>
            </a:solidFill>
            <a:latin typeface="+mj-lt"/>
          </a:endParaRPr>
        </a:p>
      </dgm:t>
    </dgm:pt>
    <dgm:pt modelId="{D4A647DE-C130-4848-BBC2-29FE0E405C44}" type="parTrans" cxnId="{6479A975-5AD2-429D-9B8D-74AB44BAE80E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8DCD4C2-5D39-45D5-94C8-F5FFA83764D6}" type="sibTrans" cxnId="{6479A975-5AD2-429D-9B8D-74AB44BAE80E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735BBCE4-CB9D-4712-A3DE-58955F7151B0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600" smtClean="0">
              <a:ln/>
              <a:solidFill>
                <a:srgbClr val="2A0202"/>
              </a:solidFill>
              <a:latin typeface="+mj-lt"/>
              <a:ea typeface="Calibri" panose="020F0502020204030204" pitchFamily="34" charset="0"/>
            </a:rPr>
            <a:t>участие в проектах по обмену метаданными с другими библиотеками</a:t>
          </a:r>
          <a:endParaRPr lang="ru-RU" sz="1600" dirty="0">
            <a:ln/>
            <a:solidFill>
              <a:srgbClr val="2A0202"/>
            </a:solidFill>
            <a:latin typeface="+mj-lt"/>
          </a:endParaRPr>
        </a:p>
      </dgm:t>
    </dgm:pt>
    <dgm:pt modelId="{20693222-7049-4DFC-85C9-1933CD2A0327}" type="parTrans" cxnId="{AA8E2B7F-6D6E-463F-B4FF-BA1541BA456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98FD511-DF4E-4CFA-ABF6-DA1D16841196}" type="sibTrans" cxnId="{AA8E2B7F-6D6E-463F-B4FF-BA1541BA456D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4A20F58C-9308-4C73-8FE2-54B915BF52DE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ln/>
              <a:solidFill>
                <a:srgbClr val="2A0202"/>
              </a:solidFill>
              <a:latin typeface="+mj-lt"/>
            </a:rPr>
            <a:t>стандартизация метаданных для интеграции их в библиотечные менеджеры  и системы</a:t>
          </a:r>
          <a:endParaRPr lang="ru-RU" sz="1600" dirty="0">
            <a:ln/>
            <a:solidFill>
              <a:srgbClr val="2A0202"/>
            </a:solidFill>
            <a:latin typeface="+mj-lt"/>
          </a:endParaRPr>
        </a:p>
      </dgm:t>
    </dgm:pt>
    <dgm:pt modelId="{2075C6B6-608E-4AC0-8009-C7C7B5475804}" type="sibTrans" cxnId="{DAAEE26F-C2EF-4C44-8F22-A6E668B701C2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D07DB33C-0E47-4D3C-9FB3-0434EBDC13B0}" type="parTrans" cxnId="{DAAEE26F-C2EF-4C44-8F22-A6E668B701C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E11BA3D-AF89-482D-AA20-DDCD3D3518FC}" type="pres">
      <dgm:prSet presAssocID="{7CF2FDD1-BF29-4B37-A79D-9DD1A6014AC3}" presName="Name0" presStyleCnt="0">
        <dgm:presLayoutVars>
          <dgm:dir/>
          <dgm:resizeHandles val="exact"/>
        </dgm:presLayoutVars>
      </dgm:prSet>
      <dgm:spPr/>
    </dgm:pt>
    <dgm:pt modelId="{77DABCDE-1AA1-45D0-B5E7-677FBD379A41}" type="pres">
      <dgm:prSet presAssocID="{4A20F58C-9308-4C73-8FE2-54B915BF52DE}" presName="node" presStyleLbl="node1" presStyleIdx="0" presStyleCnt="3" custScaleX="245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FE685-014F-49EA-A93B-ADA2C5387379}" type="pres">
      <dgm:prSet presAssocID="{2075C6B6-608E-4AC0-8009-C7C7B5475804}" presName="sibTrans" presStyleLbl="sibTrans2D1" presStyleIdx="0" presStyleCnt="3"/>
      <dgm:spPr/>
    </dgm:pt>
    <dgm:pt modelId="{7E49283F-2CA3-42E4-A7FC-09A9DF471D19}" type="pres">
      <dgm:prSet presAssocID="{2075C6B6-608E-4AC0-8009-C7C7B5475804}" presName="connectorText" presStyleLbl="sibTrans2D1" presStyleIdx="0" presStyleCnt="3"/>
      <dgm:spPr/>
    </dgm:pt>
    <dgm:pt modelId="{7A0A0E0E-950C-4EA1-A6FA-BE85834A2CCF}" type="pres">
      <dgm:prSet presAssocID="{FCFC09BA-2618-4507-9247-80B117118C89}" presName="node" presStyleLbl="node1" presStyleIdx="1" presStyleCnt="3" custScaleX="198401" custRadScaleRad="147229" custRadScaleInc="-39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EDCC0-8B05-4327-9889-B12421B3CF94}" type="pres">
      <dgm:prSet presAssocID="{88DCD4C2-5D39-45D5-94C8-F5FFA83764D6}" presName="sibTrans" presStyleLbl="sibTrans2D1" presStyleIdx="1" presStyleCnt="3"/>
      <dgm:spPr/>
    </dgm:pt>
    <dgm:pt modelId="{3D0CAF88-AAB7-4D00-94FA-F3E137E9D55A}" type="pres">
      <dgm:prSet presAssocID="{88DCD4C2-5D39-45D5-94C8-F5FFA83764D6}" presName="connectorText" presStyleLbl="sibTrans2D1" presStyleIdx="1" presStyleCnt="3"/>
      <dgm:spPr/>
    </dgm:pt>
    <dgm:pt modelId="{406629C0-8F02-4030-975E-9E5DC8945837}" type="pres">
      <dgm:prSet presAssocID="{735BBCE4-CB9D-4712-A3DE-58955F7151B0}" presName="node" presStyleLbl="node1" presStyleIdx="2" presStyleCnt="3" custScaleX="198401" custRadScaleRad="146480" custRadScaleInc="39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C2850-33C3-4CD5-BBBE-444EE0FC35D6}" type="pres">
      <dgm:prSet presAssocID="{A98FD511-DF4E-4CFA-ABF6-DA1D16841196}" presName="sibTrans" presStyleLbl="sibTrans2D1" presStyleIdx="2" presStyleCnt="3"/>
      <dgm:spPr/>
    </dgm:pt>
    <dgm:pt modelId="{36628E85-9088-4F9A-AA13-F9647270463D}" type="pres">
      <dgm:prSet presAssocID="{A98FD511-DF4E-4CFA-ABF6-DA1D16841196}" presName="connectorText" presStyleLbl="sibTrans2D1" presStyleIdx="2" presStyleCnt="3"/>
      <dgm:spPr/>
    </dgm:pt>
  </dgm:ptLst>
  <dgm:cxnLst>
    <dgm:cxn modelId="{B929CFCB-5DAA-460B-B201-B2FB11F5C021}" type="presOf" srcId="{88DCD4C2-5D39-45D5-94C8-F5FFA83764D6}" destId="{3D0CAF88-AAB7-4D00-94FA-F3E137E9D55A}" srcOrd="1" destOrd="0" presId="urn:microsoft.com/office/officeart/2005/8/layout/cycle7"/>
    <dgm:cxn modelId="{D605D268-9B93-48F8-93E7-BC875111C434}" type="presOf" srcId="{2075C6B6-608E-4AC0-8009-C7C7B5475804}" destId="{719FE685-014F-49EA-A93B-ADA2C5387379}" srcOrd="0" destOrd="0" presId="urn:microsoft.com/office/officeart/2005/8/layout/cycle7"/>
    <dgm:cxn modelId="{ED9BF940-B917-4860-914E-9C17E3C28535}" type="presOf" srcId="{A98FD511-DF4E-4CFA-ABF6-DA1D16841196}" destId="{36628E85-9088-4F9A-AA13-F9647270463D}" srcOrd="1" destOrd="0" presId="urn:microsoft.com/office/officeart/2005/8/layout/cycle7"/>
    <dgm:cxn modelId="{98D91169-10C4-4404-AA65-4B62214D4877}" type="presOf" srcId="{88DCD4C2-5D39-45D5-94C8-F5FFA83764D6}" destId="{36FEDCC0-8B05-4327-9889-B12421B3CF94}" srcOrd="0" destOrd="0" presId="urn:microsoft.com/office/officeart/2005/8/layout/cycle7"/>
    <dgm:cxn modelId="{AA8E2B7F-6D6E-463F-B4FF-BA1541BA456D}" srcId="{7CF2FDD1-BF29-4B37-A79D-9DD1A6014AC3}" destId="{735BBCE4-CB9D-4712-A3DE-58955F7151B0}" srcOrd="2" destOrd="0" parTransId="{20693222-7049-4DFC-85C9-1933CD2A0327}" sibTransId="{A98FD511-DF4E-4CFA-ABF6-DA1D16841196}"/>
    <dgm:cxn modelId="{4D3CF733-2B62-4BF2-9A44-5CE8D03715DF}" type="presOf" srcId="{4A20F58C-9308-4C73-8FE2-54B915BF52DE}" destId="{77DABCDE-1AA1-45D0-B5E7-677FBD379A41}" srcOrd="0" destOrd="0" presId="urn:microsoft.com/office/officeart/2005/8/layout/cycle7"/>
    <dgm:cxn modelId="{DAAEE26F-C2EF-4C44-8F22-A6E668B701C2}" srcId="{7CF2FDD1-BF29-4B37-A79D-9DD1A6014AC3}" destId="{4A20F58C-9308-4C73-8FE2-54B915BF52DE}" srcOrd="0" destOrd="0" parTransId="{D07DB33C-0E47-4D3C-9FB3-0434EBDC13B0}" sibTransId="{2075C6B6-608E-4AC0-8009-C7C7B5475804}"/>
    <dgm:cxn modelId="{68093A1F-1B42-46E7-B0AD-2DB9B1D9DA06}" type="presOf" srcId="{2075C6B6-608E-4AC0-8009-C7C7B5475804}" destId="{7E49283F-2CA3-42E4-A7FC-09A9DF471D19}" srcOrd="1" destOrd="0" presId="urn:microsoft.com/office/officeart/2005/8/layout/cycle7"/>
    <dgm:cxn modelId="{554D0A4F-30B6-4124-82E8-0F206C7A88B5}" type="presOf" srcId="{735BBCE4-CB9D-4712-A3DE-58955F7151B0}" destId="{406629C0-8F02-4030-975E-9E5DC8945837}" srcOrd="0" destOrd="0" presId="urn:microsoft.com/office/officeart/2005/8/layout/cycle7"/>
    <dgm:cxn modelId="{25B1A1BA-B81E-45ED-B2A3-2EACD66A9D78}" type="presOf" srcId="{FCFC09BA-2618-4507-9247-80B117118C89}" destId="{7A0A0E0E-950C-4EA1-A6FA-BE85834A2CCF}" srcOrd="0" destOrd="0" presId="urn:microsoft.com/office/officeart/2005/8/layout/cycle7"/>
    <dgm:cxn modelId="{29162B50-FD06-4685-AAE0-2CDAD93CB5F3}" type="presOf" srcId="{7CF2FDD1-BF29-4B37-A79D-9DD1A6014AC3}" destId="{FE11BA3D-AF89-482D-AA20-DDCD3D3518FC}" srcOrd="0" destOrd="0" presId="urn:microsoft.com/office/officeart/2005/8/layout/cycle7"/>
    <dgm:cxn modelId="{6479A975-5AD2-429D-9B8D-74AB44BAE80E}" srcId="{7CF2FDD1-BF29-4B37-A79D-9DD1A6014AC3}" destId="{FCFC09BA-2618-4507-9247-80B117118C89}" srcOrd="1" destOrd="0" parTransId="{D4A647DE-C130-4848-BBC2-29FE0E405C44}" sibTransId="{88DCD4C2-5D39-45D5-94C8-F5FFA83764D6}"/>
    <dgm:cxn modelId="{AF9CD835-428D-450D-9E34-176CB4D67C70}" type="presOf" srcId="{A98FD511-DF4E-4CFA-ABF6-DA1D16841196}" destId="{431C2850-33C3-4CD5-BBBE-444EE0FC35D6}" srcOrd="0" destOrd="0" presId="urn:microsoft.com/office/officeart/2005/8/layout/cycle7"/>
    <dgm:cxn modelId="{BB686228-C9F0-4758-9AAF-EB959B5EC3CC}" type="presParOf" srcId="{FE11BA3D-AF89-482D-AA20-DDCD3D3518FC}" destId="{77DABCDE-1AA1-45D0-B5E7-677FBD379A41}" srcOrd="0" destOrd="0" presId="urn:microsoft.com/office/officeart/2005/8/layout/cycle7"/>
    <dgm:cxn modelId="{7216B72C-5119-400A-B508-8ED472494495}" type="presParOf" srcId="{FE11BA3D-AF89-482D-AA20-DDCD3D3518FC}" destId="{719FE685-014F-49EA-A93B-ADA2C5387379}" srcOrd="1" destOrd="0" presId="urn:microsoft.com/office/officeart/2005/8/layout/cycle7"/>
    <dgm:cxn modelId="{D7FA64AB-6E66-4B63-89C0-0C4A13B84F64}" type="presParOf" srcId="{719FE685-014F-49EA-A93B-ADA2C5387379}" destId="{7E49283F-2CA3-42E4-A7FC-09A9DF471D19}" srcOrd="0" destOrd="0" presId="urn:microsoft.com/office/officeart/2005/8/layout/cycle7"/>
    <dgm:cxn modelId="{D5F879AB-4D06-452B-AEC0-749E8BBF4CB1}" type="presParOf" srcId="{FE11BA3D-AF89-482D-AA20-DDCD3D3518FC}" destId="{7A0A0E0E-950C-4EA1-A6FA-BE85834A2CCF}" srcOrd="2" destOrd="0" presId="urn:microsoft.com/office/officeart/2005/8/layout/cycle7"/>
    <dgm:cxn modelId="{7DB433BC-C65E-4ED2-AABC-9EBE078ECF4C}" type="presParOf" srcId="{FE11BA3D-AF89-482D-AA20-DDCD3D3518FC}" destId="{36FEDCC0-8B05-4327-9889-B12421B3CF94}" srcOrd="3" destOrd="0" presId="urn:microsoft.com/office/officeart/2005/8/layout/cycle7"/>
    <dgm:cxn modelId="{24F311CD-8C15-4CD2-8931-930A0023C42C}" type="presParOf" srcId="{36FEDCC0-8B05-4327-9889-B12421B3CF94}" destId="{3D0CAF88-AAB7-4D00-94FA-F3E137E9D55A}" srcOrd="0" destOrd="0" presId="urn:microsoft.com/office/officeart/2005/8/layout/cycle7"/>
    <dgm:cxn modelId="{B9F1B32E-4789-4475-B3C5-52C796EDCFED}" type="presParOf" srcId="{FE11BA3D-AF89-482D-AA20-DDCD3D3518FC}" destId="{406629C0-8F02-4030-975E-9E5DC8945837}" srcOrd="4" destOrd="0" presId="urn:microsoft.com/office/officeart/2005/8/layout/cycle7"/>
    <dgm:cxn modelId="{091BECA2-2DF1-4725-A15F-1D1C0D4FE98F}" type="presParOf" srcId="{FE11BA3D-AF89-482D-AA20-DDCD3D3518FC}" destId="{431C2850-33C3-4CD5-BBBE-444EE0FC35D6}" srcOrd="5" destOrd="0" presId="urn:microsoft.com/office/officeart/2005/8/layout/cycle7"/>
    <dgm:cxn modelId="{21755DF9-357C-4969-8D59-75CEAC048F4B}" type="presParOf" srcId="{431C2850-33C3-4CD5-BBBE-444EE0FC35D6}" destId="{36628E85-9088-4F9A-AA13-F9647270463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3BD7-4711-4FDA-8DE4-8387D6D9C09E}">
      <dsp:nvSpPr>
        <dsp:cNvPr id="0" name=""/>
        <dsp:cNvSpPr/>
      </dsp:nvSpPr>
      <dsp:spPr>
        <a:xfrm rot="10800000">
          <a:off x="1493891" y="1853"/>
          <a:ext cx="3525685" cy="7527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  <a:cs typeface="Times New Roman" panose="02020603050405020304" pitchFamily="18" charset="0"/>
            </a:rPr>
            <a:t>Генная инженерия и редактирование генома</a:t>
          </a:r>
        </a:p>
      </dsp:txBody>
      <dsp:txXfrm rot="10800000">
        <a:off x="1682081" y="1853"/>
        <a:ext cx="3337495" cy="752759"/>
      </dsp:txXfrm>
    </dsp:sp>
    <dsp:sp modelId="{F3489820-A1A0-4988-AFE2-CF46233D8B43}">
      <dsp:nvSpPr>
        <dsp:cNvPr id="0" name=""/>
        <dsp:cNvSpPr/>
      </dsp:nvSpPr>
      <dsp:spPr>
        <a:xfrm>
          <a:off x="699858" y="1853"/>
          <a:ext cx="752759" cy="7527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1A281-BFF6-41B8-87D2-60EC9B5B5CA9}">
      <dsp:nvSpPr>
        <dsp:cNvPr id="0" name=""/>
        <dsp:cNvSpPr/>
      </dsp:nvSpPr>
      <dsp:spPr>
        <a:xfrm rot="10800000">
          <a:off x="1493891" y="979317"/>
          <a:ext cx="3525685" cy="7527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  <a:cs typeface="Times New Roman" panose="02020603050405020304" pitchFamily="18" charset="0"/>
            </a:rPr>
            <a:t>Биомедицина и фармацевтика</a:t>
          </a:r>
        </a:p>
      </dsp:txBody>
      <dsp:txXfrm rot="10800000">
        <a:off x="1682081" y="979317"/>
        <a:ext cx="3337495" cy="752759"/>
      </dsp:txXfrm>
    </dsp:sp>
    <dsp:sp modelId="{5D413A7B-8966-420F-9AA4-2D4CE99AEEEE}">
      <dsp:nvSpPr>
        <dsp:cNvPr id="0" name=""/>
        <dsp:cNvSpPr/>
      </dsp:nvSpPr>
      <dsp:spPr>
        <a:xfrm>
          <a:off x="656876" y="1011550"/>
          <a:ext cx="752759" cy="7527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909A2-F080-47B5-883D-536470D1E5C4}">
      <dsp:nvSpPr>
        <dsp:cNvPr id="0" name=""/>
        <dsp:cNvSpPr/>
      </dsp:nvSpPr>
      <dsp:spPr>
        <a:xfrm rot="10800000">
          <a:off x="1493891" y="1956782"/>
          <a:ext cx="3525685" cy="7527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  <a:cs typeface="Times New Roman" panose="02020603050405020304" pitchFamily="18" charset="0"/>
            </a:rPr>
            <a:t>Сельскохозяйственные биотехнологии</a:t>
          </a:r>
        </a:p>
      </dsp:txBody>
      <dsp:txXfrm rot="10800000">
        <a:off x="1682081" y="1956782"/>
        <a:ext cx="3337495" cy="752759"/>
      </dsp:txXfrm>
    </dsp:sp>
    <dsp:sp modelId="{F49F8236-1CE3-46E5-ACD2-EED5D1C1ECC3}">
      <dsp:nvSpPr>
        <dsp:cNvPr id="0" name=""/>
        <dsp:cNvSpPr/>
      </dsp:nvSpPr>
      <dsp:spPr>
        <a:xfrm>
          <a:off x="673000" y="1939521"/>
          <a:ext cx="752759" cy="7527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2A020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CC46-C274-4D38-9617-8016865EF87F}">
      <dsp:nvSpPr>
        <dsp:cNvPr id="0" name=""/>
        <dsp:cNvSpPr/>
      </dsp:nvSpPr>
      <dsp:spPr>
        <a:xfrm rot="10800000">
          <a:off x="1493891" y="2934246"/>
          <a:ext cx="3525685" cy="7527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  <a:cs typeface="Times New Roman" panose="02020603050405020304" pitchFamily="18" charset="0"/>
            </a:rPr>
            <a:t>Промышленные биотехнологии</a:t>
          </a:r>
        </a:p>
      </dsp:txBody>
      <dsp:txXfrm rot="10800000">
        <a:off x="1682081" y="2934246"/>
        <a:ext cx="3337495" cy="752759"/>
      </dsp:txXfrm>
    </dsp:sp>
    <dsp:sp modelId="{5B7649BD-AB2C-43E6-95BB-15B434F16949}">
      <dsp:nvSpPr>
        <dsp:cNvPr id="0" name=""/>
        <dsp:cNvSpPr/>
      </dsp:nvSpPr>
      <dsp:spPr>
        <a:xfrm>
          <a:off x="699858" y="2934246"/>
          <a:ext cx="752759" cy="75275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842A7-D810-4B54-886E-244065C2AD70}">
      <dsp:nvSpPr>
        <dsp:cNvPr id="0" name=""/>
        <dsp:cNvSpPr/>
      </dsp:nvSpPr>
      <dsp:spPr>
        <a:xfrm rot="10800000">
          <a:off x="1493891" y="3911711"/>
          <a:ext cx="3525685" cy="7527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+mj-lt"/>
              <a:cs typeface="Times New Roman" panose="02020603050405020304" pitchFamily="18" charset="0"/>
            </a:rPr>
            <a:t>Экобиотехнологии</a:t>
          </a:r>
          <a:endParaRPr lang="ru-RU" sz="1800" kern="1200" dirty="0">
            <a:latin typeface="+mj-lt"/>
            <a:cs typeface="Times New Roman" panose="02020603050405020304" pitchFamily="18" charset="0"/>
          </a:endParaRPr>
        </a:p>
      </dsp:txBody>
      <dsp:txXfrm rot="10800000">
        <a:off x="1682081" y="3911711"/>
        <a:ext cx="3337495" cy="752759"/>
      </dsp:txXfrm>
    </dsp:sp>
    <dsp:sp modelId="{51C01F1B-4E9C-4260-B54B-4F07AC89965C}">
      <dsp:nvSpPr>
        <dsp:cNvPr id="0" name=""/>
        <dsp:cNvSpPr/>
      </dsp:nvSpPr>
      <dsp:spPr>
        <a:xfrm>
          <a:off x="699858" y="3911711"/>
          <a:ext cx="752759" cy="75275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6A8C4-C9CC-474B-8370-86955293FC3E}">
      <dsp:nvSpPr>
        <dsp:cNvPr id="0" name=""/>
        <dsp:cNvSpPr/>
      </dsp:nvSpPr>
      <dsp:spPr>
        <a:xfrm rot="10800000">
          <a:off x="1493891" y="4889175"/>
          <a:ext cx="3525685" cy="7527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94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+mj-lt"/>
              <a:cs typeface="Times New Roman" panose="02020603050405020304" pitchFamily="18" charset="0"/>
            </a:rPr>
            <a:t>Нейробиотехнологии</a:t>
          </a:r>
          <a:r>
            <a:rPr lang="ru-RU" sz="1800" kern="1200" dirty="0">
              <a:latin typeface="+mj-lt"/>
              <a:cs typeface="Times New Roman" panose="02020603050405020304" pitchFamily="18" charset="0"/>
            </a:rPr>
            <a:t> и </a:t>
          </a:r>
          <a:r>
            <a:rPr lang="ru-RU" sz="1800" kern="1200" dirty="0" err="1">
              <a:latin typeface="+mj-lt"/>
              <a:cs typeface="Times New Roman" panose="02020603050405020304" pitchFamily="18" charset="0"/>
            </a:rPr>
            <a:t>биоэлектроника</a:t>
          </a:r>
          <a:endParaRPr lang="ru-RU" sz="1800" kern="1200" dirty="0">
            <a:latin typeface="+mj-lt"/>
            <a:cs typeface="Times New Roman" panose="02020603050405020304" pitchFamily="18" charset="0"/>
          </a:endParaRPr>
        </a:p>
      </dsp:txBody>
      <dsp:txXfrm rot="10800000">
        <a:off x="1682081" y="4889175"/>
        <a:ext cx="3337495" cy="752759"/>
      </dsp:txXfrm>
    </dsp:sp>
    <dsp:sp modelId="{D39E56CF-24D5-469F-9A62-BC2B80528156}">
      <dsp:nvSpPr>
        <dsp:cNvPr id="0" name=""/>
        <dsp:cNvSpPr/>
      </dsp:nvSpPr>
      <dsp:spPr>
        <a:xfrm>
          <a:off x="699858" y="4889175"/>
          <a:ext cx="752759" cy="75275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ABCDE-1AA1-45D0-B5E7-677FBD379A41}">
      <dsp:nvSpPr>
        <dsp:cNvPr id="0" name=""/>
        <dsp:cNvSpPr/>
      </dsp:nvSpPr>
      <dsp:spPr>
        <a:xfrm>
          <a:off x="2245657" y="993"/>
          <a:ext cx="3636684" cy="741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/>
              <a:solidFill>
                <a:srgbClr val="2A0202"/>
              </a:solidFill>
              <a:latin typeface="+mj-lt"/>
            </a:rPr>
            <a:t>стандартизация метаданных для интеграции их в библиотечные менеджеры  и системы</a:t>
          </a:r>
          <a:endParaRPr lang="ru-RU" sz="1600" kern="1200" dirty="0">
            <a:ln/>
            <a:solidFill>
              <a:srgbClr val="2A0202"/>
            </a:solidFill>
            <a:latin typeface="+mj-lt"/>
          </a:endParaRPr>
        </a:p>
      </dsp:txBody>
      <dsp:txXfrm>
        <a:off x="2267365" y="22701"/>
        <a:ext cx="3593268" cy="697748"/>
      </dsp:txXfrm>
    </dsp:sp>
    <dsp:sp modelId="{719FE685-014F-49EA-A93B-ADA2C5387379}">
      <dsp:nvSpPr>
        <dsp:cNvPr id="0" name=""/>
        <dsp:cNvSpPr/>
      </dsp:nvSpPr>
      <dsp:spPr>
        <a:xfrm rot="2304292">
          <a:off x="4623830" y="1062097"/>
          <a:ext cx="949710" cy="2594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+mj-lt"/>
          </a:endParaRPr>
        </a:p>
      </dsp:txBody>
      <dsp:txXfrm>
        <a:off x="4701652" y="1113978"/>
        <a:ext cx="794066" cy="155645"/>
      </dsp:txXfrm>
    </dsp:sp>
    <dsp:sp modelId="{7A0A0E0E-950C-4EA1-A6FA-BE85834A2CCF}">
      <dsp:nvSpPr>
        <dsp:cNvPr id="0" name=""/>
        <dsp:cNvSpPr/>
      </dsp:nvSpPr>
      <dsp:spPr>
        <a:xfrm>
          <a:off x="4662895" y="1641444"/>
          <a:ext cx="2940953" cy="741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solidFill>
                <a:srgbClr val="2A0202"/>
              </a:solidFill>
              <a:latin typeface="+mj-lt"/>
              <a:ea typeface="Calibri" panose="020F0502020204030204" pitchFamily="34" charset="0"/>
            </a:rPr>
            <a:t>возможность подключать к анализу ИИ и МО</a:t>
          </a:r>
          <a:endParaRPr lang="ru-RU" sz="1600" b="1" kern="1200" dirty="0">
            <a:ln/>
            <a:solidFill>
              <a:srgbClr val="2A0202"/>
            </a:solidFill>
            <a:latin typeface="+mj-lt"/>
          </a:endParaRPr>
        </a:p>
      </dsp:txBody>
      <dsp:txXfrm>
        <a:off x="4684603" y="1663152"/>
        <a:ext cx="2897537" cy="697748"/>
      </dsp:txXfrm>
    </dsp:sp>
    <dsp:sp modelId="{36FEDCC0-8B05-4327-9889-B12421B3CF94}">
      <dsp:nvSpPr>
        <dsp:cNvPr id="0" name=""/>
        <dsp:cNvSpPr/>
      </dsp:nvSpPr>
      <dsp:spPr>
        <a:xfrm rot="10800008">
          <a:off x="3594470" y="1882317"/>
          <a:ext cx="949710" cy="2594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+mj-lt"/>
          </a:endParaRPr>
        </a:p>
      </dsp:txBody>
      <dsp:txXfrm rot="10800000">
        <a:off x="3672292" y="1934198"/>
        <a:ext cx="794066" cy="155645"/>
      </dsp:txXfrm>
    </dsp:sp>
    <dsp:sp modelId="{406629C0-8F02-4030-975E-9E5DC8945837}">
      <dsp:nvSpPr>
        <dsp:cNvPr id="0" name=""/>
        <dsp:cNvSpPr/>
      </dsp:nvSpPr>
      <dsp:spPr>
        <a:xfrm>
          <a:off x="534803" y="1641434"/>
          <a:ext cx="2940953" cy="741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n/>
              <a:solidFill>
                <a:srgbClr val="2A0202"/>
              </a:solidFill>
              <a:latin typeface="+mj-lt"/>
              <a:ea typeface="Calibri" panose="020F0502020204030204" pitchFamily="34" charset="0"/>
            </a:rPr>
            <a:t>участие в проектах по обмену метаданными с другими библиотеками</a:t>
          </a:r>
          <a:endParaRPr lang="ru-RU" sz="1600" kern="1200" dirty="0">
            <a:ln/>
            <a:solidFill>
              <a:srgbClr val="2A0202"/>
            </a:solidFill>
            <a:latin typeface="+mj-lt"/>
          </a:endParaRPr>
        </a:p>
      </dsp:txBody>
      <dsp:txXfrm>
        <a:off x="556511" y="1663142"/>
        <a:ext cx="2897537" cy="697748"/>
      </dsp:txXfrm>
    </dsp:sp>
    <dsp:sp modelId="{431C2850-33C3-4CD5-BBBE-444EE0FC35D6}">
      <dsp:nvSpPr>
        <dsp:cNvPr id="0" name=""/>
        <dsp:cNvSpPr/>
      </dsp:nvSpPr>
      <dsp:spPr>
        <a:xfrm rot="19287076">
          <a:off x="2559784" y="1062092"/>
          <a:ext cx="949710" cy="2594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+mj-lt"/>
          </a:endParaRPr>
        </a:p>
      </dsp:txBody>
      <dsp:txXfrm>
        <a:off x="2637606" y="1113973"/>
        <a:ext cx="794066" cy="155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C28AF-D7EF-4B3B-AACD-1691CA377F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F7B4E-03FC-4368-9B73-D46AC5A81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6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4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ru-RU" b="1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6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63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7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4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60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1315-F405-4186-BE70-051448B61EA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1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3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3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2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9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6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3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B4E-03FC-4368-9B73-D46AC5A811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3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3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6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6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gradFill>
          <a:gsLst>
            <a:gs pos="46000">
              <a:schemeClr val="bg1">
                <a:lumMod val="85000"/>
              </a:schemeClr>
            </a:gs>
            <a:gs pos="2000">
              <a:schemeClr val="tx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03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FE94-29C5-4203-A052-4F2AC2EFBD0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1E7F-6915-4493-8D38-EA1A883EF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7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bg>
      <p:bgPr>
        <a:gradFill rotWithShape="1">
          <a:gsLst>
            <a:gs pos="0">
              <a:schemeClr val="bg1">
                <a:tint val="97000"/>
                <a:hueMod val="92000"/>
                <a:satMod val="169000"/>
                <a:lumMod val="164000"/>
              </a:schemeClr>
            </a:gs>
            <a:gs pos="68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14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олько заголовок">
    <p:bg>
      <p:bgPr>
        <a:gradFill rotWithShape="1">
          <a:gsLst>
            <a:gs pos="0">
              <a:schemeClr val="bg1">
                <a:tint val="97000"/>
                <a:hueMod val="92000"/>
                <a:satMod val="169000"/>
                <a:lumMod val="164000"/>
              </a:schemeClr>
            </a:gs>
            <a:gs pos="68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84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олько заголовок">
    <p:bg>
      <p:bgPr>
        <a:gradFill rotWithShape="1">
          <a:gsLst>
            <a:gs pos="0">
              <a:schemeClr val="bg1">
                <a:tint val="97000"/>
                <a:hueMod val="92000"/>
                <a:satMod val="169000"/>
                <a:lumMod val="164000"/>
              </a:schemeClr>
            </a:gs>
            <a:gs pos="68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6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олько заголовок">
    <p:bg>
      <p:bgPr>
        <a:gradFill rotWithShape="1">
          <a:gsLst>
            <a:gs pos="0">
              <a:schemeClr val="bg1">
                <a:tint val="97000"/>
                <a:hueMod val="92000"/>
                <a:satMod val="169000"/>
                <a:lumMod val="164000"/>
              </a:schemeClr>
            </a:gs>
            <a:gs pos="68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41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олько заголовок">
    <p:bg>
      <p:bgPr>
        <a:gradFill rotWithShape="1">
          <a:gsLst>
            <a:gs pos="0">
              <a:schemeClr val="bg1">
                <a:tint val="97000"/>
                <a:hueMod val="92000"/>
                <a:satMod val="169000"/>
                <a:lumMod val="164000"/>
              </a:schemeClr>
            </a:gs>
            <a:gs pos="68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21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Только заголовок">
    <p:bg>
      <p:bgPr>
        <a:gradFill rotWithShape="1">
          <a:gsLst>
            <a:gs pos="0">
              <a:schemeClr val="bg1">
                <a:tint val="97000"/>
                <a:hueMod val="92000"/>
                <a:satMod val="169000"/>
                <a:lumMod val="164000"/>
              </a:schemeClr>
            </a:gs>
            <a:gs pos="68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9000">
              <a:schemeClr val="accent6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99800" y="176850"/>
            <a:ext cx="11916000" cy="6624000"/>
          </a:xfrm>
          <a:prstGeom prst="roundRect">
            <a:avLst>
              <a:gd name="adj" fmla="val 3885"/>
            </a:avLst>
          </a:prstGeom>
          <a:gradFill flip="none" rotWithShape="1">
            <a:gsLst>
              <a:gs pos="33000">
                <a:srgbClr val="E9E9E9"/>
              </a:gs>
              <a:gs pos="21000">
                <a:srgbClr val="E6E6E6"/>
              </a:gs>
              <a:gs pos="6000">
                <a:srgbClr val="E3E3E3"/>
              </a:gs>
              <a:gs pos="6000">
                <a:schemeClr val="bg1">
                  <a:lumMod val="85000"/>
                </a:schemeClr>
              </a:gs>
              <a:gs pos="3000">
                <a:schemeClr val="tx1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04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Только заголовок">
    <p:bg>
      <p:bgPr>
        <a:gradFill rotWithShape="1">
          <a:gsLst>
            <a:gs pos="0">
              <a:schemeClr val="bg1">
                <a:tint val="97000"/>
                <a:hueMod val="92000"/>
                <a:satMod val="169000"/>
                <a:lumMod val="164000"/>
              </a:schemeClr>
            </a:gs>
            <a:gs pos="68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773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9000">
              <a:schemeClr val="accent6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9022" y="-5647"/>
            <a:ext cx="12096000" cy="67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6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3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2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5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4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0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EEF2-BCCC-41C2-9627-64DEFD59F33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52A5-6550-417B-8C80-633E389D7B2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0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6" r:id="rId12"/>
    <p:sldLayoutId id="2147483684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35388" y="734679"/>
            <a:ext cx="9794875" cy="297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Критерии отбора фонда для оцифровки в соответствии с национальными приоритетами направлений научно-технологического развития.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632825" y="3859212"/>
            <a:ext cx="4151313" cy="69532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+mj-lt"/>
              </a:rPr>
              <a:t>Бескаравайная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Е.В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066" y="5551504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БЕН РАН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2025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29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679483" y="417795"/>
            <a:ext cx="2016021" cy="717173"/>
          </a:xfrm>
          <a:custGeom>
            <a:avLst/>
            <a:gdLst>
              <a:gd name="connsiteX0" fmla="*/ 0 w 2016021"/>
              <a:gd name="connsiteY0" fmla="*/ 0 h 899993"/>
              <a:gd name="connsiteX1" fmla="*/ 2016021 w 2016021"/>
              <a:gd name="connsiteY1" fmla="*/ 0 h 899993"/>
              <a:gd name="connsiteX2" fmla="*/ 2016021 w 2016021"/>
              <a:gd name="connsiteY2" fmla="*/ 899993 h 899993"/>
              <a:gd name="connsiteX3" fmla="*/ 0 w 2016021"/>
              <a:gd name="connsiteY3" fmla="*/ 899993 h 899993"/>
              <a:gd name="connsiteX4" fmla="*/ 0 w 2016021"/>
              <a:gd name="connsiteY4" fmla="*/ 0 h 8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21" h="899993">
                <a:moveTo>
                  <a:pt x="0" y="0"/>
                </a:moveTo>
                <a:lnTo>
                  <a:pt x="2016021" y="0"/>
                </a:lnTo>
                <a:lnTo>
                  <a:pt x="2016021" y="899993"/>
                </a:lnTo>
                <a:lnTo>
                  <a:pt x="0" y="89999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err="1" smtClean="0">
                <a:solidFill>
                  <a:srgbClr val="450203"/>
                </a:solidFill>
                <a:latin typeface="+mj-lt"/>
                <a:cs typeface="Times New Roman" panose="02020603050405020304" pitchFamily="18" charset="0"/>
              </a:rPr>
              <a:t>Биотопливо</a:t>
            </a:r>
            <a:endParaRPr lang="ru-RU" sz="1600" kern="1200" dirty="0">
              <a:solidFill>
                <a:srgbClr val="450203"/>
              </a:solidFill>
              <a:latin typeface="+mj-lt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013208" y="524420"/>
            <a:ext cx="7820419" cy="598671"/>
          </a:xfrm>
          <a:custGeom>
            <a:avLst/>
            <a:gdLst>
              <a:gd name="connsiteX0" fmla="*/ 0 w 5168945"/>
              <a:gd name="connsiteY0" fmla="*/ 0 h 1466659"/>
              <a:gd name="connsiteX1" fmla="*/ 5168945 w 5168945"/>
              <a:gd name="connsiteY1" fmla="*/ 0 h 1466659"/>
              <a:gd name="connsiteX2" fmla="*/ 5168945 w 5168945"/>
              <a:gd name="connsiteY2" fmla="*/ 1466659 h 1466659"/>
              <a:gd name="connsiteX3" fmla="*/ 0 w 5168945"/>
              <a:gd name="connsiteY3" fmla="*/ 1466659 h 1466659"/>
              <a:gd name="connsiteX4" fmla="*/ 0 w 5168945"/>
              <a:gd name="connsiteY4" fmla="*/ 0 h 146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945" h="1466659">
                <a:moveTo>
                  <a:pt x="0" y="0"/>
                </a:moveTo>
                <a:lnTo>
                  <a:pt x="5168945" y="0"/>
                </a:lnTo>
                <a:lnTo>
                  <a:pt x="5168945" y="1466659"/>
                </a:lnTo>
                <a:lnTo>
                  <a:pt x="0" y="146665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10160" rIns="10160" bIns="10160" numCol="1" spcCol="1270" anchor="ctr" anchorCtr="0">
            <a:noAutofit/>
          </a:bodyPr>
          <a:lstStyle/>
          <a:p>
            <a:pPr lvl="0" algn="l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0" kern="1200" dirty="0" smtClean="0">
                <a:solidFill>
                  <a:srgbClr val="450203"/>
                </a:solidFill>
                <a:latin typeface="+mj-lt"/>
              </a:rPr>
              <a:t>биосенсор; </a:t>
            </a:r>
            <a:r>
              <a:rPr lang="ru-RU" sz="1400" b="0" i="0" kern="1200" dirty="0" err="1" smtClean="0">
                <a:solidFill>
                  <a:srgbClr val="450203"/>
                </a:solidFill>
                <a:latin typeface="+mj-lt"/>
              </a:rPr>
              <a:t>биореактор</a:t>
            </a:r>
            <a:r>
              <a:rPr lang="ru-RU" sz="1400" b="0" i="0" kern="1200" dirty="0" smtClean="0">
                <a:solidFill>
                  <a:srgbClr val="450203"/>
                </a:solidFill>
                <a:latin typeface="+mj-lt"/>
              </a:rPr>
              <a:t>; </a:t>
            </a:r>
            <a:r>
              <a:rPr lang="ru-RU" sz="1400" b="0" i="0" kern="1200" dirty="0" err="1" smtClean="0">
                <a:solidFill>
                  <a:srgbClr val="450203"/>
                </a:solidFill>
                <a:latin typeface="+mj-lt"/>
              </a:rPr>
              <a:t>лигноцеллюлоза</a:t>
            </a:r>
            <a:r>
              <a:rPr lang="ru-RU" sz="1400" b="0" i="0" kern="1200" dirty="0" smtClean="0">
                <a:solidFill>
                  <a:srgbClr val="450203"/>
                </a:solidFill>
                <a:latin typeface="+mj-lt"/>
              </a:rPr>
              <a:t>; </a:t>
            </a:r>
            <a:r>
              <a:rPr lang="ru-RU" sz="1400" b="0" i="0" kern="1200" dirty="0" err="1" smtClean="0">
                <a:solidFill>
                  <a:srgbClr val="450203"/>
                </a:solidFill>
                <a:latin typeface="+mj-lt"/>
              </a:rPr>
              <a:t>биоконверсия</a:t>
            </a:r>
            <a:r>
              <a:rPr lang="ru-RU" sz="1400" b="0" i="0" kern="1200" dirty="0" smtClean="0">
                <a:solidFill>
                  <a:srgbClr val="450203"/>
                </a:solidFill>
                <a:latin typeface="+mj-lt"/>
              </a:rPr>
              <a:t> биомассы; </a:t>
            </a:r>
            <a:r>
              <a:rPr lang="ru-RU" sz="1400" b="0" i="0" kern="1200" dirty="0" err="1" smtClean="0">
                <a:solidFill>
                  <a:srgbClr val="450203"/>
                </a:solidFill>
                <a:latin typeface="+mj-lt"/>
              </a:rPr>
              <a:t>биоэтанол</a:t>
            </a:r>
            <a:r>
              <a:rPr lang="ru-RU" sz="1400" b="0" i="0" kern="1200" dirty="0" smtClean="0">
                <a:solidFill>
                  <a:srgbClr val="450203"/>
                </a:solidFill>
                <a:latin typeface="+mj-lt"/>
              </a:rPr>
              <a:t>; </a:t>
            </a:r>
            <a:r>
              <a:rPr lang="ru-RU" sz="1400" b="0" i="0" kern="1200" dirty="0" err="1" smtClean="0">
                <a:solidFill>
                  <a:srgbClr val="450203"/>
                </a:solidFill>
                <a:latin typeface="+mj-lt"/>
              </a:rPr>
              <a:t>биодизель</a:t>
            </a:r>
            <a:r>
              <a:rPr lang="ru-RU" sz="1400" b="0" i="0" kern="1200" dirty="0" smtClean="0">
                <a:solidFill>
                  <a:srgbClr val="450203"/>
                </a:solidFill>
                <a:latin typeface="+mj-lt"/>
              </a:rPr>
              <a:t>; биогаз; метаболическая инженерия; </a:t>
            </a:r>
            <a:r>
              <a:rPr lang="ru-RU" sz="1400" b="0" i="0" kern="1200" dirty="0" err="1" smtClean="0">
                <a:solidFill>
                  <a:srgbClr val="450203"/>
                </a:solidFill>
                <a:latin typeface="+mj-lt"/>
              </a:rPr>
              <a:t>биопереработка</a:t>
            </a:r>
            <a:r>
              <a:rPr lang="ru-RU" sz="1400" b="0" i="0" kern="1200" dirty="0" smtClean="0">
                <a:solidFill>
                  <a:srgbClr val="450203"/>
                </a:solidFill>
                <a:latin typeface="+mj-lt"/>
              </a:rPr>
              <a:t> (</a:t>
            </a:r>
            <a:r>
              <a:rPr lang="ru-RU" sz="1400" b="0" i="0" kern="1200" dirty="0" err="1" smtClean="0">
                <a:solidFill>
                  <a:srgbClr val="450203"/>
                </a:solidFill>
                <a:latin typeface="+mj-lt"/>
              </a:rPr>
              <a:t>биорефайнери</a:t>
            </a:r>
            <a:r>
              <a:rPr lang="ru-RU" sz="1400" b="0" i="0" kern="1200" dirty="0" smtClean="0">
                <a:solidFill>
                  <a:srgbClr val="450203"/>
                </a:solidFill>
                <a:latin typeface="+mj-lt"/>
              </a:rPr>
              <a:t>); </a:t>
            </a:r>
            <a:endParaRPr lang="ru-RU" sz="1400" b="0" kern="1200" dirty="0">
              <a:solidFill>
                <a:srgbClr val="450203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6" y="1469085"/>
            <a:ext cx="5250663" cy="2916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097" y="2070379"/>
            <a:ext cx="5510268" cy="2916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785" y="2841707"/>
            <a:ext cx="5474061" cy="2916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Штриховая стрелка вправо 9"/>
          <p:cNvSpPr/>
          <p:nvPr/>
        </p:nvSpPr>
        <p:spPr>
          <a:xfrm>
            <a:off x="2829044" y="477182"/>
            <a:ext cx="1050624" cy="570958"/>
          </a:xfrm>
          <a:prstGeom prst="striped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7349" y="5980889"/>
            <a:ext cx="1182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Для поиска документов на оцифровку, соответствующих </a:t>
            </a:r>
            <a:r>
              <a:rPr lang="ru-RU" dirty="0" smtClean="0"/>
              <a:t>«</a:t>
            </a:r>
            <a:r>
              <a:rPr lang="ru-RU" b="1" dirty="0" smtClean="0"/>
              <a:t>Программе </a:t>
            </a:r>
            <a:r>
              <a:rPr lang="ru-RU" b="1" dirty="0"/>
              <a:t>фундаментальных научных исследований в </a:t>
            </a:r>
            <a:r>
              <a:rPr lang="ru-RU" b="1" dirty="0" smtClean="0"/>
              <a:t>РФ </a:t>
            </a:r>
            <a:r>
              <a:rPr lang="ru-RU" b="1" dirty="0"/>
              <a:t>на долгосрочный период </a:t>
            </a:r>
            <a:r>
              <a:rPr lang="ru-RU" b="1" dirty="0" smtClean="0"/>
              <a:t>2021-2030 </a:t>
            </a:r>
            <a:r>
              <a:rPr lang="ru-RU" b="1" dirty="0" err="1" smtClean="0"/>
              <a:t>гг</a:t>
            </a:r>
            <a:r>
              <a:rPr lang="ru-RU" b="1" dirty="0" smtClean="0"/>
              <a:t>» </a:t>
            </a:r>
            <a:r>
              <a:rPr lang="ru-RU" dirty="0"/>
              <a:t>можно использовать</a:t>
            </a:r>
            <a:r>
              <a:rPr lang="ru-RU" b="1" dirty="0" smtClean="0"/>
              <a:t> ТЕМАТИЧЕСКИЙ ПОИСК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rot="8005651">
            <a:off x="2244241" y="4892130"/>
            <a:ext cx="755367" cy="48463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33547" y="1533989"/>
            <a:ext cx="1864806" cy="369332"/>
          </a:xfrm>
          <a:prstGeom prst="rect">
            <a:avLst/>
          </a:prstGeom>
          <a:solidFill>
            <a:srgbClr val="450203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/>
              <a:t>БИОТОПЛИВО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88757" y="2194218"/>
            <a:ext cx="1625894" cy="369332"/>
          </a:xfrm>
          <a:prstGeom prst="rect">
            <a:avLst/>
          </a:prstGeom>
          <a:solidFill>
            <a:srgbClr val="450203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БИОСЕНСОР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638905" y="2935024"/>
            <a:ext cx="2096984" cy="369332"/>
          </a:xfrm>
          <a:prstGeom prst="rect">
            <a:avLst/>
          </a:prstGeom>
          <a:solidFill>
            <a:srgbClr val="450203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/>
              <a:t>БИОКОНВЕРСИЯ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3" y="4449989"/>
            <a:ext cx="302237" cy="2806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11" y="4299707"/>
            <a:ext cx="263106" cy="2443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11" y="5153533"/>
            <a:ext cx="302237" cy="2806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8" y="2786761"/>
            <a:ext cx="302237" cy="2806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12" y="3673744"/>
            <a:ext cx="302237" cy="2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0" y="98486"/>
            <a:ext cx="11987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Задачи</a:t>
            </a:r>
            <a:r>
              <a:rPr lang="ru-RU" dirty="0" smtClean="0"/>
              <a:t> </a:t>
            </a:r>
            <a:r>
              <a:rPr lang="ru-RU" sz="1400" dirty="0" smtClean="0"/>
              <a:t>для каждой темы «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Программы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</a:rPr>
              <a:t>фундаментальных научных исследований в РФ </a:t>
            </a:r>
          </a:p>
          <a:p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</a:rPr>
              <a:t>на долгосрочный период (2021 — 2030 годы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)»</a:t>
            </a:r>
            <a:r>
              <a:rPr lang="ru-RU" sz="1400" dirty="0"/>
              <a:t> прописаны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в «</a:t>
            </a:r>
            <a:r>
              <a:rPr lang="ru-RU" b="1" dirty="0" smtClean="0"/>
              <a:t>Детализированные </a:t>
            </a:r>
            <a:r>
              <a:rPr lang="ru-RU" b="1" dirty="0"/>
              <a:t>сведения </a:t>
            </a:r>
            <a:r>
              <a:rPr lang="ru-RU" b="1" dirty="0" err="1"/>
              <a:t>ПФНИ</a:t>
            </a:r>
            <a:r>
              <a:rPr lang="ru-RU" b="1" dirty="0"/>
              <a:t> (данные на май 2025)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68749"/>
              </p:ext>
            </p:extLst>
          </p:nvPr>
        </p:nvGraphicFramePr>
        <p:xfrm>
          <a:off x="462913" y="874931"/>
          <a:ext cx="11284359" cy="584925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522424"/>
                <a:gridCol w="10761935"/>
              </a:tblGrid>
              <a:tr h="369769">
                <a:tc rowSpan="15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1.6.12.4. Промышленная биотехнология</a:t>
                      </a:r>
                      <a:endParaRPr lang="ru-RU" sz="16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vert="vert270" anchor="ctr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Будут выделены гены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фитазы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, щелочной фосфатазы и β-1,4-маннаназы из B.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subtilis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, B.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circulans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Paenibacillus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, продукты которых адаптированы к расщеплению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фитата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 β-1,4-маннанов зерна и обеспечивают этим удаление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антипитательных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факторов.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На 10-15°С будет повышена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термостабильность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ферментов при прогреве во время грануляции. В оборот будут введены оптимальные для работы в кишечнике свиней и птицы ферменты, которые из-за низкой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термостабильности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ранее не использовались.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Новые культуры клеток, органов и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микроклоны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высших растений, содержащие биологически активные вещества, значимые для фармацевтической, пищевой и косметической промышленности.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450203"/>
                          </a:solidFill>
                          <a:effectLst/>
                        </a:rPr>
                        <a:t>Новые рецепторные элементы биоэлектрокаталитических устройств (биосенсоров и микробных биотопливных элементом) на основе проводящих полимерных материалов и углеродных композиций с аэрографеном для анализа токсикантов и продуктов микробного синтеза</a:t>
                      </a:r>
                      <a:endParaRPr lang="ru-RU" sz="1100" b="0" i="0" u="none" strike="noStrike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450203"/>
                          </a:solidFill>
                          <a:effectLst/>
                        </a:rPr>
                        <a:t>Новые физиолого-биохимические характеристики культивируемых клеток, органов и микроклонов высших растений, а также полученных при масштабном выращивании микроводорослей и цианобактерий. Выявлены закономерности образования в них целевых метаболитов.</a:t>
                      </a:r>
                      <a:endParaRPr lang="ru-RU" sz="1100" b="0" i="0" u="none" strike="noStrike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Получение новых штаммов-продуцентов, генетически модифицированных организмов-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биореакторов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 бесклеточных ферментных систем и разработка технологий синтеза экономически значимых и фармакологически ценных соединений, полупродуктов и материалов.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Расширение сырьевой базы промышленной и пищевой биотехнологии, ввод в экономический оборот в качестве сырья новых источников углерода, в частности co2, растительной биомассы, в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т.ч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. Получаемой биотехнологическим путем, а также новых источников белкового сырья для пищевой промышленности. разработка новых биотехнологических методов интенсификации добычи полезных ископаемых.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450203"/>
                          </a:solidFill>
                          <a:effectLst/>
                        </a:rPr>
                        <a:t>Расширение сырьевой базы промышленной и пищевой биотехнологии, ввод в экономический оборот в качестве сырья новых источников углерода, в частности co2, растительной биомассы, в т.ч. Получаемой биотехнологическим путем, а также новых источников белкового сырья для пищевой промышленности. разработка новых биотехнологических методов интенсификации добычи полезных ископаемых. </a:t>
                      </a:r>
                      <a:endParaRPr lang="ru-RU" sz="1100" b="0" i="0" u="none" strike="noStrike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С использованием новой экспрессионной системы, содержащие трансляционный адаптер на основе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препропетида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протеазы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XPR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интеина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вируса ящура А2, будет повышена экспрессия целевых ферментов в Y.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lipolytica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в инкапсулированной форме.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solidFill>
                            <a:srgbClr val="450203"/>
                          </a:solidFill>
                          <a:effectLst/>
                        </a:rPr>
                        <a:t>Создание 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новых штаммов-продуцентов, генетически модифицированных и редактированных организмов-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биореакторов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 бесклеточных ферментных систем; разработка технологий получения ценных продуктов и материалов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450203"/>
                          </a:solidFill>
                          <a:effectLst/>
                        </a:rPr>
                        <a:t>Созданы наукоёмкие опытные и модели масштабируемого биотехнологического производства биологически активных веществ из возобновляемого сырья – биомассы культур клеток и органов высших растений, а также микроводорослей и цианобактерий.</a:t>
                      </a:r>
                      <a:endParaRPr lang="ru-RU" sz="1100" b="0" i="0" u="none" strike="noStrike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Технология конструирования разрушаемых, экологически безопасных композитных древесно-пластиковых материалов нового поколения с использованием расплавов разрушаемых микробных биопластиков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Усовершенствованная технология получения органических кислот с помощью дрожжей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Yarrowia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lipolytica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из малоиспользуемых источников углерода (технические сахара, спиртсодержащие продукты, растительные масла, полимерные отходы)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450203"/>
                          </a:solidFill>
                          <a:effectLst/>
                        </a:rPr>
                        <a:t>Фундаментальные основы микробных биотехнологий: извлечения металлов из минерального сырья, биоремедиации, пищевых технологий, создания антимикробных препаратов, переработки органических отходов, повышения нефтеотдачи; подходы к управлению биоплёнками</a:t>
                      </a:r>
                      <a:endParaRPr lang="ru-RU" sz="1100" b="0" i="0" u="none" strike="noStrike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Характеристики продуцентов соединений, обладающих антибактериальной,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антифунгальной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 гербицидной активностью (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Penicillium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и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Diplodia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sapina</a:t>
                      </a:r>
                      <a:r>
                        <a:rPr lang="ru-RU" sz="1100" u="none" strike="noStrike" dirty="0">
                          <a:solidFill>
                            <a:srgbClr val="450203"/>
                          </a:solidFill>
                          <a:effectLst/>
                        </a:rPr>
                        <a:t>). Характеристики генетического контроля и функционирования путей катаболизма углеводородов у </a:t>
                      </a:r>
                      <a:r>
                        <a:rPr lang="ru-RU" sz="1100" u="none" strike="noStrike" dirty="0" err="1">
                          <a:solidFill>
                            <a:srgbClr val="450203"/>
                          </a:solidFill>
                          <a:effectLst/>
                        </a:rPr>
                        <a:t>Rhodococcus</a:t>
                      </a:r>
                      <a:endParaRPr lang="ru-RU" sz="1100" b="0" i="0" u="none" strike="noStrike" dirty="0">
                        <a:solidFill>
                          <a:srgbClr val="4502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3986" marT="3986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1084" y="2311400"/>
            <a:ext cx="2894845" cy="1983678"/>
          </a:xfrm>
          <a:prstGeom prst="rect">
            <a:avLst/>
          </a:prstGeom>
          <a:solidFill>
            <a:srgbClr val="450203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Т.е. </a:t>
            </a:r>
            <a:r>
              <a:rPr lang="ru-RU" b="1" u="sng" dirty="0" smtClean="0">
                <a:solidFill>
                  <a:schemeClr val="tx1"/>
                </a:solidFill>
              </a:rPr>
              <a:t>конкретные задачи</a:t>
            </a:r>
            <a:r>
              <a:rPr lang="ru-RU" dirty="0" smtClean="0">
                <a:solidFill>
                  <a:schemeClr val="tx1"/>
                </a:solidFill>
              </a:rPr>
              <a:t> по каждому направлению   </a:t>
            </a:r>
            <a:r>
              <a:rPr lang="ru-RU" b="1" dirty="0" smtClean="0">
                <a:solidFill>
                  <a:schemeClr val="tx1"/>
                </a:solidFill>
              </a:rPr>
              <a:t>исследований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для которых понадобится информация в ближайшее время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983833" y="2931091"/>
            <a:ext cx="2768251" cy="475989"/>
          </a:xfrm>
          <a:prstGeom prst="leftArrow">
            <a:avLst/>
          </a:prstGeom>
          <a:solidFill>
            <a:srgbClr val="450203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987229" y="1127998"/>
            <a:ext cx="2209964" cy="369332"/>
          </a:xfrm>
          <a:prstGeom prst="rect">
            <a:avLst/>
          </a:prstGeom>
          <a:solidFill>
            <a:srgbClr val="45020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=&gt; </a:t>
            </a:r>
            <a:r>
              <a:rPr lang="ru-RU" dirty="0" smtClean="0"/>
              <a:t>Ключевые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7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5867" y="647764"/>
            <a:ext cx="410436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фитаза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, щелочная фосфатаза, </a:t>
            </a:r>
            <a:r>
              <a:rPr lang="el-GR" sz="1600" dirty="0">
                <a:solidFill>
                  <a:schemeClr val="bg1"/>
                </a:solidFill>
                <a:latin typeface="+mj-lt"/>
              </a:rPr>
              <a:t>β-1,4-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маннаназа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B. subtilis, B.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circulans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Paenibacillus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фитат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l-GR" sz="1600" dirty="0">
                <a:solidFill>
                  <a:schemeClr val="bg1"/>
                </a:solidFill>
                <a:latin typeface="+mj-lt"/>
              </a:rPr>
              <a:t>β-1,4-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маннаны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антипитательные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факторы.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819" y="595052"/>
            <a:ext cx="7089292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7800" lvl="1"/>
            <a:r>
              <a:rPr lang="ru-RU" sz="1600" u="sng" dirty="0"/>
              <a:t>Задача </a:t>
            </a:r>
            <a:r>
              <a:rPr lang="ru-RU" sz="1600" b="1" dirty="0" err="1"/>
              <a:t>ПФНИ</a:t>
            </a:r>
            <a:r>
              <a:rPr lang="ru-RU" sz="1600" b="1" dirty="0"/>
              <a:t> </a:t>
            </a:r>
            <a:r>
              <a:rPr lang="ru-RU" sz="1600" b="1" dirty="0" smtClean="0"/>
              <a:t>: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Будут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выделены гены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фитазы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, щелочной фосфатазы и </a:t>
            </a:r>
            <a:r>
              <a:rPr lang="el-GR" sz="1600" dirty="0">
                <a:solidFill>
                  <a:schemeClr val="bg1"/>
                </a:solidFill>
                <a:latin typeface="+mj-lt"/>
              </a:rPr>
              <a:t>β-1,4-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маннаназы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из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B. subtilis, B.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circulans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и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Paenibacillus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продукты которых адаптированы к расщеплению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фитата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и </a:t>
            </a:r>
            <a:r>
              <a:rPr lang="el-GR" sz="1600" dirty="0">
                <a:solidFill>
                  <a:schemeClr val="bg1"/>
                </a:solidFill>
                <a:latin typeface="+mj-lt"/>
              </a:rPr>
              <a:t>β-1,4-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маннанов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зерна и обеспечивают этим удаление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антипитательных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факторов.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989" y="1849215"/>
            <a:ext cx="1120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Поиск 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1400" dirty="0" err="1" smtClean="0">
                <a:solidFill>
                  <a:schemeClr val="bg1"/>
                </a:solidFill>
                <a:latin typeface="+mj-lt"/>
              </a:rPr>
              <a:t>фитаз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*»  в каталоге БЕН РАН выдал 3 автореферата с другими микроорганизмами, 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… другие конструкции ключевых слов не дали результатов… 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819" y="168026"/>
            <a:ext cx="6110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1.6.12.4</a:t>
            </a:r>
            <a:r>
              <a:rPr lang="ru-RU" sz="1600" dirty="0"/>
              <a:t>. Промышленная биотехнология</a:t>
            </a:r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73760" y="210407"/>
            <a:ext cx="1880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>
                <a:solidFill>
                  <a:schemeClr val="bg1"/>
                </a:solidFill>
                <a:latin typeface="+mj-lt"/>
              </a:rPr>
              <a:t>Ключевые слова: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100424" y="1059373"/>
            <a:ext cx="457373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714523" y="2468668"/>
            <a:ext cx="3454025" cy="3116650"/>
            <a:chOff x="3583604" y="2781417"/>
            <a:chExt cx="4235301" cy="386689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2928">
              <a:off x="3583604" y="3113030"/>
              <a:ext cx="2545687" cy="353527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5313364" y="2781417"/>
              <a:ext cx="2505541" cy="354986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14250" y="5948826"/>
            <a:ext cx="52485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Поиск вручную публикаций по  ключевым словам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25752" y="2655691"/>
            <a:ext cx="28154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j-lt"/>
              </a:rPr>
              <a:t>Молекулярная генетика, микробиология и вирусология.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2004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. 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Фитазная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активность у некоторых групп бактерий. </a:t>
            </a:r>
            <a:r>
              <a:rPr lang="ru-RU" dirty="0">
                <a:latin typeface="+mj-lt"/>
              </a:rPr>
              <a:t>Поиск и клонирование генов бактериальных </a:t>
            </a:r>
            <a:r>
              <a:rPr lang="ru-RU" dirty="0" err="1" smtClean="0">
                <a:latin typeface="+mj-lt"/>
              </a:rPr>
              <a:t>фитаз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18220" y="5105343"/>
            <a:ext cx="4907169" cy="396468"/>
            <a:chOff x="351059" y="5279776"/>
            <a:chExt cx="4907169" cy="396468"/>
          </a:xfrm>
        </p:grpSpPr>
        <p:sp>
          <p:nvSpPr>
            <p:cNvPr id="15" name="TextBox 14"/>
            <p:cNvSpPr txBox="1"/>
            <p:nvPr/>
          </p:nvSpPr>
          <p:spPr>
            <a:xfrm>
              <a:off x="351059" y="5279776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+mj-lt"/>
                </a:rPr>
                <a:t>Т</a:t>
              </a:r>
              <a:r>
                <a:rPr lang="ru-RU" dirty="0" smtClean="0">
                  <a:latin typeface="+mj-lt"/>
                </a:rPr>
                <a:t>ематические направления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3506420" y="5329921"/>
              <a:ext cx="540230" cy="346323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79700" y="5306912"/>
              <a:ext cx="1178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+mj-lt"/>
                </a:rPr>
                <a:t>журналы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14250" y="5504381"/>
            <a:ext cx="4081533" cy="408042"/>
            <a:chOff x="350164" y="5395303"/>
            <a:chExt cx="4081533" cy="40804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551328" y="5434013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+mj-lt"/>
                </a:rPr>
                <a:t>статьи</a:t>
              </a:r>
              <a:endParaRPr lang="ru-RU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0164" y="5395303"/>
              <a:ext cx="2717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>
                  <a:latin typeface="+mj-lt"/>
                </a:rPr>
                <a:t>УДК</a:t>
              </a:r>
              <a:r>
                <a:rPr lang="ru-RU" dirty="0" smtClean="0">
                  <a:latin typeface="+mj-lt"/>
                </a:rPr>
                <a:t> и </a:t>
              </a:r>
              <a:r>
                <a:rPr lang="ru-RU" dirty="0" err="1" smtClean="0">
                  <a:latin typeface="+mj-lt"/>
                </a:rPr>
                <a:t>др</a:t>
              </a:r>
              <a:r>
                <a:rPr lang="ru-RU" dirty="0" smtClean="0">
                  <a:latin typeface="+mj-lt"/>
                </a:rPr>
                <a:t> рубрикаторы </a:t>
              </a:r>
              <a:endParaRPr lang="ru-RU" dirty="0">
                <a:latin typeface="+mj-lt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2976715" y="5434013"/>
              <a:ext cx="540230" cy="346323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745592" y="58711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Эта публикация </a:t>
            </a:r>
            <a:r>
              <a:rPr lang="ru-RU" b="1" i="1" dirty="0"/>
              <a:t>- </a:t>
            </a:r>
            <a:r>
              <a:rPr lang="ru-RU" b="1" i="1" dirty="0" smtClean="0"/>
              <a:t>полностью </a:t>
            </a:r>
            <a:r>
              <a:rPr lang="ru-RU" b="1" i="1" dirty="0"/>
              <a:t>соответствуют задачам  </a:t>
            </a:r>
            <a:r>
              <a:rPr lang="ru-RU" b="1" i="1" dirty="0" err="1"/>
              <a:t>ПФНИ</a:t>
            </a:r>
            <a:r>
              <a:rPr lang="ru-RU" b="1" i="1" dirty="0"/>
              <a:t> на 2021-30 </a:t>
            </a:r>
            <a:r>
              <a:rPr lang="ru-RU" b="1" i="1" dirty="0" err="1"/>
              <a:t>гг</a:t>
            </a:r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36" y="2551652"/>
            <a:ext cx="4329318" cy="23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48790" y="6268412"/>
            <a:ext cx="1003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Эти публикации - полностью соответствуют задачам  </a:t>
            </a:r>
            <a:r>
              <a:rPr lang="ru-RU" sz="2000" b="1" i="1" dirty="0" err="1" smtClean="0"/>
              <a:t>ПФНИ</a:t>
            </a:r>
            <a:r>
              <a:rPr lang="ru-RU" sz="2000" b="1" i="1" dirty="0" smtClean="0"/>
              <a:t> на 2021-30 </a:t>
            </a:r>
            <a:r>
              <a:rPr lang="ru-RU" sz="2000" b="1" i="1" dirty="0" err="1" smtClean="0"/>
              <a:t>гг</a:t>
            </a:r>
            <a:endParaRPr lang="ru-RU" sz="2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0222" y="116708"/>
            <a:ext cx="113274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нам может помочь в поиске документов на оцифровку, обеспечивающие решение задач </a:t>
            </a:r>
            <a:r>
              <a:rPr lang="ru-RU" dirty="0" err="1" smtClean="0"/>
              <a:t>ПФНИ</a:t>
            </a:r>
            <a:r>
              <a:rPr lang="ru-RU" dirty="0" smtClean="0"/>
              <a:t>?</a:t>
            </a:r>
          </a:p>
          <a:p>
            <a:endParaRPr lang="ru-RU" sz="11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2824" y="1734063"/>
            <a:ext cx="5073843" cy="4248624"/>
            <a:chOff x="237546" y="1916801"/>
            <a:chExt cx="5007978" cy="3081855"/>
          </a:xfrm>
          <a:effectLst/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46" y="1916801"/>
              <a:ext cx="3711637" cy="14071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2A0202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075" y="3132920"/>
              <a:ext cx="4762449" cy="18657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2A0202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Прямоугольник 18"/>
          <p:cNvSpPr/>
          <p:nvPr/>
        </p:nvSpPr>
        <p:spPr>
          <a:xfrm>
            <a:off x="881497" y="589382"/>
            <a:ext cx="384931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Базы данных трудов сотрудников институтов, работающих по данному направлению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426667" y="980172"/>
            <a:ext cx="6603602" cy="3841031"/>
            <a:chOff x="5453359" y="2187790"/>
            <a:chExt cx="6603602" cy="384103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453359" y="2187790"/>
              <a:ext cx="6494996" cy="3841031"/>
              <a:chOff x="6462353" y="471050"/>
              <a:chExt cx="5316146" cy="2903160"/>
            </a:xfrm>
            <a:effectLst/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8265013" y="593384"/>
                <a:ext cx="3387528" cy="48851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/>
                  <a:t>Библиографические указатели научных </a:t>
                </a:r>
                <a:r>
                  <a:rPr lang="ru-RU" dirty="0" smtClean="0"/>
                  <a:t>работ</a:t>
                </a:r>
                <a:endParaRPr lang="ru-RU" dirty="0"/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 rot="21286254">
                <a:off x="6462353" y="471050"/>
                <a:ext cx="1684824" cy="2458905"/>
                <a:chOff x="2470916" y="2808149"/>
                <a:chExt cx="1997883" cy="2915799"/>
              </a:xfrm>
            </p:grpSpPr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70916" y="2808149"/>
                  <a:ext cx="1997883" cy="2915799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5" name="Прямоугольник 24"/>
                <p:cNvSpPr/>
                <p:nvPr/>
              </p:nvSpPr>
              <p:spPr>
                <a:xfrm>
                  <a:off x="2506566" y="3160201"/>
                  <a:ext cx="1930101" cy="44163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2863" y="2644071"/>
                <a:ext cx="5125636" cy="7301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</p:pic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340" y="3396414"/>
              <a:ext cx="6295621" cy="1373161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</p:grpSp>
      <p:sp>
        <p:nvSpPr>
          <p:cNvPr id="5" name="Прямоугольник 4"/>
          <p:cNvSpPr/>
          <p:nvPr/>
        </p:nvSpPr>
        <p:spPr>
          <a:xfrm>
            <a:off x="5868446" y="5408594"/>
            <a:ext cx="6028023" cy="61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ПРИМЕР: Задача </a:t>
            </a:r>
            <a:r>
              <a:rPr lang="ru-RU" sz="1400" dirty="0" err="1" smtClean="0"/>
              <a:t>ПФНИ</a:t>
            </a:r>
            <a:r>
              <a:rPr lang="ru-RU" sz="1400" dirty="0" smtClean="0"/>
              <a:t> – повышение </a:t>
            </a:r>
            <a:r>
              <a:rPr lang="ru-RU" sz="1400" dirty="0" err="1" smtClean="0"/>
              <a:t>термостабильности</a:t>
            </a:r>
            <a:r>
              <a:rPr lang="ru-RU" sz="1400" dirty="0" smtClean="0"/>
              <a:t> ферментов.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511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6739" y="5087327"/>
            <a:ext cx="2509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Эти публикации - полностью соответствуют задачам  </a:t>
            </a:r>
            <a:r>
              <a:rPr lang="ru-RU" sz="2000" b="1" i="1" dirty="0" err="1" smtClean="0"/>
              <a:t>ПФНИ</a:t>
            </a:r>
            <a:r>
              <a:rPr lang="ru-RU" sz="2000" b="1" i="1" dirty="0" smtClean="0"/>
              <a:t> на 2021-30 </a:t>
            </a:r>
            <a:r>
              <a:rPr lang="ru-RU" sz="2000" b="1" i="1" dirty="0" err="1" smtClean="0"/>
              <a:t>гг</a:t>
            </a:r>
            <a:endParaRPr lang="ru-RU" sz="2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39502" y="116708"/>
            <a:ext cx="82959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нам может помочь в поиске документов на оцифровку?</a:t>
            </a:r>
          </a:p>
          <a:p>
            <a:endParaRPr lang="ru-RU" sz="11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5080" y="655317"/>
            <a:ext cx="26352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Базы данных диссертаций (автореферат сотрудника </a:t>
            </a:r>
            <a:r>
              <a:rPr lang="ru-RU" dirty="0" err="1" smtClean="0"/>
              <a:t>ИБФМ</a:t>
            </a:r>
            <a:r>
              <a:rPr lang="ru-RU" dirty="0" smtClean="0"/>
              <a:t> РАН)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2" y="2341244"/>
            <a:ext cx="1688670" cy="256523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77719"/>
              </p:ext>
            </p:extLst>
          </p:nvPr>
        </p:nvGraphicFramePr>
        <p:xfrm>
          <a:off x="2880360" y="1647274"/>
          <a:ext cx="9100095" cy="4985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718"/>
                <a:gridCol w="2202092"/>
                <a:gridCol w="2035686"/>
                <a:gridCol w="838299"/>
                <a:gridCol w="606000"/>
                <a:gridCol w="595900"/>
                <a:gridCol w="949400"/>
              </a:tblGrid>
              <a:tr h="3297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author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b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title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b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source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b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year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b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volume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b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issue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b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pages/</a:t>
                      </a:r>
                      <a:r>
                        <a:rPr lang="en-US" sz="900" b="1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article_number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 anchor="b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4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Бурджанадзе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ТВ,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Тиктопуло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ЕИ, Привалов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ПЛ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Энтальпия и энтропия денатурации коллагенов, различающихся по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термостабильности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Докл. АН СССР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1986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293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720-724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Свадьбина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ИВ,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Железнякова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ЕН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, Железная ЛА, Матвиенко НИ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Bacillus species LU4 - </a:t>
                      </a:r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эффективный продуцент термостабильной сайт-специфической эндонуклеазы </a:t>
                      </a: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BspLU4I, </a:t>
                      </a:r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изошизомера </a:t>
                      </a: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AvaI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Биохимия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2003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68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529-536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Фоменкова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НП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, Невская НА, Никулин АД, Никонов СВ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Структурные аспекты термостабильности белков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Молекуляр. биология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2009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32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301-308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Филатов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И.В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Тиктопуло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Е.И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Мильчевский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Ю.В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Намиот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В.А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Рубин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М.А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Туманян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В.Г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Есипова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Н.Г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Регуляция термостабильности коллагенов : роль локальных и масштабных характеристик последовательности аминокислот и гидратации пептидных групп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Физико-химические основы функционирования биополимеров и клеток.</a:t>
                      </a:r>
                      <a:b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Симпозиум I. Материалы докладов.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IVсъезд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Биофизиков России. 20-26 августа 201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2012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300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Мурина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В.Н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Леконцева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Мельник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Б.С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Филимонов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Мюллер У.,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Уляйн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М.,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Вейс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М.С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Гарбер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М.Б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Никонов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С.В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Никулин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А.Д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Исследование экстремальной термостабильности белка Hfq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Биология наука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XXI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века. Сборник тезисов 18 международная Пущинская школа-конференция молодых ученных.21-25 апреля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2014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266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0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Костарева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О.С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Габдухаков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А.Г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Мельник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Б.С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Тищенко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С.В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ПОВЫШЕНИЕ СОДЕРЖАНИЯ ИОНОВ МЕДИ В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ЛАККАЗЕ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STREPTOMYCES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GRISEOFLAVUS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УВЕЛИЧИВАЕТ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ТЕРМОСТАБИЛЬНОСТЬ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БЕЛКА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Актуальные вопросы биологической физики и химии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236-239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Леконцева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Кутузова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К.А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Филимонов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В.В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Балобанов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В.А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., Никулин </a:t>
                      </a:r>
                      <a:r>
                        <a:rPr lang="ru-RU" sz="9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А.Д</a:t>
                      </a:r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ИССЛЕДОВАНИЕ ВЛИЯНИЯ ТРОЙНОЙ ЗАМЕНЫ ASP9ALA/VAL43ARG/TYR55TRP В БЕЛКЕ HFQ НА ЕГО СТРУКТУРУ И ТЕРМОСТАБИЛЬНОСТЬ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Актуальные вопросы биологической физики и химии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507-510</a:t>
                      </a:r>
                      <a:endParaRPr lang="ru-RU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36000" marB="36000">
                    <a:lnL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02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508440" y="832287"/>
            <a:ext cx="78758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Тематические реферативные </a:t>
            </a:r>
            <a:r>
              <a:rPr lang="ru-RU" dirty="0"/>
              <a:t>базы данных, которые </a:t>
            </a:r>
            <a:r>
              <a:rPr lang="ru-RU" dirty="0" smtClean="0"/>
              <a:t>ведут сами </a:t>
            </a:r>
            <a:r>
              <a:rPr lang="ru-RU" dirty="0"/>
              <a:t>институты по тематике </a:t>
            </a:r>
            <a:r>
              <a:rPr lang="ru-RU" dirty="0" smtClean="0"/>
              <a:t>исследований (БД </a:t>
            </a:r>
            <a:r>
              <a:rPr lang="ru-RU" sz="1600" b="1" dirty="0" smtClean="0"/>
              <a:t> Института белка РАН)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21087" y="1647274"/>
            <a:ext cx="2216426" cy="507126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9830" y="584966"/>
            <a:ext cx="270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Например, задача </a:t>
            </a:r>
            <a:r>
              <a:rPr lang="ru-RU" sz="1600" dirty="0" err="1" smtClean="0"/>
              <a:t>ПФНИ</a:t>
            </a:r>
            <a:r>
              <a:rPr lang="en-US" sz="1600" dirty="0" smtClean="0"/>
              <a:t> -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34355" y="642682"/>
            <a:ext cx="61539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комплексная </a:t>
            </a:r>
            <a:r>
              <a:rPr lang="ru-RU" sz="1400" u="sng" dirty="0"/>
              <a:t>оценка</a:t>
            </a:r>
            <a:r>
              <a:rPr lang="ru-RU" sz="1400" dirty="0"/>
              <a:t> </a:t>
            </a:r>
            <a:r>
              <a:rPr lang="ru-RU" sz="1400" dirty="0" err="1"/>
              <a:t>селекционно</a:t>
            </a:r>
            <a:r>
              <a:rPr lang="ru-RU" sz="1400" dirty="0"/>
              <a:t>-генетического материала, генотипов созданных с использованием классических и современных методов селекции, в </a:t>
            </a:r>
            <a:r>
              <a:rPr lang="ru-RU" sz="1400" dirty="0" err="1"/>
              <a:t>т.ч</a:t>
            </a:r>
            <a:r>
              <a:rPr lang="ru-RU" sz="1400" dirty="0"/>
              <a:t>. с использованием </a:t>
            </a:r>
            <a:r>
              <a:rPr lang="ru-RU" sz="1400" u="sng" dirty="0"/>
              <a:t>межвидовых гибридов </a:t>
            </a:r>
            <a:r>
              <a:rPr lang="ru-RU" sz="1400" dirty="0"/>
              <a:t>и </a:t>
            </a:r>
            <a:r>
              <a:rPr lang="ru-RU" sz="1400" u="sng" dirty="0"/>
              <a:t>ДНК - маркеров</a:t>
            </a:r>
            <a:r>
              <a:rPr lang="ru-RU" sz="1400" dirty="0"/>
              <a:t>, клеточных технологий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vitro</a:t>
            </a:r>
            <a:r>
              <a:rPr lang="ru-RU" sz="1400" dirty="0"/>
              <a:t> для </a:t>
            </a:r>
            <a:r>
              <a:rPr lang="ru-RU" sz="1400" u="sng" dirty="0"/>
              <a:t>селекции на устойчивость к болезням и вредителям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8" y="1071729"/>
            <a:ext cx="5219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4.1.2.3. </a:t>
            </a:r>
            <a:r>
              <a:rPr lang="ru-RU" sz="1400" u="sng" dirty="0" smtClean="0"/>
              <a:t>создания </a:t>
            </a:r>
            <a:r>
              <a:rPr lang="ru-RU" sz="1400" u="sng" dirty="0"/>
              <a:t>новых генотипов культурных растений </a:t>
            </a:r>
            <a:r>
              <a:rPr lang="ru-RU" sz="1400" dirty="0" smtClean="0"/>
              <a:t>…</a:t>
            </a:r>
            <a:r>
              <a:rPr lang="ru-RU" sz="1400" u="sng" dirty="0" smtClean="0"/>
              <a:t>, с генами устойчивости </a:t>
            </a:r>
            <a:r>
              <a:rPr lang="ru-RU" sz="1400" u="sng" dirty="0"/>
              <a:t>к </a:t>
            </a:r>
            <a:r>
              <a:rPr lang="ru-RU" sz="1400" u="sng" dirty="0" err="1"/>
              <a:t>био</a:t>
            </a:r>
            <a:r>
              <a:rPr lang="ru-RU" sz="1400" u="sng" dirty="0"/>
              <a:t>- и </a:t>
            </a:r>
            <a:r>
              <a:rPr lang="ru-RU" sz="1400" u="sng" dirty="0" err="1"/>
              <a:t>абиострессорам</a:t>
            </a:r>
            <a:r>
              <a:rPr lang="ru-RU" sz="1400" dirty="0"/>
              <a:t>; </a:t>
            </a:r>
            <a:r>
              <a:rPr lang="ru-RU" sz="1400" dirty="0" smtClean="0"/>
              <a:t>…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79967" y="142238"/>
            <a:ext cx="2493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Ожидаемые </a:t>
            </a:r>
            <a:r>
              <a:rPr lang="ru-RU" sz="1600" dirty="0" smtClean="0"/>
              <a:t>результаты: 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46565" y="2194001"/>
            <a:ext cx="7771009" cy="4094482"/>
            <a:chOff x="371307" y="1628872"/>
            <a:chExt cx="7771009" cy="409448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246" y="1725148"/>
              <a:ext cx="2679070" cy="399820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07" y="1669968"/>
              <a:ext cx="2092507" cy="306324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120" y="1628872"/>
              <a:ext cx="2113636" cy="3063240"/>
            </a:xfrm>
            <a:prstGeom prst="rect">
              <a:avLst/>
            </a:prstGeom>
          </p:spPr>
        </p:pic>
        <p:sp>
          <p:nvSpPr>
            <p:cNvPr id="17" name="Стрелка вправо 16"/>
            <p:cNvSpPr/>
            <p:nvPr/>
          </p:nvSpPr>
          <p:spPr>
            <a:xfrm>
              <a:off x="2483065" y="3124187"/>
              <a:ext cx="375192" cy="250890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5045616" y="3544773"/>
              <a:ext cx="375192" cy="250890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977613" y="2944337"/>
            <a:ext cx="1209501" cy="1213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43671" y="3796514"/>
            <a:ext cx="1206110" cy="6290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49530" y="5407198"/>
            <a:ext cx="1230437" cy="7545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26469" y="2253913"/>
            <a:ext cx="352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Для поиска документов на оцифровку, соответствующих </a:t>
            </a:r>
            <a:r>
              <a:rPr lang="ru-RU" dirty="0" smtClean="0"/>
              <a:t>ЗАДАЧАМ </a:t>
            </a:r>
            <a:r>
              <a:rPr lang="ru-RU" b="1" dirty="0" smtClean="0"/>
              <a:t>Программы </a:t>
            </a:r>
            <a:r>
              <a:rPr lang="ru-RU" b="1" dirty="0"/>
              <a:t>фундаментальных научных исследований в РФ на долгосрочный период 2021-2030 </a:t>
            </a:r>
            <a:r>
              <a:rPr lang="ru-RU" b="1" dirty="0" err="1"/>
              <a:t>гг</a:t>
            </a:r>
            <a:r>
              <a:rPr lang="ru-RU" b="1" dirty="0"/>
              <a:t>  </a:t>
            </a:r>
            <a:endParaRPr lang="ru-RU" b="1" dirty="0" smtClean="0"/>
          </a:p>
          <a:p>
            <a:pPr algn="r"/>
            <a:r>
              <a:rPr lang="ru-RU" b="1" dirty="0" smtClean="0"/>
              <a:t>используем: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0963" y="113998"/>
            <a:ext cx="387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по реферативным журналам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22977" y="4447961"/>
            <a:ext cx="30653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ПОИСК ПО </a:t>
            </a:r>
            <a:r>
              <a:rPr lang="ru-RU" dirty="0" smtClean="0"/>
              <a:t>ТЕМАТИКЕ </a:t>
            </a:r>
            <a:r>
              <a:rPr lang="en-US" dirty="0"/>
              <a:t>=</a:t>
            </a:r>
            <a:r>
              <a:rPr lang="en-US" dirty="0" smtClean="0"/>
              <a:t>&gt;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 </a:t>
            </a:r>
            <a:r>
              <a:rPr lang="ru-RU" dirty="0" err="1"/>
              <a:t>УДК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=&gt;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КЛЮЧЕВЫМ </a:t>
            </a:r>
            <a:r>
              <a:rPr lang="ru-RU" dirty="0"/>
              <a:t>СЛОВАМ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098014" y="1456618"/>
            <a:ext cx="555074" cy="254684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7369" y="5645805"/>
            <a:ext cx="5092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/>
              <a:t>Эти публикации - полностью соответствуют задачам  </a:t>
            </a:r>
            <a:r>
              <a:rPr lang="ru-RU" sz="2000" b="1" i="1" dirty="0" err="1" smtClean="0"/>
              <a:t>ПФНИ</a:t>
            </a:r>
            <a:r>
              <a:rPr lang="ru-RU" sz="2000" b="1" i="1" dirty="0" smtClean="0"/>
              <a:t> на 2021-30 </a:t>
            </a:r>
            <a:r>
              <a:rPr lang="ru-RU" sz="2000" b="1" i="1" dirty="0" err="1" smtClean="0"/>
              <a:t>гг</a:t>
            </a:r>
            <a:endParaRPr lang="ru-RU" sz="2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89174" y="2482587"/>
            <a:ext cx="967970" cy="6285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61030" y="3746373"/>
            <a:ext cx="1051560" cy="14439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1473" y="919083"/>
            <a:ext cx="863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Создание возможности для </a:t>
            </a:r>
            <a:r>
              <a:rPr lang="ru-RU" sz="2000" dirty="0">
                <a:solidFill>
                  <a:schemeClr val="bg1"/>
                </a:solidFill>
              </a:rPr>
              <a:t>автоматического </a:t>
            </a:r>
            <a:r>
              <a:rPr lang="ru-RU" sz="2000" dirty="0" smtClean="0">
                <a:solidFill>
                  <a:schemeClr val="bg1"/>
                </a:solidFill>
              </a:rPr>
              <a:t>поиска и </a:t>
            </a:r>
            <a:r>
              <a:rPr lang="ru-RU" sz="2000" dirty="0" smtClean="0">
                <a:solidFill>
                  <a:schemeClr val="bg1"/>
                </a:solidFill>
              </a:rPr>
              <a:t>анализа;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овместимость </a:t>
            </a:r>
            <a:r>
              <a:rPr lang="ru-RU" sz="2000" dirty="0"/>
              <a:t>с различными устройствами (ПК, планшеты, смартфоны</a:t>
            </a:r>
            <a:r>
              <a:rPr lang="ru-RU" sz="2000" dirty="0" smtClean="0"/>
              <a:t>);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Решение вопроса </a:t>
            </a:r>
            <a:r>
              <a:rPr lang="ru-RU" sz="2000" dirty="0">
                <a:solidFill>
                  <a:schemeClr val="bg1"/>
                </a:solidFill>
              </a:rPr>
              <a:t>физической доступности, особенно для редких/ специализированных источников, недоступных удаленным </a:t>
            </a:r>
            <a:r>
              <a:rPr lang="ru-RU" sz="2000" dirty="0" smtClean="0">
                <a:solidFill>
                  <a:schemeClr val="bg1"/>
                </a:solidFill>
              </a:rPr>
              <a:t>пользователям.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00" y="182385"/>
            <a:ext cx="851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Какие задачи мы решаем оцифровывая документы для научных исследований: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400" y="5912853"/>
            <a:ext cx="1080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Оцифровывая ранние публикации, мы пополняем </a:t>
            </a:r>
            <a:r>
              <a:rPr lang="ru-RU" dirty="0" smtClean="0"/>
              <a:t>БД для развития новых/актуальных </a:t>
            </a:r>
            <a:r>
              <a:rPr lang="ru-RU" dirty="0" smtClean="0"/>
              <a:t>научных исследований и заполняем пробелы  в «образовании» ИИ</a:t>
            </a:r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9372600" y="995053"/>
            <a:ext cx="324000" cy="1387355"/>
          </a:xfrm>
          <a:prstGeom prst="rightBrac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9372600" y="2953432"/>
            <a:ext cx="324000" cy="2558380"/>
          </a:xfrm>
          <a:prstGeom prst="rightBrac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50920" y="1504064"/>
            <a:ext cx="178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ОЦИФРОВКА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97143" y="3725130"/>
            <a:ext cx="226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ОЦИФРОВКА  ДЛЯ НАУЧНЫХ ИССЛЕДОВАНИЙ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8650645"/>
              </p:ext>
            </p:extLst>
          </p:nvPr>
        </p:nvGraphicFramePr>
        <p:xfrm>
          <a:off x="1244600" y="2953432"/>
          <a:ext cx="8128000" cy="286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9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5842" y="638896"/>
            <a:ext cx="7603433" cy="927534"/>
          </a:xfrm>
          <a:prstGeom prst="rect">
            <a:avLst/>
          </a:prstGeom>
          <a:noFill/>
        </p:spPr>
        <p:txBody>
          <a:bodyPr wrap="none" lIns="80362" tIns="40182" rIns="80362" bIns="40182" rtlCol="0">
            <a:spAutoFit/>
          </a:bodyPr>
          <a:lstStyle/>
          <a:p>
            <a:r>
              <a:rPr lang="ru-RU" sz="5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808" y="1898943"/>
            <a:ext cx="4299067" cy="619630"/>
          </a:xfrm>
          <a:prstGeom prst="rect">
            <a:avLst/>
          </a:prstGeom>
          <a:noFill/>
        </p:spPr>
        <p:txBody>
          <a:bodyPr wrap="none" lIns="80362" tIns="40182" rIns="80362" bIns="40182" rtlCol="0">
            <a:spAutoFit/>
          </a:bodyPr>
          <a:lstStyle/>
          <a:p>
            <a:r>
              <a:rPr lang="ru-RU" sz="3499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Наши координаты: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5879" y="1808940"/>
            <a:ext cx="7560284" cy="2908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4499" b="1" dirty="0">
                <a:solidFill>
                  <a:schemeClr val="bg1"/>
                </a:solidFill>
                <a:cs typeface="Times New Roman" pitchFamily="18" charset="0"/>
              </a:rPr>
              <a:t>БЕН РАН</a:t>
            </a:r>
          </a:p>
          <a:p>
            <a:pPr algn="r">
              <a:spcBef>
                <a:spcPct val="20000"/>
              </a:spcBef>
            </a:pPr>
            <a:r>
              <a:rPr lang="ru-RU" sz="3000" dirty="0">
                <a:solidFill>
                  <a:schemeClr val="bg1"/>
                </a:solidFill>
                <a:cs typeface="Times New Roman" pitchFamily="18" charset="0"/>
              </a:rPr>
              <a:t>142290, Московская обл., </a:t>
            </a:r>
          </a:p>
          <a:p>
            <a:pPr algn="r">
              <a:spcBef>
                <a:spcPct val="20000"/>
              </a:spcBef>
            </a:pPr>
            <a:r>
              <a:rPr lang="ru-RU" sz="3000" dirty="0">
                <a:solidFill>
                  <a:schemeClr val="bg1"/>
                </a:solidFill>
                <a:cs typeface="Times New Roman" pitchFamily="18" charset="0"/>
              </a:rPr>
              <a:t>г. Пущино, ул. Институтская, д.3, </a:t>
            </a:r>
          </a:p>
          <a:p>
            <a:pPr algn="r">
              <a:spcBef>
                <a:spcPct val="20000"/>
              </a:spcBef>
            </a:pPr>
            <a:r>
              <a:rPr lang="ru-RU" sz="3000" dirty="0">
                <a:solidFill>
                  <a:schemeClr val="bg1"/>
                </a:solidFill>
                <a:cs typeface="Times New Roman" pitchFamily="18" charset="0"/>
              </a:rPr>
              <a:t>(Центральная библиотека Пущинского Научного Центра РАН)</a:t>
            </a:r>
            <a:endParaRPr lang="ru-RU" sz="300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65808" y="5426665"/>
            <a:ext cx="8282443" cy="861774"/>
            <a:chOff x="611560" y="3926811"/>
            <a:chExt cx="6626442" cy="841166"/>
          </a:xfrm>
          <a:effectLst/>
        </p:grpSpPr>
        <p:sp>
          <p:nvSpPr>
            <p:cNvPr id="7" name="Прямоугольник 6"/>
            <p:cNvSpPr/>
            <p:nvPr/>
          </p:nvSpPr>
          <p:spPr>
            <a:xfrm>
              <a:off x="611560" y="3926811"/>
              <a:ext cx="2925118" cy="84116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u="sng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e</a:t>
              </a:r>
              <a:r>
                <a:rPr lang="ru-RU" sz="2500" b="1" u="sng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-</a:t>
              </a:r>
              <a:r>
                <a:rPr lang="en-US" sz="2500" b="1" u="sng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mail</a:t>
              </a:r>
              <a:r>
                <a:rPr lang="ru-RU" sz="2500" b="1" u="sng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:</a:t>
              </a:r>
              <a:endParaRPr lang="ru-RU" sz="2500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r>
                <a:rPr lang="en-US" sz="2500" b="1" dirty="0" err="1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elenabesk</a:t>
              </a:r>
              <a:r>
                <a:rPr lang="ru-RU" sz="2500" b="1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@</a:t>
              </a:r>
              <a:r>
                <a:rPr lang="en-US" sz="2500" b="1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gmail.ru</a:t>
              </a:r>
              <a:endParaRPr lang="ru-RU" sz="25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55976" y="4155926"/>
              <a:ext cx="2882026" cy="46564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500" b="1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тел. (4967)73-32-22</a:t>
              </a:r>
              <a:endParaRPr lang="ru-RU" sz="25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9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10026550" y="865371"/>
            <a:ext cx="1524863" cy="392277"/>
          </a:xfrm>
          <a:custGeom>
            <a:avLst/>
            <a:gdLst>
              <a:gd name="connsiteX0" fmla="*/ 0 w 4226560"/>
              <a:gd name="connsiteY0" fmla="*/ 0 h 392277"/>
              <a:gd name="connsiteX1" fmla="*/ 4226560 w 4226560"/>
              <a:gd name="connsiteY1" fmla="*/ 0 h 392277"/>
              <a:gd name="connsiteX2" fmla="*/ 4226560 w 4226560"/>
              <a:gd name="connsiteY2" fmla="*/ 392277 h 392277"/>
              <a:gd name="connsiteX3" fmla="*/ 0 w 4226560"/>
              <a:gd name="connsiteY3" fmla="*/ 392277 h 392277"/>
              <a:gd name="connsiteX4" fmla="*/ 0 w 4226560"/>
              <a:gd name="connsiteY4" fmla="*/ 0 h 3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560" h="392277">
                <a:moveTo>
                  <a:pt x="0" y="0"/>
                </a:moveTo>
                <a:lnTo>
                  <a:pt x="4226560" y="0"/>
                </a:lnTo>
                <a:lnTo>
                  <a:pt x="4226560" y="392277"/>
                </a:lnTo>
                <a:lnTo>
                  <a:pt x="0" y="3922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45967" bIns="0" numCol="1" spcCol="1270" anchor="t" anchorCtr="0">
            <a:noAutofit/>
          </a:bodyPr>
          <a:lstStyle/>
          <a:p>
            <a:pPr lvl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bg1"/>
                </a:solidFill>
                <a:latin typeface="+mj-lt"/>
              </a:rPr>
              <a:t>Научные и технические библиотеки</a:t>
            </a:r>
            <a:endParaRPr lang="ru-RU" sz="1400" kern="12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99352" y="786947"/>
            <a:ext cx="650089" cy="7845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2678931" y="2764187"/>
            <a:ext cx="2911642" cy="1271840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108000" rIns="36000" bIns="36000" numCol="1" spcCol="1270" anchor="t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Историческая значимость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Ценность культурного наследия</a:t>
            </a: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Редкость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Уникальность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7005" y="55973"/>
            <a:ext cx="10860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Библиотеки, информационные центры, архивы - выключи в процесс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цифровизации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5255" y="198238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ЦЕЛЬ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3051" y="321544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КРИТЕРИИ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9658" y="5092306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ПРИОРИТЕТ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94305" y="1982380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Сохранение</a:t>
            </a:r>
            <a:endParaRPr lang="ru-RU" dirty="0"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59028" y="1909039"/>
            <a:ext cx="19458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+mj-lt"/>
              </a:rPr>
              <a:t>Организация доступа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142783" y="1758361"/>
            <a:ext cx="230941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+mj-lt"/>
              </a:rPr>
              <a:t>Обеспечение научных исследований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11034" y="320224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Востребованность</a:t>
            </a:r>
            <a:endParaRPr lang="ru-RU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83487" y="3226871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Актуальность</a:t>
            </a:r>
            <a:endParaRPr lang="ru-RU" dirty="0">
              <a:latin typeface="+mj-lt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674156" y="4275512"/>
            <a:ext cx="3156157" cy="2160542"/>
          </a:xfrm>
          <a:custGeom>
            <a:avLst/>
            <a:gdLst>
              <a:gd name="connsiteX0" fmla="*/ 0 w 949071"/>
              <a:gd name="connsiteY0" fmla="*/ 47454 h 474535"/>
              <a:gd name="connsiteX1" fmla="*/ 47454 w 949071"/>
              <a:gd name="connsiteY1" fmla="*/ 0 h 474535"/>
              <a:gd name="connsiteX2" fmla="*/ 901618 w 949071"/>
              <a:gd name="connsiteY2" fmla="*/ 0 h 474535"/>
              <a:gd name="connsiteX3" fmla="*/ 949072 w 949071"/>
              <a:gd name="connsiteY3" fmla="*/ 47454 h 474535"/>
              <a:gd name="connsiteX4" fmla="*/ 949071 w 949071"/>
              <a:gd name="connsiteY4" fmla="*/ 427082 h 474535"/>
              <a:gd name="connsiteX5" fmla="*/ 901617 w 949071"/>
              <a:gd name="connsiteY5" fmla="*/ 474536 h 474535"/>
              <a:gd name="connsiteX6" fmla="*/ 47454 w 949071"/>
              <a:gd name="connsiteY6" fmla="*/ 474535 h 474535"/>
              <a:gd name="connsiteX7" fmla="*/ 0 w 949071"/>
              <a:gd name="connsiteY7" fmla="*/ 427081 h 474535"/>
              <a:gd name="connsiteX8" fmla="*/ 0 w 949071"/>
              <a:gd name="connsiteY8" fmla="*/ 47454 h 4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071" h="474535">
                <a:moveTo>
                  <a:pt x="0" y="47454"/>
                </a:moveTo>
                <a:cubicBezTo>
                  <a:pt x="0" y="21246"/>
                  <a:pt x="21246" y="0"/>
                  <a:pt x="47454" y="0"/>
                </a:cubicBezTo>
                <a:lnTo>
                  <a:pt x="901618" y="0"/>
                </a:lnTo>
                <a:cubicBezTo>
                  <a:pt x="927826" y="0"/>
                  <a:pt x="949072" y="21246"/>
                  <a:pt x="949072" y="47454"/>
                </a:cubicBezTo>
                <a:cubicBezTo>
                  <a:pt x="949072" y="173997"/>
                  <a:pt x="949071" y="300539"/>
                  <a:pt x="949071" y="427082"/>
                </a:cubicBezTo>
                <a:cubicBezTo>
                  <a:pt x="949071" y="453290"/>
                  <a:pt x="927825" y="474536"/>
                  <a:pt x="901617" y="474536"/>
                </a:cubicBezTo>
                <a:lnTo>
                  <a:pt x="47454" y="474535"/>
                </a:lnTo>
                <a:cubicBezTo>
                  <a:pt x="21246" y="474535"/>
                  <a:pt x="0" y="453289"/>
                  <a:pt x="0" y="427081"/>
                </a:cubicBezTo>
                <a:lnTo>
                  <a:pt x="0" y="4745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89" tIns="22789" rIns="22789" bIns="22789" numCol="1" spcCol="1270" anchor="ctr" anchorCtr="0">
            <a:noAutofit/>
          </a:bodyPr>
          <a:lstStyle/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bg1"/>
                </a:solidFill>
                <a:latin typeface="+mj-lt"/>
              </a:rPr>
              <a:t>документы в неудовлетворительном физическом состоянии, с угрозой утраты </a:t>
            </a:r>
            <a:r>
              <a:rPr lang="ru-RU" sz="1200" b="1" kern="1200" dirty="0" smtClean="0">
                <a:solidFill>
                  <a:schemeClr val="bg1"/>
                </a:solidFill>
                <a:latin typeface="+mj-lt"/>
              </a:rPr>
              <a:t>подлинника</a:t>
            </a:r>
          </a:p>
          <a:p>
            <a:pPr marL="171450"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документы, для которых существует угроза утраты </a:t>
            </a:r>
            <a:r>
              <a:rPr lang="ru-RU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информации</a:t>
            </a:r>
            <a:r>
              <a:rPr lang="ru-RU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(например, для документов на бумажной основе – угасание текста; для </a:t>
            </a:r>
            <a:r>
              <a:rPr lang="ru-RU" sz="1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фонозаписей</a:t>
            </a:r>
            <a:r>
              <a:rPr lang="ru-RU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на магнитной ленте – размагничивание; для цветных </a:t>
            </a:r>
            <a:r>
              <a:rPr lang="ru-RU" sz="1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фотонегативов</a:t>
            </a:r>
            <a:r>
              <a:rPr lang="ru-RU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– утрата цветности и т.п.) при удовлетворительном физическом состоянии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носителя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6601036" y="4712255"/>
            <a:ext cx="2404339" cy="1191224"/>
          </a:xfrm>
          <a:custGeom>
            <a:avLst/>
            <a:gdLst>
              <a:gd name="connsiteX0" fmla="*/ 0 w 949071"/>
              <a:gd name="connsiteY0" fmla="*/ 47454 h 474535"/>
              <a:gd name="connsiteX1" fmla="*/ 47454 w 949071"/>
              <a:gd name="connsiteY1" fmla="*/ 0 h 474535"/>
              <a:gd name="connsiteX2" fmla="*/ 901618 w 949071"/>
              <a:gd name="connsiteY2" fmla="*/ 0 h 474535"/>
              <a:gd name="connsiteX3" fmla="*/ 949072 w 949071"/>
              <a:gd name="connsiteY3" fmla="*/ 47454 h 474535"/>
              <a:gd name="connsiteX4" fmla="*/ 949071 w 949071"/>
              <a:gd name="connsiteY4" fmla="*/ 427082 h 474535"/>
              <a:gd name="connsiteX5" fmla="*/ 901617 w 949071"/>
              <a:gd name="connsiteY5" fmla="*/ 474536 h 474535"/>
              <a:gd name="connsiteX6" fmla="*/ 47454 w 949071"/>
              <a:gd name="connsiteY6" fmla="*/ 474535 h 474535"/>
              <a:gd name="connsiteX7" fmla="*/ 0 w 949071"/>
              <a:gd name="connsiteY7" fmla="*/ 427081 h 474535"/>
              <a:gd name="connsiteX8" fmla="*/ 0 w 949071"/>
              <a:gd name="connsiteY8" fmla="*/ 47454 h 4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071" h="474535">
                <a:moveTo>
                  <a:pt x="0" y="47454"/>
                </a:moveTo>
                <a:cubicBezTo>
                  <a:pt x="0" y="21246"/>
                  <a:pt x="21246" y="0"/>
                  <a:pt x="47454" y="0"/>
                </a:cubicBezTo>
                <a:lnTo>
                  <a:pt x="901618" y="0"/>
                </a:lnTo>
                <a:cubicBezTo>
                  <a:pt x="927826" y="0"/>
                  <a:pt x="949072" y="21246"/>
                  <a:pt x="949072" y="47454"/>
                </a:cubicBezTo>
                <a:cubicBezTo>
                  <a:pt x="949072" y="173997"/>
                  <a:pt x="949071" y="300539"/>
                  <a:pt x="949071" y="427082"/>
                </a:cubicBezTo>
                <a:cubicBezTo>
                  <a:pt x="949071" y="453290"/>
                  <a:pt x="927825" y="474536"/>
                  <a:pt x="901617" y="474536"/>
                </a:cubicBezTo>
                <a:lnTo>
                  <a:pt x="47454" y="474535"/>
                </a:lnTo>
                <a:cubicBezTo>
                  <a:pt x="21246" y="474535"/>
                  <a:pt x="0" y="453289"/>
                  <a:pt x="0" y="427081"/>
                </a:cubicBezTo>
                <a:lnTo>
                  <a:pt x="0" y="4745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22789" rIns="22789" bIns="22789" numCol="1" spcCol="1270" anchor="ctr" anchorCtr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Наиболее </a:t>
            </a: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используемые документы, независимо от времени их создания, материала и техники изготовления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9887964" y="4891175"/>
            <a:ext cx="1009241" cy="689731"/>
          </a:xfrm>
          <a:custGeom>
            <a:avLst/>
            <a:gdLst>
              <a:gd name="connsiteX0" fmla="*/ 0 w 949071"/>
              <a:gd name="connsiteY0" fmla="*/ 47454 h 474535"/>
              <a:gd name="connsiteX1" fmla="*/ 47454 w 949071"/>
              <a:gd name="connsiteY1" fmla="*/ 0 h 474535"/>
              <a:gd name="connsiteX2" fmla="*/ 901618 w 949071"/>
              <a:gd name="connsiteY2" fmla="*/ 0 h 474535"/>
              <a:gd name="connsiteX3" fmla="*/ 949072 w 949071"/>
              <a:gd name="connsiteY3" fmla="*/ 47454 h 474535"/>
              <a:gd name="connsiteX4" fmla="*/ 949071 w 949071"/>
              <a:gd name="connsiteY4" fmla="*/ 427082 h 474535"/>
              <a:gd name="connsiteX5" fmla="*/ 901617 w 949071"/>
              <a:gd name="connsiteY5" fmla="*/ 474536 h 474535"/>
              <a:gd name="connsiteX6" fmla="*/ 47454 w 949071"/>
              <a:gd name="connsiteY6" fmla="*/ 474535 h 474535"/>
              <a:gd name="connsiteX7" fmla="*/ 0 w 949071"/>
              <a:gd name="connsiteY7" fmla="*/ 427081 h 474535"/>
              <a:gd name="connsiteX8" fmla="*/ 0 w 949071"/>
              <a:gd name="connsiteY8" fmla="*/ 47454 h 4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071" h="474535">
                <a:moveTo>
                  <a:pt x="0" y="47454"/>
                </a:moveTo>
                <a:cubicBezTo>
                  <a:pt x="0" y="21246"/>
                  <a:pt x="21246" y="0"/>
                  <a:pt x="47454" y="0"/>
                </a:cubicBezTo>
                <a:lnTo>
                  <a:pt x="901618" y="0"/>
                </a:lnTo>
                <a:cubicBezTo>
                  <a:pt x="927826" y="0"/>
                  <a:pt x="949072" y="21246"/>
                  <a:pt x="949072" y="47454"/>
                </a:cubicBezTo>
                <a:cubicBezTo>
                  <a:pt x="949072" y="173997"/>
                  <a:pt x="949071" y="300539"/>
                  <a:pt x="949071" y="427082"/>
                </a:cubicBezTo>
                <a:cubicBezTo>
                  <a:pt x="949071" y="453290"/>
                  <a:pt x="927825" y="474536"/>
                  <a:pt x="901617" y="474536"/>
                </a:cubicBezTo>
                <a:lnTo>
                  <a:pt x="47454" y="474535"/>
                </a:lnTo>
                <a:cubicBezTo>
                  <a:pt x="21246" y="474535"/>
                  <a:pt x="0" y="453289"/>
                  <a:pt x="0" y="427081"/>
                </a:cubicBezTo>
                <a:lnTo>
                  <a:pt x="0" y="4745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89" tIns="22789" rIns="22789" bIns="22789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946777" y="924402"/>
            <a:ext cx="1917141" cy="647100"/>
          </a:xfrm>
          <a:custGeom>
            <a:avLst/>
            <a:gdLst>
              <a:gd name="connsiteX0" fmla="*/ 0 w 4226560"/>
              <a:gd name="connsiteY0" fmla="*/ 0 h 392277"/>
              <a:gd name="connsiteX1" fmla="*/ 4226560 w 4226560"/>
              <a:gd name="connsiteY1" fmla="*/ 0 h 392277"/>
              <a:gd name="connsiteX2" fmla="*/ 4226560 w 4226560"/>
              <a:gd name="connsiteY2" fmla="*/ 392277 h 392277"/>
              <a:gd name="connsiteX3" fmla="*/ 0 w 4226560"/>
              <a:gd name="connsiteY3" fmla="*/ 392277 h 392277"/>
              <a:gd name="connsiteX4" fmla="*/ 0 w 4226560"/>
              <a:gd name="connsiteY4" fmla="*/ 0 h 3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560" h="392277">
                <a:moveTo>
                  <a:pt x="0" y="0"/>
                </a:moveTo>
                <a:lnTo>
                  <a:pt x="4226560" y="0"/>
                </a:lnTo>
                <a:lnTo>
                  <a:pt x="4226560" y="392277"/>
                </a:lnTo>
                <a:lnTo>
                  <a:pt x="0" y="3922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45967" bIns="0" numCol="1" spcCol="1270" anchor="t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bg1"/>
                </a:solidFill>
                <a:latin typeface="+mj-lt"/>
              </a:rPr>
              <a:t>Публичные и образовательные  библиотеки</a:t>
            </a:r>
            <a:endParaRPr lang="ru-RU" sz="1400" kern="1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0402" y="786947"/>
            <a:ext cx="784555" cy="784555"/>
          </a:xfrm>
          <a:prstGeom prst="rect">
            <a:avLst/>
          </a:prstGeom>
          <a:blipFill rotWithShape="1">
            <a:blip r:embed="rId4">
              <a:biLevel thresh="5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 4"/>
          <p:cNvSpPr/>
          <p:nvPr/>
        </p:nvSpPr>
        <p:spPr>
          <a:xfrm>
            <a:off x="3755867" y="1191018"/>
            <a:ext cx="1955221" cy="392277"/>
          </a:xfrm>
          <a:custGeom>
            <a:avLst/>
            <a:gdLst>
              <a:gd name="connsiteX0" fmla="*/ 0 w 4226560"/>
              <a:gd name="connsiteY0" fmla="*/ 0 h 392277"/>
              <a:gd name="connsiteX1" fmla="*/ 4226560 w 4226560"/>
              <a:gd name="connsiteY1" fmla="*/ 0 h 392277"/>
              <a:gd name="connsiteX2" fmla="*/ 4226560 w 4226560"/>
              <a:gd name="connsiteY2" fmla="*/ 392277 h 392277"/>
              <a:gd name="connsiteX3" fmla="*/ 0 w 4226560"/>
              <a:gd name="connsiteY3" fmla="*/ 392277 h 392277"/>
              <a:gd name="connsiteX4" fmla="*/ 0 w 4226560"/>
              <a:gd name="connsiteY4" fmla="*/ 0 h 39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560" h="392277">
                <a:moveTo>
                  <a:pt x="0" y="0"/>
                </a:moveTo>
                <a:lnTo>
                  <a:pt x="4226560" y="0"/>
                </a:lnTo>
                <a:lnTo>
                  <a:pt x="4226560" y="392277"/>
                </a:lnTo>
                <a:lnTo>
                  <a:pt x="0" y="3922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45967" bIns="0" numCol="1" spcCol="1270" anchor="t" anchorCtr="0">
            <a:noAutofit/>
          </a:bodyPr>
          <a:lstStyle/>
          <a:p>
            <a:pPr lvl="0" algn="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bg1"/>
                </a:solidFill>
                <a:latin typeface="+mj-lt"/>
              </a:rPr>
              <a:t>Библиотеки музеев, архивы</a:t>
            </a:r>
            <a:endParaRPr lang="ru-RU" sz="1400" kern="12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575" y="798740"/>
            <a:ext cx="784555" cy="78455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Скругленный прямоугольник 1"/>
          <p:cNvSpPr/>
          <p:nvPr/>
        </p:nvSpPr>
        <p:spPr>
          <a:xfrm>
            <a:off x="148309" y="1746931"/>
            <a:ext cx="11795382" cy="10172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8309" y="2764186"/>
            <a:ext cx="11795382" cy="135370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309" y="4129840"/>
            <a:ext cx="11795382" cy="23062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2068" y="532918"/>
            <a:ext cx="3248245" cy="618792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30313" y="532918"/>
            <a:ext cx="2881641" cy="618792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11954" y="532918"/>
            <a:ext cx="3231737" cy="618792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232" y="1797508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+</a:t>
            </a:r>
            <a:endParaRPr lang="ru-RU" sz="3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3232" y="3025246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+</a:t>
            </a:r>
            <a:endParaRPr lang="ru-RU" sz="3600" b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3232" y="4846663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+</a:t>
            </a:r>
            <a:endParaRPr lang="ru-RU" sz="36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83499" y="4846663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+</a:t>
            </a:r>
            <a:endParaRPr lang="ru-RU" sz="3600" b="1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83499" y="3020825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+</a:t>
            </a:r>
            <a:endParaRPr lang="ru-RU" sz="3600" b="1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83499" y="1870469"/>
            <a:ext cx="51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+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81275" y="76724"/>
            <a:ext cx="96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Как найти приоритетные документы для оцифровки по критерию «АКТУАЛЬНОСТЬ?»</a:t>
            </a:r>
            <a:endParaRPr lang="ru-RU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7387" y="621676"/>
            <a:ext cx="4716854" cy="1147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</a:rPr>
              <a:t>«Приоритетные </a:t>
            </a:r>
            <a:r>
              <a:rPr lang="ru-RU" sz="1400" b="1" dirty="0">
                <a:latin typeface="+mj-lt"/>
              </a:rPr>
              <a:t>направления </a:t>
            </a:r>
            <a:r>
              <a:rPr lang="ru-RU" sz="1400" b="1" dirty="0" smtClean="0">
                <a:latin typeface="+mj-lt"/>
              </a:rPr>
              <a:t>стратегии </a:t>
            </a:r>
            <a:r>
              <a:rPr lang="ru-RU" sz="1400" b="1" dirty="0">
                <a:latin typeface="+mj-lt"/>
              </a:rPr>
              <a:t>научно-технологического развития </a:t>
            </a:r>
            <a:r>
              <a:rPr lang="ru-RU" sz="1400" b="1" dirty="0" smtClean="0">
                <a:latin typeface="+mj-lt"/>
              </a:rPr>
              <a:t>РФ» утверждены </a:t>
            </a:r>
            <a:r>
              <a:rPr lang="ru-RU" sz="1400" b="1" dirty="0">
                <a:latin typeface="+mj-lt"/>
              </a:rPr>
              <a:t>Указом Президента Российской Федерации от 28 февраля 2024 г. N </a:t>
            </a:r>
            <a:r>
              <a:rPr lang="ru-RU" sz="1400" b="1" dirty="0" smtClean="0">
                <a:latin typeface="+mj-lt"/>
              </a:rPr>
              <a:t>145</a:t>
            </a:r>
            <a:endParaRPr lang="ru-RU" sz="1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90558" y="2014178"/>
            <a:ext cx="3483683" cy="1074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«Программы фундаментальных научных исследований в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РФ </a:t>
            </a:r>
            <a:endParaRPr lang="ru-RU" sz="1400" b="1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на долгосрочный период (2021 — 2030 годы)»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2885" y="5229009"/>
            <a:ext cx="3716779" cy="161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t" anchorCtr="0"/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Научных исследований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экспериментов !!!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исследований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Спорные публикации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отдельных конференций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татьи с большим количеством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ссылок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848621" y="971949"/>
            <a:ext cx="613611" cy="338537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6350581" y="2345307"/>
            <a:ext cx="613611" cy="338537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8142418" y="3832158"/>
            <a:ext cx="613611" cy="338537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4025" y="543463"/>
            <a:ext cx="8715884" cy="4592188"/>
            <a:chOff x="200072" y="949847"/>
            <a:chExt cx="8715884" cy="459218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77872" y="949847"/>
              <a:ext cx="8238084" cy="4592188"/>
              <a:chOff x="850867" y="1059639"/>
              <a:chExt cx="8238084" cy="4592188"/>
            </a:xfrm>
          </p:grpSpPr>
          <p:sp>
            <p:nvSpPr>
              <p:cNvPr id="4" name="Стрелка углом вверх 3"/>
              <p:cNvSpPr/>
              <p:nvPr/>
            </p:nvSpPr>
            <p:spPr>
              <a:xfrm rot="5400000">
                <a:off x="1365487" y="1742667"/>
                <a:ext cx="1036211" cy="1703426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flat">
                <a:bevelT w="177800" h="254000"/>
                <a:bevelB w="1524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Полилиния 4"/>
              <p:cNvSpPr/>
              <p:nvPr/>
            </p:nvSpPr>
            <p:spPr>
              <a:xfrm>
                <a:off x="850867" y="1059639"/>
                <a:ext cx="2094132" cy="954848"/>
              </a:xfrm>
              <a:custGeom>
                <a:avLst/>
                <a:gdLst>
                  <a:gd name="connsiteX0" fmla="*/ 0 w 2094132"/>
                  <a:gd name="connsiteY0" fmla="*/ 159173 h 954848"/>
                  <a:gd name="connsiteX1" fmla="*/ 159173 w 2094132"/>
                  <a:gd name="connsiteY1" fmla="*/ 0 h 954848"/>
                  <a:gd name="connsiteX2" fmla="*/ 1934959 w 2094132"/>
                  <a:gd name="connsiteY2" fmla="*/ 0 h 954848"/>
                  <a:gd name="connsiteX3" fmla="*/ 2094132 w 2094132"/>
                  <a:gd name="connsiteY3" fmla="*/ 159173 h 954848"/>
                  <a:gd name="connsiteX4" fmla="*/ 2094132 w 2094132"/>
                  <a:gd name="connsiteY4" fmla="*/ 795675 h 954848"/>
                  <a:gd name="connsiteX5" fmla="*/ 1934959 w 2094132"/>
                  <a:gd name="connsiteY5" fmla="*/ 954848 h 954848"/>
                  <a:gd name="connsiteX6" fmla="*/ 159173 w 2094132"/>
                  <a:gd name="connsiteY6" fmla="*/ 954848 h 954848"/>
                  <a:gd name="connsiteX7" fmla="*/ 0 w 2094132"/>
                  <a:gd name="connsiteY7" fmla="*/ 795675 h 954848"/>
                  <a:gd name="connsiteX8" fmla="*/ 0 w 2094132"/>
                  <a:gd name="connsiteY8" fmla="*/ 159173 h 95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4132" h="954848">
                    <a:moveTo>
                      <a:pt x="0" y="159173"/>
                    </a:moveTo>
                    <a:cubicBezTo>
                      <a:pt x="0" y="71264"/>
                      <a:pt x="71264" y="0"/>
                      <a:pt x="159173" y="0"/>
                    </a:cubicBezTo>
                    <a:lnTo>
                      <a:pt x="1934959" y="0"/>
                    </a:lnTo>
                    <a:cubicBezTo>
                      <a:pt x="2022868" y="0"/>
                      <a:pt x="2094132" y="71264"/>
                      <a:pt x="2094132" y="159173"/>
                    </a:cubicBezTo>
                    <a:lnTo>
                      <a:pt x="2094132" y="795675"/>
                    </a:lnTo>
                    <a:cubicBezTo>
                      <a:pt x="2094132" y="883584"/>
                      <a:pt x="2022868" y="954848"/>
                      <a:pt x="1934959" y="954848"/>
                    </a:cubicBezTo>
                    <a:lnTo>
                      <a:pt x="159173" y="954848"/>
                    </a:lnTo>
                    <a:cubicBezTo>
                      <a:pt x="71264" y="954848"/>
                      <a:pt x="0" y="883584"/>
                      <a:pt x="0" y="795675"/>
                    </a:cubicBezTo>
                    <a:lnTo>
                      <a:pt x="0" y="159173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580" tIns="107580" rIns="107580" bIns="10758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b="1" kern="1200" dirty="0" smtClean="0">
                    <a:latin typeface="+mj-lt"/>
                    <a:ea typeface="Times New Roman" panose="02020603050405020304" pitchFamily="18" charset="0"/>
                  </a:rPr>
                  <a:t>Соответствуют </a:t>
                </a:r>
                <a:r>
                  <a:rPr lang="ru-RU" sz="1600" b="1" kern="1200" dirty="0" smtClean="0">
                    <a:latin typeface="+mj-lt"/>
                    <a:ea typeface="Times New Roman" panose="02020603050405020304" pitchFamily="18" charset="0"/>
                  </a:rPr>
                  <a:t>глобальным вызовам</a:t>
                </a:r>
                <a:endParaRPr lang="ru-RU" sz="1600" dirty="0">
                  <a:latin typeface="+mj-lt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021856" y="1121424"/>
                <a:ext cx="2873669" cy="813210"/>
              </a:xfrm>
              <a:custGeom>
                <a:avLst/>
                <a:gdLst>
                  <a:gd name="connsiteX0" fmla="*/ 0 w 2656344"/>
                  <a:gd name="connsiteY0" fmla="*/ 0 h 1424998"/>
                  <a:gd name="connsiteX1" fmla="*/ 2656344 w 2656344"/>
                  <a:gd name="connsiteY1" fmla="*/ 0 h 1424998"/>
                  <a:gd name="connsiteX2" fmla="*/ 2656344 w 2656344"/>
                  <a:gd name="connsiteY2" fmla="*/ 1424998 h 1424998"/>
                  <a:gd name="connsiteX3" fmla="*/ 0 w 2656344"/>
                  <a:gd name="connsiteY3" fmla="*/ 1424998 h 1424998"/>
                  <a:gd name="connsiteX4" fmla="*/ 0 w 2656344"/>
                  <a:gd name="connsiteY4" fmla="*/ 0 h 14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6344" h="1424998">
                    <a:moveTo>
                      <a:pt x="0" y="0"/>
                    </a:moveTo>
                    <a:lnTo>
                      <a:pt x="2656344" y="0"/>
                    </a:lnTo>
                    <a:lnTo>
                      <a:pt x="2656344" y="1424998"/>
                    </a:lnTo>
                    <a:lnTo>
                      <a:pt x="0" y="142499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2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1400" b="0" kern="1200" dirty="0" smtClean="0">
                    <a:latin typeface="+mj-lt"/>
                    <a:ea typeface="Times New Roman" panose="02020603050405020304" pitchFamily="18" charset="0"/>
                  </a:rPr>
                  <a:t>Стратегические задачи развития страны: климат, энергетика, медицина, ИИ и т. д.</a:t>
                </a:r>
                <a:endParaRPr lang="ru-RU" sz="1400" b="0" dirty="0">
                  <a:latin typeface="+mj-lt"/>
                </a:endParaRPr>
              </a:p>
            </p:txBody>
          </p:sp>
          <p:sp>
            <p:nvSpPr>
              <p:cNvPr id="7" name="Стрелка углом вверх 6"/>
              <p:cNvSpPr/>
              <p:nvPr/>
            </p:nvSpPr>
            <p:spPr>
              <a:xfrm rot="5400000">
                <a:off x="3530336" y="3504092"/>
                <a:ext cx="1114827" cy="901214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flat">
                <a:bevelT w="177800" h="254000"/>
                <a:bevelB w="1524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Полилиния 7"/>
              <p:cNvSpPr/>
              <p:nvPr/>
            </p:nvSpPr>
            <p:spPr>
              <a:xfrm>
                <a:off x="2735306" y="2377798"/>
                <a:ext cx="2348480" cy="984697"/>
              </a:xfrm>
              <a:custGeom>
                <a:avLst/>
                <a:gdLst>
                  <a:gd name="connsiteX0" fmla="*/ 0 w 2348480"/>
                  <a:gd name="connsiteY0" fmla="*/ 164149 h 984697"/>
                  <a:gd name="connsiteX1" fmla="*/ 164149 w 2348480"/>
                  <a:gd name="connsiteY1" fmla="*/ 0 h 984697"/>
                  <a:gd name="connsiteX2" fmla="*/ 2184331 w 2348480"/>
                  <a:gd name="connsiteY2" fmla="*/ 0 h 984697"/>
                  <a:gd name="connsiteX3" fmla="*/ 2348480 w 2348480"/>
                  <a:gd name="connsiteY3" fmla="*/ 164149 h 984697"/>
                  <a:gd name="connsiteX4" fmla="*/ 2348480 w 2348480"/>
                  <a:gd name="connsiteY4" fmla="*/ 820548 h 984697"/>
                  <a:gd name="connsiteX5" fmla="*/ 2184331 w 2348480"/>
                  <a:gd name="connsiteY5" fmla="*/ 984697 h 984697"/>
                  <a:gd name="connsiteX6" fmla="*/ 164149 w 2348480"/>
                  <a:gd name="connsiteY6" fmla="*/ 984697 h 984697"/>
                  <a:gd name="connsiteX7" fmla="*/ 0 w 2348480"/>
                  <a:gd name="connsiteY7" fmla="*/ 820548 h 984697"/>
                  <a:gd name="connsiteX8" fmla="*/ 0 w 2348480"/>
                  <a:gd name="connsiteY8" fmla="*/ 164149 h 98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80" h="984697">
                    <a:moveTo>
                      <a:pt x="0" y="164149"/>
                    </a:moveTo>
                    <a:cubicBezTo>
                      <a:pt x="0" y="73492"/>
                      <a:pt x="73492" y="0"/>
                      <a:pt x="164149" y="0"/>
                    </a:cubicBezTo>
                    <a:lnTo>
                      <a:pt x="2184331" y="0"/>
                    </a:lnTo>
                    <a:cubicBezTo>
                      <a:pt x="2274988" y="0"/>
                      <a:pt x="2348480" y="73492"/>
                      <a:pt x="2348480" y="164149"/>
                    </a:cubicBezTo>
                    <a:lnTo>
                      <a:pt x="2348480" y="820548"/>
                    </a:lnTo>
                    <a:cubicBezTo>
                      <a:pt x="2348480" y="911205"/>
                      <a:pt x="2274988" y="984697"/>
                      <a:pt x="2184331" y="984697"/>
                    </a:cubicBezTo>
                    <a:lnTo>
                      <a:pt x="164149" y="984697"/>
                    </a:lnTo>
                    <a:cubicBezTo>
                      <a:pt x="73492" y="984697"/>
                      <a:pt x="0" y="911205"/>
                      <a:pt x="0" y="820548"/>
                    </a:cubicBezTo>
                    <a:lnTo>
                      <a:pt x="0" y="164149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038" tIns="109038" rIns="109038" bIns="109038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latin typeface="+mj-lt"/>
                  </a:rPr>
                  <a:t>Имеют </a:t>
                </a:r>
                <a:r>
                  <a:rPr lang="ru-RU" sz="1600" b="1" kern="1200" dirty="0" smtClean="0">
                    <a:latin typeface="+mj-lt"/>
                  </a:rPr>
                  <a:t>научную значимость</a:t>
                </a:r>
                <a:endParaRPr lang="ru-RU" sz="1600" kern="1200" dirty="0">
                  <a:latin typeface="+mj-lt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618841" y="4226829"/>
                <a:ext cx="2470110" cy="1424998"/>
              </a:xfrm>
              <a:custGeom>
                <a:avLst/>
                <a:gdLst>
                  <a:gd name="connsiteX0" fmla="*/ 0 w 2470110"/>
                  <a:gd name="connsiteY0" fmla="*/ 0 h 1424998"/>
                  <a:gd name="connsiteX1" fmla="*/ 2470110 w 2470110"/>
                  <a:gd name="connsiteY1" fmla="*/ 0 h 1424998"/>
                  <a:gd name="connsiteX2" fmla="*/ 2470110 w 2470110"/>
                  <a:gd name="connsiteY2" fmla="*/ 1424998 h 1424998"/>
                  <a:gd name="connsiteX3" fmla="*/ 0 w 2470110"/>
                  <a:gd name="connsiteY3" fmla="*/ 1424998 h 1424998"/>
                  <a:gd name="connsiteX4" fmla="*/ 0 w 2470110"/>
                  <a:gd name="connsiteY4" fmla="*/ 0 h 14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0110" h="1424998">
                    <a:moveTo>
                      <a:pt x="0" y="0"/>
                    </a:moveTo>
                    <a:lnTo>
                      <a:pt x="2470110" y="0"/>
                    </a:lnTo>
                    <a:lnTo>
                      <a:pt x="2470110" y="1424998"/>
                    </a:lnTo>
                    <a:lnTo>
                      <a:pt x="0" y="142499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2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400" kern="1200" dirty="0">
                  <a:latin typeface="+mj-lt"/>
                </a:endParaRPr>
              </a:p>
            </p:txBody>
          </p:sp>
          <p:sp>
            <p:nvSpPr>
              <p:cNvPr id="22" name="Стрелка углом вверх 21"/>
              <p:cNvSpPr/>
              <p:nvPr/>
            </p:nvSpPr>
            <p:spPr>
              <a:xfrm rot="16200000" flipH="1">
                <a:off x="2915052" y="3509583"/>
                <a:ext cx="1114825" cy="901215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2700" prstMaterial="flat">
                <a:bevelT w="177800" h="254000"/>
                <a:bevelB w="152400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2" name="Группа 11"/>
            <p:cNvGrpSpPr/>
            <p:nvPr/>
          </p:nvGrpSpPr>
          <p:grpSpPr>
            <a:xfrm>
              <a:off x="200072" y="3576694"/>
              <a:ext cx="2648790" cy="1234450"/>
              <a:chOff x="4771605" y="2888656"/>
              <a:chExt cx="2648790" cy="123445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71605" y="2888656"/>
                <a:ext cx="2415150" cy="85872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4" name="Группа 23"/>
              <p:cNvGrpSpPr/>
              <p:nvPr/>
            </p:nvGrpSpPr>
            <p:grpSpPr>
              <a:xfrm>
                <a:off x="5005245" y="2960987"/>
                <a:ext cx="2415150" cy="1162119"/>
                <a:chOff x="669965" y="2874859"/>
                <a:chExt cx="2415150" cy="1162119"/>
              </a:xfrm>
            </p:grpSpPr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669965" y="2874859"/>
                  <a:ext cx="2415150" cy="116211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Скругленный прямоугольник 5"/>
                <p:cNvSpPr/>
                <p:nvPr/>
              </p:nvSpPr>
              <p:spPr>
                <a:xfrm>
                  <a:off x="695116" y="3049637"/>
                  <a:ext cx="2364848" cy="8084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800" b="0" kern="1200" dirty="0" smtClean="0">
                      <a:latin typeface="+mj-lt"/>
                    </a:rPr>
                    <a:t>Позволяют  решать текущие </a:t>
                  </a:r>
                  <a:r>
                    <a:rPr lang="ru-RU" sz="1800" b="0" kern="1200" dirty="0" smtClean="0">
                      <a:latin typeface="+mj-lt"/>
                    </a:rPr>
                    <a:t>практические </a:t>
                  </a:r>
                  <a:r>
                    <a:rPr lang="ru-RU" sz="1800" b="0" kern="1200" dirty="0" smtClean="0">
                      <a:latin typeface="+mj-lt"/>
                    </a:rPr>
                    <a:t>задачи</a:t>
                  </a:r>
                  <a:endParaRPr lang="ru-RU" sz="1800" b="0" kern="1200" dirty="0">
                    <a:latin typeface="+mj-lt"/>
                  </a:endParaRPr>
                </a:p>
              </p:txBody>
            </p:sp>
          </p:grpSp>
        </p:grpSp>
        <p:grpSp>
          <p:nvGrpSpPr>
            <p:cNvPr id="13" name="Группа 12"/>
            <p:cNvGrpSpPr/>
            <p:nvPr/>
          </p:nvGrpSpPr>
          <p:grpSpPr>
            <a:xfrm>
              <a:off x="4435179" y="3559339"/>
              <a:ext cx="3036143" cy="1412438"/>
              <a:chOff x="4378390" y="5100952"/>
              <a:chExt cx="3036143" cy="1412438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4378390" y="5100952"/>
                <a:ext cx="2830861" cy="130116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8" name="Группа 27"/>
              <p:cNvGrpSpPr/>
              <p:nvPr/>
            </p:nvGrpSpPr>
            <p:grpSpPr>
              <a:xfrm>
                <a:off x="4629648" y="5206175"/>
                <a:ext cx="2784885" cy="1307215"/>
                <a:chOff x="3515611" y="2963936"/>
                <a:chExt cx="2784885" cy="1307215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515611" y="2991239"/>
                  <a:ext cx="2784885" cy="12799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Скругленный прямоугольник 5"/>
                <p:cNvSpPr/>
                <p:nvPr/>
              </p:nvSpPr>
              <p:spPr>
                <a:xfrm>
                  <a:off x="3515611" y="2963936"/>
                  <a:ext cx="2732533" cy="13018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800" b="1" kern="1200" dirty="0" smtClean="0">
                      <a:latin typeface="+mj-lt"/>
                      <a:ea typeface="Calibri" panose="020F0502020204030204" pitchFamily="34" charset="0"/>
                    </a:rPr>
                    <a:t>Обеспечивают </a:t>
                  </a:r>
                  <a:r>
                    <a:rPr lang="ru-RU" sz="1800" b="1" kern="1200" dirty="0" smtClean="0">
                      <a:latin typeface="+mj-lt"/>
                      <a:ea typeface="Calibri" panose="020F0502020204030204" pitchFamily="34" charset="0"/>
                    </a:rPr>
                    <a:t>дальнейшее развитие научно-технической сферы</a:t>
                  </a:r>
                  <a:endParaRPr lang="ru-RU" sz="1800" b="1" kern="1200" dirty="0" smtClean="0">
                    <a:latin typeface="+mj-lt"/>
                  </a:endParaRPr>
                </a:p>
              </p:txBody>
            </p:sp>
          </p:grpSp>
        </p:grpSp>
      </p:grpSp>
      <p:sp>
        <p:nvSpPr>
          <p:cNvPr id="31" name="Прямоугольник 30"/>
          <p:cNvSpPr/>
          <p:nvPr/>
        </p:nvSpPr>
        <p:spPr>
          <a:xfrm>
            <a:off x="8938841" y="3546874"/>
            <a:ext cx="2401431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</a:rPr>
              <a:t>«</a:t>
            </a:r>
            <a:r>
              <a:rPr lang="ru-RU" sz="1600" b="1" dirty="0"/>
              <a:t>Детализированные сведения </a:t>
            </a:r>
            <a:r>
              <a:rPr lang="ru-RU" sz="1600" b="1" dirty="0" err="1"/>
              <a:t>ПФНИ</a:t>
            </a:r>
            <a:r>
              <a:rPr lang="ru-RU" sz="1600" b="1" dirty="0"/>
              <a:t> (данные на май 2025)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825" y="5306894"/>
            <a:ext cx="496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оцифровкой необходимо проверить существование электронной копии документа в других коллекциях и ограничение по авторским правам!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770989" y="4552209"/>
            <a:ext cx="259492" cy="264612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641457" y="5779078"/>
            <a:ext cx="262222" cy="2540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51744" y="5387728"/>
            <a:ext cx="28808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Учебных программ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Создания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выставок</a:t>
            </a:r>
            <a:endParaRPr lang="ru-RU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Лекций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Интерактивных проектов</a:t>
            </a:r>
          </a:p>
          <a:p>
            <a:pPr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30481" y="4601568"/>
            <a:ext cx="4236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На основе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запросов пользователей:</a:t>
            </a:r>
            <a:endParaRPr lang="ru-RU" dirty="0"/>
          </a:p>
          <a:p>
            <a:pPr algn="ctr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Материалы для</a:t>
            </a:r>
          </a:p>
        </p:txBody>
      </p:sp>
    </p:spTree>
    <p:extLst>
      <p:ext uri="{BB962C8B-B14F-4D97-AF65-F5344CB8AC3E}">
        <p14:creationId xmlns:p14="http://schemas.microsoft.com/office/powerpoint/2010/main" val="17052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триховая стрелка вправо 5"/>
          <p:cNvSpPr/>
          <p:nvPr/>
        </p:nvSpPr>
        <p:spPr>
          <a:xfrm>
            <a:off x="5014627" y="3138110"/>
            <a:ext cx="551330" cy="4840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728" y="1464248"/>
            <a:ext cx="4518212" cy="4893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переход к передовым технологиям проектирования и создания высокотехнологичной продукции, основанным на применении интеллектуальных производственных решений, роботизированных и высокопроизводительных вычислительных систем, новых материалов и химических соединений, результатов обработки больших объемов данных, технологий машинного обучения и искусственного интеллекта;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переход к экологически чистой и ресурсосберегающей энергетике, повышение эффективности добычи и глубокой переработки углеводородного сырья, формирование новых источников энергии, способов ее передачи и хранения;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переход к персонализированной, предиктивной и профилактической медицине, высокотехнологичному здравоохранению и технологиям </a:t>
            </a:r>
            <a:r>
              <a:rPr lang="ru-RU" sz="8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здоровьесбережения</a:t>
            </a: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, в том числе за счет рационального применения лекарственных препаратов (прежде всего антибактериальных) и использования генетических данных и технологий;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переход к высокопродуктивному и экологически чистому </a:t>
            </a:r>
            <a:r>
              <a:rPr lang="ru-RU" sz="8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агро</a:t>
            </a: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- и </a:t>
            </a:r>
            <a:r>
              <a:rPr lang="ru-RU" sz="8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аквахозяйству</a:t>
            </a: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, разработку и внедрение систем рационального применения средств химической и биологической защиты сельскохозяйственных растений и животных, хранение и эффективную переработку сельскохозяйственной продукции, создание безопасных и качественных, в том числе функциональных, продуктов питания;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противодействие техногенным, биогенным, социокультурным угрозам, терроризму и экстремистской идеологии, деструктивному иностранному информационно-психологическому воздействию, а также </a:t>
            </a:r>
            <a:r>
              <a:rPr lang="ru-RU" sz="8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киберугрозам</a:t>
            </a: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и иным источникам опасности для общества, экономики и государства, укрепление обороноспособности и национальной безопасности страны в условиях роста гибридных угроз;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повышение уровня связанности территории Российской Федерации путем создания интеллектуальных транспортных, энергетических и телекоммуникационных систем, а также занятия и удержания лидерских позиций в создании международных транспортно-логистических систем, освоении и использовании космического и воздушного пространства, Мирового океана, Арктики и Антарктики;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возможность эффективного ответа российского общества на большие вызовы с учетом возрастающей актуальности синтетических научных дисциплин, созданных на стыке психологии, социологии, политологии, истории и научных исследований, связанных с этическими аспектами научно-технологического развития, изменениями социальных, политических и экономических отношений;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объективную оценку выбросов и поглощения климатически активных веществ, снижение их негативного воздействия на окружающую среду и климат, повышение возможности качественной адаптации экосистем, населения и отраслей экономики к климатическим изменениям;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переход к развитию </a:t>
            </a:r>
            <a:r>
              <a:rPr lang="ru-RU" sz="8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природоподобных</a:t>
            </a: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технологий, воспроизводящих системы и процессы живой природы в виде технических систем и технологических процессов, интегрированных в природную среду и естественный природный </a:t>
            </a:r>
            <a:r>
              <a:rPr lang="ru-RU" sz="8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ресурсооборот</a:t>
            </a:r>
            <a:r>
              <a:rPr lang="ru-RU" sz="8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</a:t>
            </a:r>
            <a:endParaRPr lang="ru-RU" sz="800" b="0" i="0" dirty="0">
              <a:solidFill>
                <a:schemeClr val="bg1">
                  <a:lumMod val="10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345" y="285885"/>
            <a:ext cx="10972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Приоритетные направления Стратегии научно-технологического развития РФ утверждены Указом Президента Российской Федерации от 28 февраля 2024 г. N 145: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0313" y="1464248"/>
            <a:ext cx="609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высокотехнологичной продукции, с применением машинного обучения и искусственного интеллекта;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Робототехника;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Квантовые технологии;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 чистая и ресурсосберегающая энергетика;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Биотехнологии и генная инженерия (в медицине; фармацевтике, промышленных и пищевых технологиях, С/Х);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космических технологий;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технологий ядерной энергетики и др.</a:t>
            </a:r>
            <a:endParaRPr lang="ru-RU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607" y="1464248"/>
            <a:ext cx="4429548" cy="28210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11598" y="5828098"/>
            <a:ext cx="5669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+mj-lt"/>
              </a:rPr>
              <a:t>Долгосрочный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план, определяющий главные цели и </a:t>
            </a:r>
            <a:r>
              <a:rPr lang="ru-RU" u="sng" dirty="0" smtClean="0">
                <a:solidFill>
                  <a:schemeClr val="bg1"/>
                </a:solidFill>
                <a:latin typeface="+mj-lt"/>
              </a:rPr>
              <a:t>общие направления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движения к ним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.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4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0359" y="272519"/>
            <a:ext cx="410144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Биотехнологии и генная инженерия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69929" y="2699118"/>
            <a:ext cx="839466" cy="6529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7683865" y="4514226"/>
            <a:ext cx="839466" cy="6529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939852" y="674183"/>
            <a:ext cx="5406287" cy="6021983"/>
            <a:chOff x="499214" y="556617"/>
            <a:chExt cx="5406287" cy="6021983"/>
          </a:xfrm>
        </p:grpSpPr>
        <p:sp>
          <p:nvSpPr>
            <p:cNvPr id="19" name="Овал 18"/>
            <p:cNvSpPr/>
            <p:nvPr/>
          </p:nvSpPr>
          <p:spPr>
            <a:xfrm>
              <a:off x="1311786" y="4872715"/>
              <a:ext cx="752400" cy="7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A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297027" y="3862425"/>
              <a:ext cx="752400" cy="7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A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261171" y="1956130"/>
              <a:ext cx="752400" cy="7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A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99214" y="556617"/>
              <a:ext cx="5406287" cy="6021983"/>
              <a:chOff x="499214" y="556617"/>
              <a:chExt cx="5406287" cy="6021983"/>
            </a:xfrm>
          </p:grpSpPr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2259589737"/>
                  </p:ext>
                </p:extLst>
              </p:nvPr>
            </p:nvGraphicFramePr>
            <p:xfrm>
              <a:off x="603718" y="934811"/>
              <a:ext cx="5301783" cy="56437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6" name="Стрелка углом вверх 5"/>
              <p:cNvSpPr/>
              <p:nvPr/>
            </p:nvSpPr>
            <p:spPr>
              <a:xfrm rot="5400000">
                <a:off x="540253" y="680679"/>
                <a:ext cx="698502" cy="780578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Стрелка углом вверх 8"/>
              <p:cNvSpPr/>
              <p:nvPr/>
            </p:nvSpPr>
            <p:spPr>
              <a:xfrm rot="5400000">
                <a:off x="215354" y="1528783"/>
                <a:ext cx="1260000" cy="686782"/>
              </a:xfrm>
              <a:prstGeom prst="bentUpArrow">
                <a:avLst>
                  <a:gd name="adj1" fmla="val 36545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Стрелка углом вверх 11"/>
              <p:cNvSpPr/>
              <p:nvPr/>
            </p:nvSpPr>
            <p:spPr>
              <a:xfrm rot="5400000">
                <a:off x="138549" y="2346948"/>
                <a:ext cx="1483290" cy="761955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Стрелка углом вверх 14"/>
              <p:cNvSpPr/>
              <p:nvPr/>
            </p:nvSpPr>
            <p:spPr>
              <a:xfrm rot="5400000">
                <a:off x="280891" y="3476783"/>
                <a:ext cx="1217227" cy="780578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Стрелка углом вверх 17"/>
              <p:cNvSpPr/>
              <p:nvPr/>
            </p:nvSpPr>
            <p:spPr>
              <a:xfrm rot="5400000">
                <a:off x="384118" y="4512595"/>
                <a:ext cx="1012135" cy="781943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Стрелка углом вверх 22"/>
              <p:cNvSpPr/>
              <p:nvPr/>
            </p:nvSpPr>
            <p:spPr>
              <a:xfrm rot="5400000">
                <a:off x="-2022942" y="3078773"/>
                <a:ext cx="5856883" cy="812571"/>
              </a:xfrm>
              <a:prstGeom prst="bentUpArrow">
                <a:avLst>
                  <a:gd name="adj1" fmla="val 30988"/>
                  <a:gd name="adj2" fmla="val 25000"/>
                  <a:gd name="adj3" fmla="val 3578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21" name="TextBox 20"/>
          <p:cNvSpPr txBox="1"/>
          <p:nvPr/>
        </p:nvSpPr>
        <p:spPr>
          <a:xfrm>
            <a:off x="6722699" y="4557054"/>
            <a:ext cx="503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+mj-lt"/>
              </a:rPr>
              <a:t>Для отбора документов на оцифровку, соответствующих «стратегии развития РФ » можно использовать ПОИСК ПО РУБРИКАТОРАМ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7359" y="2374214"/>
            <a:ext cx="12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РАЗДЕЛЫ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0" idx="1"/>
          </p:cNvCxnSpPr>
          <p:nvPr/>
        </p:nvCxnSpPr>
        <p:spPr>
          <a:xfrm flipH="1" flipV="1">
            <a:off x="6139346" y="1448904"/>
            <a:ext cx="2098013" cy="1109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1"/>
          </p:cNvCxnSpPr>
          <p:nvPr/>
        </p:nvCxnSpPr>
        <p:spPr>
          <a:xfrm flipH="1" flipV="1">
            <a:off x="6051235" y="2401543"/>
            <a:ext cx="2186124" cy="15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1"/>
          </p:cNvCxnSpPr>
          <p:nvPr/>
        </p:nvCxnSpPr>
        <p:spPr>
          <a:xfrm flipH="1">
            <a:off x="6068712" y="2558880"/>
            <a:ext cx="2168647" cy="7932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" idx="1"/>
          </p:cNvCxnSpPr>
          <p:nvPr/>
        </p:nvCxnSpPr>
        <p:spPr>
          <a:xfrm flipH="1">
            <a:off x="6068712" y="2558880"/>
            <a:ext cx="2168647" cy="1784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1"/>
          </p:cNvCxnSpPr>
          <p:nvPr/>
        </p:nvCxnSpPr>
        <p:spPr>
          <a:xfrm flipH="1">
            <a:off x="6050384" y="2558880"/>
            <a:ext cx="2186975" cy="2807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1"/>
          </p:cNvCxnSpPr>
          <p:nvPr/>
        </p:nvCxnSpPr>
        <p:spPr>
          <a:xfrm flipH="1">
            <a:off x="6068712" y="2558880"/>
            <a:ext cx="2168647" cy="3782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9097233" y="262322"/>
            <a:ext cx="2240280" cy="742950"/>
            <a:chOff x="7315200" y="5817870"/>
            <a:chExt cx="2240280" cy="742950"/>
          </a:xfrm>
        </p:grpSpPr>
        <p:sp>
          <p:nvSpPr>
            <p:cNvPr id="38" name="TextBox 37"/>
            <p:cNvSpPr txBox="1"/>
            <p:nvPr/>
          </p:nvSpPr>
          <p:spPr>
            <a:xfrm>
              <a:off x="7465061" y="5988563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НА ПРАКТИКЕ?</a:t>
              </a:r>
              <a:endParaRPr lang="ru-RU" dirty="0">
                <a:latin typeface="+mj-lt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7315200" y="5817870"/>
              <a:ext cx="2240280" cy="74295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816" y="236028"/>
            <a:ext cx="3836628" cy="375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Биомедицина и генная инженерия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37446"/>
              </p:ext>
            </p:extLst>
          </p:nvPr>
        </p:nvGraphicFramePr>
        <p:xfrm>
          <a:off x="420816" y="814780"/>
          <a:ext cx="11524057" cy="52380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5449"/>
                <a:gridCol w="1872728"/>
                <a:gridCol w="3018181"/>
                <a:gridCol w="4367699"/>
              </a:tblGrid>
              <a:tr h="580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УДК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ББК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ГРНТИ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ВИНИТИ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41608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602.6-049.5 - Биологическая безопасность генной инженерии и синтетической биологии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573.6.086.83 - Исследование синтетической биологии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[576.3+575.112+577.1/.2]:606 – Применение биотехнологий в клеточной биологии, генетике, биохимии и молекулярной биологии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61:606 - Применение биотехнологии в медицине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Е043.1 — Экспрессия генов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Е087.11 —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Трансгенные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Е041.4 — Клеточная инженерия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Е040 –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Геномика</a:t>
                      </a: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Е040.41 — Искусственный синтез генов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Е040.44 — Клонирование генов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Е040.45 — конструирование векторных молекул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34.29.19-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Биохимия белков и ферментов (проектирование белковых молекул)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34.29.23 - регуляция экспрессии генов, работа с ДНК/</a:t>
                      </a:r>
                      <a:r>
                        <a:rPr lang="ru-RU" sz="14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РНК</a:t>
                      </a:r>
                      <a:r>
                        <a:rPr lang="ru-RU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62.37.00 - 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Инженерная энзимология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62.37.29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— Генетическая инженерия растений;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62.37.30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— Получение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трансгенных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животных биотехнологическим методом;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62.37.31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— Применение генетической инженерии для решения проблемы биодеградации;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62.37.35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— Вакцины, полученные методом генетической инженерии;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342.15 — Молекулярная биология (регуляция генов);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762.31 — Клеточные технологии (тканевая инженерия, стволовые клетки в медицине);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762.35 — Генная терапия (использование векторных систем для лечения заболеваний);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621.33 — Генетическая инженерия;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621.331 — Клонирование генов, создание библиотек ДНК;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621.332 —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Трансгенез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(получение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трансгенных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организмов, в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животных-моделей);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621.333 — Синтез генов и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олигонуклеотидов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621.335 — Генная инженерия микроорганизмов;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621.337 — Биоинформационные методы в генной инженерии;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621.17 — Биотехнология лекарственных средств (производство рекомбинантных белков, инсулина, интерферонов);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762.41 — Иммунобиология (генная инженерия в создании вакцин,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моноклональных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антител);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5" y="443285"/>
            <a:ext cx="10923809" cy="5971429"/>
          </a:xfrm>
          <a:prstGeom prst="rect">
            <a:avLst/>
          </a:prstGeom>
          <a:ln>
            <a:solidFill>
              <a:srgbClr val="2A020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958546" y="698261"/>
            <a:ext cx="3402874" cy="646331"/>
          </a:xfrm>
          <a:prstGeom prst="rect">
            <a:avLst/>
          </a:prstGeom>
          <a:solidFill>
            <a:srgbClr val="4502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61:606 - Применение биотехнологии в </a:t>
            </a:r>
            <a:r>
              <a:rPr lang="ru-RU" dirty="0" smtClean="0"/>
              <a:t>медицине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93921" y="4441372"/>
            <a:ext cx="3136937" cy="1634490"/>
          </a:xfrm>
          <a:prstGeom prst="roundRect">
            <a:avLst/>
          </a:prstGeom>
          <a:solidFill>
            <a:srgbClr val="450203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Эти публикации  соответствуют направлениям «Стратегии </a:t>
            </a:r>
            <a:r>
              <a:rPr lang="ru-RU" b="1" i="1" dirty="0"/>
              <a:t>развития </a:t>
            </a:r>
            <a:r>
              <a:rPr lang="ru-RU" b="1" i="1" dirty="0" smtClean="0"/>
              <a:t>РФ…»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6" y="2762895"/>
            <a:ext cx="302237" cy="280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5" y="4041322"/>
            <a:ext cx="302237" cy="280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76" y="5655810"/>
            <a:ext cx="302237" cy="2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3" y="1324543"/>
            <a:ext cx="3797596" cy="348849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41817" y="124214"/>
            <a:ext cx="712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latin typeface="+mj-lt"/>
              </a:rPr>
              <a:t>Программа фундаментальных научных исследований в Российской Федерации на долгосрочный период (2021-2030 годы</a:t>
            </a:r>
            <a:r>
              <a:rPr lang="ru-RU" b="1" dirty="0" smtClean="0">
                <a:latin typeface="+mj-lt"/>
              </a:rPr>
              <a:t>) </a:t>
            </a:r>
            <a:r>
              <a:rPr lang="ru-RU" dirty="0" smtClean="0">
                <a:latin typeface="+mj-lt"/>
              </a:rPr>
              <a:t>(</a:t>
            </a:r>
            <a:r>
              <a:rPr lang="ru-RU" dirty="0">
                <a:latin typeface="+mj-lt"/>
              </a:rPr>
              <a:t>с изменениями на 22 июля 2024 года)</a:t>
            </a:r>
          </a:p>
          <a:p>
            <a:endParaRPr lang="ru-RU" dirty="0">
              <a:latin typeface="+mj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3503"/>
              </p:ext>
            </p:extLst>
          </p:nvPr>
        </p:nvGraphicFramePr>
        <p:xfrm>
          <a:off x="3789782" y="1176110"/>
          <a:ext cx="8139146" cy="553542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32849"/>
                <a:gridCol w="4506297"/>
              </a:tblGrid>
              <a:tr h="354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Направление фундаментальных и поисковых научных исследований 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450203"/>
                          </a:solidFill>
                          <a:latin typeface="+mn-lt"/>
                          <a:ea typeface="+mn-ea"/>
                          <a:cs typeface="+mn-cs"/>
                        </a:rPr>
                        <a:t>Раздел фундаментальных и поисковых научных исследований </a:t>
                      </a: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1.6.6. Функциональная микробиология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450203"/>
                          </a:solidFill>
                          <a:latin typeface="+mn-lt"/>
                          <a:ea typeface="+mn-ea"/>
                          <a:cs typeface="+mn-cs"/>
                        </a:rPr>
                        <a:t>1.6.6.3. Идентификация и описание новых метаболических путей у микроорганизмов и новых биологически активных метаболитов и ферментов с биотехнологическим потенциалом </a:t>
                      </a: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4">
                <a:tc rowSpan="6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1.6.12. Биотехнология и синтетическая биология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1.6.12.1. Биоинженерия и метаболическая инженерия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4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1.6.12.2. Медицинские биотехнологии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4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1.6.12.3. </a:t>
                      </a:r>
                      <a:r>
                        <a:rPr lang="ru-RU" sz="1200" u="none" strike="noStrike" dirty="0" err="1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Агробиотехнологии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4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1.6.12.4. Промышленная биотехнология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4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1.6.12.5. Экобиотехнологии</a:t>
                      </a:r>
                      <a:endParaRPr lang="ru-RU" sz="1200" b="0" i="0" u="none" strike="noStrike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50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1.6.12.6. Нанобиотехнологии</a:t>
                      </a:r>
                      <a:endParaRPr lang="ru-RU" sz="1200" b="0" i="0" u="none" strike="noStrike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3.2.4. Фармакология и фармация (фармакологическая коррекция процессов жизнедеятельности)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3.2.4.5. Изучение молекулярных механизмов хронических воспалительных и </a:t>
                      </a:r>
                      <a:r>
                        <a:rPr lang="ru-RU" sz="1200" u="none" strike="noStrike" dirty="0" err="1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репаративных</a:t>
                      </a:r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 процессов в клетках органов и тканей; применение биотехнологических подходов для создания препаратов с контролируемым высвобождением основного лекарственного компонента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3.4.2. Арктическая медицина и экология человека в экстремальных климатогеографических условиях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3.4.2.3. Создание новых технологий получения биотехнологических препаратов для профилактики и лечения инфекционных заболеваний, болезней адаптации и иммунной системы у коренного и пришлого населения Арктической зоны Российской Федерации</a:t>
                      </a:r>
                      <a:endParaRPr lang="ru-RU" sz="1200" b="0" i="0" u="none" strike="noStrike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3.4.3. Микробиология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3.4.3.1. Биотехнология. Разработка диагностических тест-систем для мониторинга течения и контроля эффективности лечения хронического гепатита В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450203"/>
                          </a:solidFill>
                          <a:effectLst/>
                          <a:latin typeface="+mj-lt"/>
                        </a:rPr>
                        <a:t>4.1.2. Растениеводство, защита и биотехнология растений</a:t>
                      </a:r>
                      <a:endParaRPr lang="ru-RU" sz="1200" b="0" i="0" u="none" strike="noStrike" dirty="0">
                        <a:solidFill>
                          <a:srgbClr val="450203"/>
                        </a:solidFill>
                        <a:effectLst/>
                        <a:latin typeface="+mj-lt"/>
                      </a:endParaRPr>
                    </a:p>
                  </a:txBody>
                  <a:tcPr marL="72000" marR="1878" marT="1878" marB="0">
                    <a:lnL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44773" y="4409983"/>
            <a:ext cx="2894845" cy="1734976"/>
          </a:xfrm>
          <a:prstGeom prst="roundRect">
            <a:avLst/>
          </a:prstGeom>
          <a:solidFill>
            <a:srgbClr val="45020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001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Т.е. </a:t>
            </a:r>
            <a:r>
              <a:rPr lang="ru-RU" sz="2000" b="1" u="sng" dirty="0" smtClean="0">
                <a:solidFill>
                  <a:schemeClr val="tx1"/>
                </a:solidFill>
                <a:latin typeface="+mj-lt"/>
              </a:rPr>
              <a:t>направления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исследования по которым будут актуальны в ближайшие годы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646951" y="5129038"/>
            <a:ext cx="4435020" cy="350729"/>
          </a:xfrm>
          <a:prstGeom prst="rightArrow">
            <a:avLst/>
          </a:prstGeom>
          <a:solidFill>
            <a:srgbClr val="80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606" y="269174"/>
            <a:ext cx="40353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Более детально актуальные </a:t>
            </a:r>
            <a:r>
              <a:rPr lang="ru-RU" b="1" dirty="0"/>
              <a:t>научные НАПРАВЛЕНИЯ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789782" y="457055"/>
            <a:ext cx="491093" cy="267323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5874" y="244258"/>
            <a:ext cx="11596126" cy="6428392"/>
            <a:chOff x="1411122" y="244257"/>
            <a:chExt cx="12308906" cy="66137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83348" y="244257"/>
              <a:ext cx="11636680" cy="6613743"/>
            </a:xfrm>
            <a:prstGeom prst="rect">
              <a:avLst/>
            </a:prstGeom>
            <a:noFill/>
          </p:spPr>
        </p:sp>
        <p:sp>
          <p:nvSpPr>
            <p:cNvPr id="5" name="Полилиния 4"/>
            <p:cNvSpPr/>
            <p:nvPr/>
          </p:nvSpPr>
          <p:spPr>
            <a:xfrm>
              <a:off x="7193782" y="5791235"/>
              <a:ext cx="821961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821961" y="4572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7193782" y="3220314"/>
              <a:ext cx="821961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821961" y="4572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243076" y="3266034"/>
              <a:ext cx="934684" cy="130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0020"/>
                  </a:moveTo>
                  <a:lnTo>
                    <a:pt x="467342" y="130020"/>
                  </a:lnTo>
                  <a:lnTo>
                    <a:pt x="467342" y="0"/>
                  </a:lnTo>
                  <a:lnTo>
                    <a:pt x="934684" y="0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7193782" y="909436"/>
              <a:ext cx="821961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821961" y="4572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411122" y="1383252"/>
              <a:ext cx="468083" cy="4825389"/>
            </a:xfrm>
            <a:custGeom>
              <a:avLst/>
              <a:gdLst>
                <a:gd name="connsiteX0" fmla="*/ 0 w 2420973"/>
                <a:gd name="connsiteY0" fmla="*/ 0 h 1425393"/>
                <a:gd name="connsiteX1" fmla="*/ 2420973 w 2420973"/>
                <a:gd name="connsiteY1" fmla="*/ 0 h 1425393"/>
                <a:gd name="connsiteX2" fmla="*/ 2420973 w 2420973"/>
                <a:gd name="connsiteY2" fmla="*/ 1425393 h 1425393"/>
                <a:gd name="connsiteX3" fmla="*/ 0 w 2420973"/>
                <a:gd name="connsiteY3" fmla="*/ 1425393 h 1425393"/>
                <a:gd name="connsiteX4" fmla="*/ 0 w 2420973"/>
                <a:gd name="connsiteY4" fmla="*/ 0 h 14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973" h="1425393">
                  <a:moveTo>
                    <a:pt x="0" y="0"/>
                  </a:moveTo>
                  <a:lnTo>
                    <a:pt x="2420973" y="0"/>
                  </a:lnTo>
                  <a:lnTo>
                    <a:pt x="2420973" y="1425393"/>
                  </a:lnTo>
                  <a:lnTo>
                    <a:pt x="0" y="142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450203"/>
                  </a:solidFill>
                  <a:latin typeface="+mj-lt"/>
                </a:rPr>
                <a:t>1.6.12.4. Промышленная биотехнология</a:t>
              </a:r>
              <a:endParaRPr lang="ru-RU" sz="180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435142" y="988922"/>
              <a:ext cx="2016021" cy="899993"/>
            </a:xfrm>
            <a:custGeom>
              <a:avLst/>
              <a:gdLst>
                <a:gd name="connsiteX0" fmla="*/ 0 w 2016021"/>
                <a:gd name="connsiteY0" fmla="*/ 0 h 899993"/>
                <a:gd name="connsiteX1" fmla="*/ 2016021 w 2016021"/>
                <a:gd name="connsiteY1" fmla="*/ 0 h 899993"/>
                <a:gd name="connsiteX2" fmla="*/ 2016021 w 2016021"/>
                <a:gd name="connsiteY2" fmla="*/ 899993 h 899993"/>
                <a:gd name="connsiteX3" fmla="*/ 0 w 2016021"/>
                <a:gd name="connsiteY3" fmla="*/ 899993 h 899993"/>
                <a:gd name="connsiteX4" fmla="*/ 0 w 2016021"/>
                <a:gd name="connsiteY4" fmla="*/ 0 h 8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21" h="899993">
                  <a:moveTo>
                    <a:pt x="0" y="0"/>
                  </a:moveTo>
                  <a:lnTo>
                    <a:pt x="2016021" y="0"/>
                  </a:lnTo>
                  <a:lnTo>
                    <a:pt x="2016021" y="899993"/>
                  </a:lnTo>
                  <a:lnTo>
                    <a:pt x="0" y="89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err="1" smtClean="0">
                  <a:solidFill>
                    <a:srgbClr val="450203"/>
                  </a:solidFill>
                  <a:latin typeface="+mj-lt"/>
                  <a:cs typeface="Times New Roman" panose="02020603050405020304" pitchFamily="18" charset="0"/>
                </a:rPr>
                <a:t>Биотопливо</a:t>
              </a:r>
              <a:endParaRPr lang="ru-RU" sz="160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895515" y="934406"/>
              <a:ext cx="5043079" cy="1105807"/>
            </a:xfrm>
            <a:custGeom>
              <a:avLst/>
              <a:gdLst>
                <a:gd name="connsiteX0" fmla="*/ 0 w 5168945"/>
                <a:gd name="connsiteY0" fmla="*/ 0 h 1466659"/>
                <a:gd name="connsiteX1" fmla="*/ 5168945 w 5168945"/>
                <a:gd name="connsiteY1" fmla="*/ 0 h 1466659"/>
                <a:gd name="connsiteX2" fmla="*/ 5168945 w 5168945"/>
                <a:gd name="connsiteY2" fmla="*/ 1466659 h 1466659"/>
                <a:gd name="connsiteX3" fmla="*/ 0 w 5168945"/>
                <a:gd name="connsiteY3" fmla="*/ 1466659 h 1466659"/>
                <a:gd name="connsiteX4" fmla="*/ 0 w 5168945"/>
                <a:gd name="connsiteY4" fmla="*/ 0 h 146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8945" h="1466659">
                  <a:moveTo>
                    <a:pt x="0" y="0"/>
                  </a:moveTo>
                  <a:lnTo>
                    <a:pt x="5168945" y="0"/>
                  </a:lnTo>
                  <a:lnTo>
                    <a:pt x="5168945" y="1466659"/>
                  </a:lnTo>
                  <a:lnTo>
                    <a:pt x="0" y="1466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0160" rIns="1016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kern="1200" dirty="0" smtClean="0">
                  <a:solidFill>
                    <a:srgbClr val="450203"/>
                  </a:solidFill>
                  <a:latin typeface="+mj-lt"/>
                </a:rPr>
                <a:t>биосенсор;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биореактор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лигноцеллюлоза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биоконверсия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биомассы;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биоэтанол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биодизель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биогаз; метаболическая инженерия;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биопереработка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(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биорефайнери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); </a:t>
              </a:r>
              <a:endParaRPr lang="ru-RU" sz="1400" b="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435141" y="4548972"/>
              <a:ext cx="2016021" cy="899993"/>
            </a:xfrm>
            <a:custGeom>
              <a:avLst/>
              <a:gdLst>
                <a:gd name="connsiteX0" fmla="*/ 0 w 2016021"/>
                <a:gd name="connsiteY0" fmla="*/ 0 h 899993"/>
                <a:gd name="connsiteX1" fmla="*/ 2016021 w 2016021"/>
                <a:gd name="connsiteY1" fmla="*/ 0 h 899993"/>
                <a:gd name="connsiteX2" fmla="*/ 2016021 w 2016021"/>
                <a:gd name="connsiteY2" fmla="*/ 899993 h 899993"/>
                <a:gd name="connsiteX3" fmla="*/ 0 w 2016021"/>
                <a:gd name="connsiteY3" fmla="*/ 899993 h 899993"/>
                <a:gd name="connsiteX4" fmla="*/ 0 w 2016021"/>
                <a:gd name="connsiteY4" fmla="*/ 0 h 8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21" h="899993">
                  <a:moveTo>
                    <a:pt x="0" y="0"/>
                  </a:moveTo>
                  <a:lnTo>
                    <a:pt x="2016021" y="0"/>
                  </a:lnTo>
                  <a:lnTo>
                    <a:pt x="2016021" y="899993"/>
                  </a:lnTo>
                  <a:lnTo>
                    <a:pt x="0" y="89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450203"/>
                  </a:solidFill>
                  <a:latin typeface="+mj-lt"/>
                  <a:cs typeface="Times New Roman" panose="02020603050405020304" pitchFamily="18" charset="0"/>
                </a:rPr>
                <a:t>Биодеградация материалов</a:t>
              </a:r>
              <a:endParaRPr lang="ru-RU" sz="160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887278" y="2324627"/>
              <a:ext cx="5043079" cy="2006579"/>
            </a:xfrm>
            <a:custGeom>
              <a:avLst/>
              <a:gdLst>
                <a:gd name="connsiteX0" fmla="*/ 0 w 5168945"/>
                <a:gd name="connsiteY0" fmla="*/ 0 h 1986742"/>
                <a:gd name="connsiteX1" fmla="*/ 5168945 w 5168945"/>
                <a:gd name="connsiteY1" fmla="*/ 0 h 1986742"/>
                <a:gd name="connsiteX2" fmla="*/ 5168945 w 5168945"/>
                <a:gd name="connsiteY2" fmla="*/ 1986742 h 1986742"/>
                <a:gd name="connsiteX3" fmla="*/ 0 w 5168945"/>
                <a:gd name="connsiteY3" fmla="*/ 1986742 h 1986742"/>
                <a:gd name="connsiteX4" fmla="*/ 0 w 5168945"/>
                <a:gd name="connsiteY4" fmla="*/ 0 h 198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8945" h="1986742">
                  <a:moveTo>
                    <a:pt x="0" y="0"/>
                  </a:moveTo>
                  <a:lnTo>
                    <a:pt x="5168945" y="0"/>
                  </a:lnTo>
                  <a:lnTo>
                    <a:pt x="5168945" y="1986742"/>
                  </a:lnTo>
                  <a:lnTo>
                    <a:pt x="0" y="198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0160" rIns="1016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микробные ферменты, </a:t>
              </a:r>
              <a:r>
                <a:rPr lang="ru-RU" sz="1400" b="0" kern="1200" dirty="0" err="1" smtClean="0">
                  <a:solidFill>
                    <a:srgbClr val="450203"/>
                  </a:solidFill>
                  <a:latin typeface="+mj-lt"/>
                </a:rPr>
                <a:t>биоремедиация</a:t>
              </a:r>
              <a:r>
                <a:rPr lang="ru-RU" sz="1400" b="0" kern="1200" dirty="0" smtClean="0">
                  <a:solidFill>
                    <a:srgbClr val="450203"/>
                  </a:solidFill>
                  <a:latin typeface="+mj-lt"/>
                </a:rPr>
                <a:t>; переработки органических отходов; повышение </a:t>
              </a:r>
              <a:r>
                <a:rPr lang="ru-RU" sz="1400" b="0" kern="1200" dirty="0" err="1" smtClean="0">
                  <a:solidFill>
                    <a:srgbClr val="450203"/>
                  </a:solidFill>
                  <a:latin typeface="+mj-lt"/>
                </a:rPr>
                <a:t>нефтеотдачи</a:t>
              </a:r>
              <a:r>
                <a:rPr lang="ru-RU" sz="1400" b="0" kern="1200" dirty="0" smtClean="0">
                  <a:solidFill>
                    <a:srgbClr val="450203"/>
                  </a:solidFill>
                  <a:latin typeface="+mj-lt"/>
                </a:rPr>
                <a:t>; управление биоплёнками;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биоразлагаемые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полимеры/пластики;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биодеструкция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/биодеградация; ферментный катализ; </a:t>
              </a:r>
              <a:r>
                <a:rPr lang="en-US" sz="1400" b="0" i="0" kern="1200" dirty="0" smtClean="0">
                  <a:solidFill>
                    <a:srgbClr val="450203"/>
                  </a:solidFill>
                  <a:latin typeface="+mj-lt"/>
                </a:rPr>
                <a:t>pet-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азы;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полилактид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(</a:t>
              </a:r>
              <a:r>
                <a:rPr lang="en-US" sz="1400" b="0" i="0" kern="1200" dirty="0" err="1" smtClean="0">
                  <a:solidFill>
                    <a:srgbClr val="450203"/>
                  </a:solidFill>
                  <a:latin typeface="+mj-lt"/>
                </a:rPr>
                <a:t>pla</a:t>
              </a:r>
              <a:r>
                <a:rPr lang="en-US" sz="1400" b="0" i="0" kern="1200" dirty="0" smtClean="0">
                  <a:solidFill>
                    <a:srgbClr val="450203"/>
                  </a:solidFill>
                  <a:latin typeface="+mj-lt"/>
                </a:rPr>
                <a:t>)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поли-</a:t>
              </a:r>
              <a:r>
                <a:rPr lang="el-GR" sz="1400" b="0" i="0" kern="1200" dirty="0" smtClean="0">
                  <a:solidFill>
                    <a:srgbClr val="450203"/>
                  </a:solidFill>
                  <a:latin typeface="+mj-lt"/>
                </a:rPr>
                <a:t>ε-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капролактон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(</a:t>
              </a:r>
              <a:r>
                <a:rPr lang="en-US" sz="1400" b="0" i="0" kern="1200" dirty="0" err="1" smtClean="0">
                  <a:solidFill>
                    <a:srgbClr val="450203"/>
                  </a:solidFill>
                  <a:latin typeface="+mj-lt"/>
                </a:rPr>
                <a:t>pcl</a:t>
              </a:r>
              <a:r>
                <a:rPr lang="en-US" sz="1400" b="0" i="0" kern="1200" dirty="0" smtClean="0">
                  <a:solidFill>
                    <a:srgbClr val="450203"/>
                  </a:solidFill>
                  <a:latin typeface="+mj-lt"/>
                </a:rPr>
                <a:t>)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ферментативный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рециклинг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пластиков; ускоренная деградация;  программируемая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деградациея</a:t>
              </a:r>
              <a:endParaRPr lang="ru-RU" sz="1400" b="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63946" y="5602058"/>
              <a:ext cx="2016021" cy="899993"/>
            </a:xfrm>
            <a:custGeom>
              <a:avLst/>
              <a:gdLst>
                <a:gd name="connsiteX0" fmla="*/ 0 w 2016021"/>
                <a:gd name="connsiteY0" fmla="*/ 0 h 899993"/>
                <a:gd name="connsiteX1" fmla="*/ 2016021 w 2016021"/>
                <a:gd name="connsiteY1" fmla="*/ 0 h 899993"/>
                <a:gd name="connsiteX2" fmla="*/ 2016021 w 2016021"/>
                <a:gd name="connsiteY2" fmla="*/ 899993 h 899993"/>
                <a:gd name="connsiteX3" fmla="*/ 0 w 2016021"/>
                <a:gd name="connsiteY3" fmla="*/ 899993 h 899993"/>
                <a:gd name="connsiteX4" fmla="*/ 0 w 2016021"/>
                <a:gd name="connsiteY4" fmla="*/ 0 h 8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21" h="899993">
                  <a:moveTo>
                    <a:pt x="0" y="0"/>
                  </a:moveTo>
                  <a:lnTo>
                    <a:pt x="2016021" y="0"/>
                  </a:lnTo>
                  <a:lnTo>
                    <a:pt x="2016021" y="899993"/>
                  </a:lnTo>
                  <a:lnTo>
                    <a:pt x="0" y="89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450203"/>
                  </a:solidFill>
                  <a:latin typeface="+mj-lt"/>
                  <a:cs typeface="Times New Roman" panose="02020603050405020304" pitchFamily="18" charset="0"/>
                </a:rPr>
                <a:t>Ферментная инженерия</a:t>
              </a:r>
              <a:endParaRPr lang="ru-RU" sz="160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887278" y="4615619"/>
              <a:ext cx="5043079" cy="1886433"/>
            </a:xfrm>
            <a:custGeom>
              <a:avLst/>
              <a:gdLst>
                <a:gd name="connsiteX0" fmla="*/ 0 w 5168945"/>
                <a:gd name="connsiteY0" fmla="*/ 0 h 1986742"/>
                <a:gd name="connsiteX1" fmla="*/ 5168945 w 5168945"/>
                <a:gd name="connsiteY1" fmla="*/ 0 h 1986742"/>
                <a:gd name="connsiteX2" fmla="*/ 5168945 w 5168945"/>
                <a:gd name="connsiteY2" fmla="*/ 1986742 h 1986742"/>
                <a:gd name="connsiteX3" fmla="*/ 0 w 5168945"/>
                <a:gd name="connsiteY3" fmla="*/ 1986742 h 1986742"/>
                <a:gd name="connsiteX4" fmla="*/ 0 w 5168945"/>
                <a:gd name="connsiteY4" fmla="*/ 0 h 198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8945" h="1986742">
                  <a:moveTo>
                    <a:pt x="0" y="0"/>
                  </a:moveTo>
                  <a:lnTo>
                    <a:pt x="5168945" y="0"/>
                  </a:lnTo>
                  <a:lnTo>
                    <a:pt x="5168945" y="1986742"/>
                  </a:lnTo>
                  <a:lnTo>
                    <a:pt x="0" y="198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0160" rIns="10160" bIns="10160" numCol="1" spcCol="1270" anchor="ctr" anchorCtr="0">
              <a:noAutofit/>
            </a:bodyPr>
            <a:lstStyle/>
            <a:p>
              <a:pPr lvl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kern="1200" dirty="0" err="1" smtClean="0">
                  <a:solidFill>
                    <a:srgbClr val="450203"/>
                  </a:solidFill>
                  <a:latin typeface="+mj-lt"/>
                </a:rPr>
                <a:t>биокатализ</a:t>
              </a:r>
              <a:r>
                <a:rPr lang="ru-RU" sz="1400" b="0" kern="1200" dirty="0" smtClean="0">
                  <a:solidFill>
                    <a:srgbClr val="450203"/>
                  </a:solidFill>
                  <a:latin typeface="+mj-lt"/>
                </a:rPr>
                <a:t>, 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промышленные ферменты; направленный мутагенез; иммобилизация ферментов;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термостабильность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ферментов; устойчивость ферментов к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ph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каталитическая активность ферментов; субстратная специфичность ферментов;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стереоселективность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 ферментов; </a:t>
              </a:r>
              <a:r>
                <a:rPr lang="ru-RU" sz="1400" b="0" i="0" kern="1200" dirty="0" err="1" smtClean="0">
                  <a:solidFill>
                    <a:srgbClr val="450203"/>
                  </a:solidFill>
                  <a:latin typeface="+mj-lt"/>
                </a:rPr>
                <a:t>биореакторы</a:t>
              </a:r>
              <a:r>
                <a:rPr lang="ru-RU" sz="1400" b="0" i="0" kern="1200" dirty="0" smtClean="0">
                  <a:solidFill>
                    <a:srgbClr val="450203"/>
                  </a:solidFill>
                  <a:latin typeface="+mj-lt"/>
                </a:rPr>
                <a:t>; рекомбинантные микроорганизмы; метаболическая инженерия; зеленая химия</a:t>
              </a:r>
              <a:endParaRPr lang="ru-RU" sz="1400" b="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435142" y="2002914"/>
              <a:ext cx="2016021" cy="899993"/>
            </a:xfrm>
            <a:custGeom>
              <a:avLst/>
              <a:gdLst>
                <a:gd name="connsiteX0" fmla="*/ 0 w 2016021"/>
                <a:gd name="connsiteY0" fmla="*/ 0 h 899993"/>
                <a:gd name="connsiteX1" fmla="*/ 2016021 w 2016021"/>
                <a:gd name="connsiteY1" fmla="*/ 0 h 899993"/>
                <a:gd name="connsiteX2" fmla="*/ 2016021 w 2016021"/>
                <a:gd name="connsiteY2" fmla="*/ 899993 h 899993"/>
                <a:gd name="connsiteX3" fmla="*/ 0 w 2016021"/>
                <a:gd name="connsiteY3" fmla="*/ 899993 h 899993"/>
                <a:gd name="connsiteX4" fmla="*/ 0 w 2016021"/>
                <a:gd name="connsiteY4" fmla="*/ 0 h 8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21" h="899993">
                  <a:moveTo>
                    <a:pt x="0" y="0"/>
                  </a:moveTo>
                  <a:lnTo>
                    <a:pt x="2016021" y="0"/>
                  </a:lnTo>
                  <a:lnTo>
                    <a:pt x="2016021" y="899993"/>
                  </a:lnTo>
                  <a:lnTo>
                    <a:pt x="0" y="89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450203"/>
                  </a:solidFill>
                  <a:latin typeface="+mj-lt"/>
                  <a:cs typeface="Times New Roman" panose="02020603050405020304" pitchFamily="18" charset="0"/>
                </a:rPr>
                <a:t>Биоэнергетика</a:t>
              </a:r>
              <a:endParaRPr lang="ru-RU" sz="1600" kern="1200" dirty="0">
                <a:solidFill>
                  <a:srgbClr val="450203"/>
                </a:solidFill>
                <a:latin typeface="+mj-lt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441400" y="3041050"/>
              <a:ext cx="2016021" cy="1325851"/>
            </a:xfrm>
            <a:custGeom>
              <a:avLst/>
              <a:gdLst>
                <a:gd name="connsiteX0" fmla="*/ 0 w 2016021"/>
                <a:gd name="connsiteY0" fmla="*/ 0 h 899993"/>
                <a:gd name="connsiteX1" fmla="*/ 2016021 w 2016021"/>
                <a:gd name="connsiteY1" fmla="*/ 0 h 899993"/>
                <a:gd name="connsiteX2" fmla="*/ 2016021 w 2016021"/>
                <a:gd name="connsiteY2" fmla="*/ 899993 h 899993"/>
                <a:gd name="connsiteX3" fmla="*/ 0 w 2016021"/>
                <a:gd name="connsiteY3" fmla="*/ 899993 h 899993"/>
                <a:gd name="connsiteX4" fmla="*/ 0 w 2016021"/>
                <a:gd name="connsiteY4" fmla="*/ 0 h 8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21" h="899993">
                  <a:moveTo>
                    <a:pt x="0" y="0"/>
                  </a:moveTo>
                  <a:lnTo>
                    <a:pt x="2016021" y="0"/>
                  </a:lnTo>
                  <a:lnTo>
                    <a:pt x="2016021" y="899993"/>
                  </a:lnTo>
                  <a:lnTo>
                    <a:pt x="0" y="89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2A020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450203"/>
                  </a:solidFill>
                  <a:latin typeface="+mj-lt"/>
                  <a:cs typeface="Times New Roman" panose="02020603050405020304" pitchFamily="18" charset="0"/>
                </a:rPr>
                <a:t>Производство биоматериалов (</a:t>
              </a:r>
              <a:r>
                <a:rPr lang="ru-RU" sz="1600" kern="1200" dirty="0" err="1" smtClean="0">
                  <a:solidFill>
                    <a:srgbClr val="450203"/>
                  </a:solidFill>
                  <a:latin typeface="+mj-lt"/>
                  <a:cs typeface="Times New Roman" panose="02020603050405020304" pitchFamily="18" charset="0"/>
                </a:rPr>
                <a:t>биохимикаты</a:t>
              </a:r>
              <a:r>
                <a:rPr lang="ru-RU" sz="1600" kern="1200" dirty="0" smtClean="0">
                  <a:solidFill>
                    <a:srgbClr val="450203"/>
                  </a:solidFill>
                  <a:latin typeface="+mj-lt"/>
                  <a:cs typeface="Times New Roman" panose="02020603050405020304" pitchFamily="18" charset="0"/>
                </a:rPr>
                <a:t>, биопластики, биопрепараты)</a:t>
              </a:r>
              <a:endParaRPr lang="ru-RU" sz="1600" kern="1200" dirty="0">
                <a:solidFill>
                  <a:srgbClr val="450203"/>
                </a:solidFill>
                <a:latin typeface="+mj-l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279166" y="1720265"/>
            <a:ext cx="2538581" cy="3361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МОЖЕМ ОТБИРАТЬ ДОКУМЕНТЫ, ИСПОЛЬЗУЯ ТЕМАТИЧЕСКИЙ ИЛИ ПРЕДМЕТНЫЙ (ДЛЯ ПАТЕНТОВ) ПОИСК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8810272" y="3236992"/>
            <a:ext cx="280402" cy="22146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1168" y="175360"/>
            <a:ext cx="3104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/>
              <a:t>Раздел </a:t>
            </a:r>
            <a:r>
              <a:rPr lang="ru-RU" sz="1600" dirty="0" smtClean="0"/>
              <a:t>научных </a:t>
            </a:r>
            <a:r>
              <a:rPr lang="ru-RU" sz="1600" dirty="0"/>
              <a:t>исследований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59886" y="175360"/>
            <a:ext cx="2333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/>
              <a:t>Предмет исследований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218065" y="175360"/>
            <a:ext cx="2409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Тематика исследований</a:t>
            </a:r>
            <a:endParaRPr lang="ru-RU" sz="16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578986" y="290837"/>
            <a:ext cx="437276" cy="1076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637165" y="290837"/>
            <a:ext cx="437276" cy="1076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1036851" y="699247"/>
            <a:ext cx="423242" cy="5627430"/>
          </a:xfrm>
          <a:prstGeom prst="leftBrac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FFFFF"/>
      </a:dk1>
      <a:lt1>
        <a:srgbClr val="F2F2F2"/>
      </a:lt1>
      <a:dk2>
        <a:srgbClr val="5B0E0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Georg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Бескаравайные-отбор.potx" id="{A6139292-D1A7-4032-919E-ACD33BF732E7}" vid="{8C696D44-41D7-4BD5-B16E-2A3354B807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3308</TotalTime>
  <Words>2655</Words>
  <Application>Microsoft Office PowerPoint</Application>
  <PresentationFormat>Широкоэкранный</PresentationFormat>
  <Paragraphs>303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Georgia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161</cp:revision>
  <dcterms:created xsi:type="dcterms:W3CDTF">2025-11-05T09:31:16Z</dcterms:created>
  <dcterms:modified xsi:type="dcterms:W3CDTF">2025-11-24T10:41:41Z</dcterms:modified>
</cp:coreProperties>
</file>