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9" r:id="rId4"/>
    <p:sldId id="263" r:id="rId5"/>
    <p:sldId id="273" r:id="rId6"/>
    <p:sldId id="270" r:id="rId7"/>
    <p:sldId id="267" r:id="rId8"/>
    <p:sldId id="268" r:id="rId9"/>
    <p:sldId id="262" r:id="rId10"/>
    <p:sldId id="261" r:id="rId11"/>
    <p:sldId id="27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IM" initials="E" lastIdx="1" clrIdx="0">
    <p:extLst>
      <p:ext uri="{19B8F6BF-5375-455C-9EA6-DF929625EA0E}">
        <p15:presenceInfo xmlns:p15="http://schemas.microsoft.com/office/powerpoint/2012/main" userId="f8073d6f06f6a32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2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634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22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135A-0773-4C5C-8572-A72756DEF50F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9D27-D4AE-434A-88FB-03CEB14BC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57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135A-0773-4C5C-8572-A72756DEF50F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9D27-D4AE-434A-88FB-03CEB14BC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660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135A-0773-4C5C-8572-A72756DEF50F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9D27-D4AE-434A-88FB-03CEB14BC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251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135A-0773-4C5C-8572-A72756DEF50F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9D27-D4AE-434A-88FB-03CEB14BC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858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135A-0773-4C5C-8572-A72756DEF50F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9D27-D4AE-434A-88FB-03CEB14BC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69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135A-0773-4C5C-8572-A72756DEF50F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9D27-D4AE-434A-88FB-03CEB14BC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948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135A-0773-4C5C-8572-A72756DEF50F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9D27-D4AE-434A-88FB-03CEB14BC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982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135A-0773-4C5C-8572-A72756DEF50F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9D27-D4AE-434A-88FB-03CEB14BC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556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135A-0773-4C5C-8572-A72756DEF50F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9D27-D4AE-434A-88FB-03CEB14BC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87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135A-0773-4C5C-8572-A72756DEF50F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9D27-D4AE-434A-88FB-03CEB14BC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958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135A-0773-4C5C-8572-A72756DEF50F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9D27-D4AE-434A-88FB-03CEB14BC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472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2135A-0773-4C5C-8572-A72756DEF50F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29D27-D4AE-434A-88FB-03CEB14BC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51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imonov_andrei@icloud.com" TargetMode="External"/><Relationship Id="rId2" Type="http://schemas.openxmlformats.org/officeDocument/2006/relationships/hyperlink" Target="mailto:mgr2016@yandex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eim11@mail.r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imonov_andrei@icloud.com" TargetMode="External"/><Relationship Id="rId2" Type="http://schemas.openxmlformats.org/officeDocument/2006/relationships/hyperlink" Target="mailto:mgr2016@yandex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im11@mail.r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6165" y="4371349"/>
            <a:ext cx="10773596" cy="681499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Грабарская М.А., </a:t>
            </a:r>
            <a:r>
              <a:rPr lang="ru-RU" sz="3200" b="1" u="sng" dirty="0" smtClean="0"/>
              <a:t>Симонов А.Б</a:t>
            </a:r>
            <a:r>
              <a:rPr lang="ru-RU" sz="3200" b="1" dirty="0" smtClean="0"/>
              <a:t>.,</a:t>
            </a:r>
            <a:r>
              <a:rPr lang="en-US" sz="3200" b="1" dirty="0" smtClean="0"/>
              <a:t> </a:t>
            </a:r>
            <a:r>
              <a:rPr lang="ru-RU" sz="3200" b="1" dirty="0" err="1" smtClean="0"/>
              <a:t>Бескаравайная</a:t>
            </a:r>
            <a:r>
              <a:rPr lang="ru-RU" sz="3200" b="1" dirty="0" smtClean="0"/>
              <a:t> Е.В., </a:t>
            </a:r>
            <a:r>
              <a:rPr lang="ru-RU" sz="3200" b="1" i="1" dirty="0" smtClean="0"/>
              <a:t>Маевский</a:t>
            </a:r>
            <a:r>
              <a:rPr lang="ru-RU" sz="3200" b="1" dirty="0" smtClean="0"/>
              <a:t> Е.И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2380" y="1702789"/>
            <a:ext cx="10917381" cy="11291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800" i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Информационные и научные проблемы действия эндогенного и экзогенного сукцината (янтарной кислоты и ее солей</a:t>
            </a:r>
            <a:r>
              <a:rPr lang="ru-RU" sz="38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3800" dirty="0" smtClean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8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2939" y="135330"/>
            <a:ext cx="99093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Институт теоретической и экспериментальной биофизики Российской академии наук</a:t>
            </a:r>
          </a:p>
          <a:p>
            <a:r>
              <a:rPr lang="ru-RU" sz="2000" b="1" dirty="0" smtClean="0"/>
              <a:t>Пущинский государственный естественно-научный институт -  филиал РОСБИОТЕХ</a:t>
            </a:r>
          </a:p>
          <a:p>
            <a:pPr algn="ctr"/>
            <a:r>
              <a:rPr lang="ru-RU" sz="2000" b="1" dirty="0" smtClean="0"/>
              <a:t>Библиотека естественный наук </a:t>
            </a:r>
            <a:r>
              <a:rPr lang="ru-RU" sz="2000" b="1" dirty="0"/>
              <a:t>Российской академии наук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11757" y="5953540"/>
            <a:ext cx="2594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Пущино-Москва, </a:t>
            </a:r>
          </a:p>
          <a:p>
            <a:pPr algn="ctr"/>
            <a:r>
              <a:rPr lang="ru-RU" sz="2400" dirty="0" smtClean="0"/>
              <a:t>   2025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50122" y="5052848"/>
            <a:ext cx="10917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hlinkClick r:id="rId2"/>
              </a:rPr>
              <a:t>mgr2016@yandex.ru</a:t>
            </a:r>
            <a:r>
              <a:rPr lang="en-US" sz="2000" dirty="0"/>
              <a:t>; </a:t>
            </a:r>
            <a:r>
              <a:rPr lang="ru-RU" sz="2000" dirty="0" smtClean="0"/>
              <a:t>  </a:t>
            </a:r>
            <a:r>
              <a:rPr lang="en-US" sz="2000" dirty="0" smtClean="0">
                <a:hlinkClick r:id="rId3"/>
              </a:rPr>
              <a:t>simonov</a:t>
            </a:r>
            <a:r>
              <a:rPr lang="en-US" sz="2000" b="1" dirty="0" smtClean="0">
                <a:hlinkClick r:id="rId3"/>
              </a:rPr>
              <a:t>_</a:t>
            </a:r>
            <a:r>
              <a:rPr lang="en-US" sz="2000" dirty="0" smtClean="0">
                <a:hlinkClick r:id="rId3"/>
              </a:rPr>
              <a:t>andrei@icloud.com</a:t>
            </a:r>
            <a:r>
              <a:rPr lang="en-US" sz="2000" dirty="0" smtClean="0"/>
              <a:t>; </a:t>
            </a:r>
            <a:r>
              <a:rPr lang="ru-RU" sz="2000" dirty="0" smtClean="0"/>
              <a:t>  </a:t>
            </a:r>
            <a:r>
              <a:rPr lang="en-US" sz="2000" dirty="0" smtClean="0">
                <a:hlinkClick r:id="rId4"/>
              </a:rPr>
              <a:t>elenabesk@gmail.com</a:t>
            </a:r>
            <a:r>
              <a:rPr lang="ru-RU" sz="2000" dirty="0" smtClean="0">
                <a:hlinkClick r:id="rId4"/>
              </a:rPr>
              <a:t>;    </a:t>
            </a:r>
            <a:r>
              <a:rPr lang="en-US" sz="2000" dirty="0" smtClean="0">
                <a:hlinkClick r:id="rId4"/>
              </a:rPr>
              <a:t>eim11@mail.ru</a:t>
            </a:r>
            <a:r>
              <a:rPr lang="en-US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4340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139" y="188843"/>
            <a:ext cx="11370365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latin typeface="Arial Narrow" panose="020B0606020202030204" pitchFamily="34" charset="0"/>
              </a:rPr>
              <a:t>Новый масс информации еще более запутал ситуацию, поскольку стало ясно</a:t>
            </a:r>
            <a:r>
              <a:rPr lang="ru-RU" sz="2400" b="1" dirty="0" smtClean="0"/>
              <a:t>: </a:t>
            </a:r>
            <a:r>
              <a:rPr lang="ru-RU" sz="2400" b="1" dirty="0">
                <a:solidFill>
                  <a:srgbClr val="C00000"/>
                </a:solidFill>
              </a:rPr>
              <a:t>экзо</a:t>
            </a:r>
            <a:r>
              <a:rPr lang="ru-RU" sz="2400" b="1" dirty="0">
                <a:solidFill>
                  <a:srgbClr val="0000FF"/>
                </a:solidFill>
              </a:rPr>
              <a:t>генный </a:t>
            </a:r>
            <a:r>
              <a:rPr lang="ru-RU" sz="2400" b="1" dirty="0" smtClean="0">
                <a:solidFill>
                  <a:srgbClr val="0000FF"/>
                </a:solidFill>
              </a:rPr>
              <a:t>сукцинат (в виде БАД) в отличие от </a:t>
            </a:r>
            <a:r>
              <a:rPr lang="ru-RU" sz="2400" b="1" dirty="0" smtClean="0">
                <a:solidFill>
                  <a:srgbClr val="C00000"/>
                </a:solidFill>
              </a:rPr>
              <a:t>энд</a:t>
            </a:r>
            <a:r>
              <a:rPr lang="ru-RU" sz="2400" b="1" dirty="0" smtClean="0">
                <a:solidFill>
                  <a:srgbClr val="0000FF"/>
                </a:solidFill>
              </a:rPr>
              <a:t>огенного не </a:t>
            </a:r>
            <a:r>
              <a:rPr lang="ru-RU" sz="2400" b="1" dirty="0">
                <a:solidFill>
                  <a:srgbClr val="0000FF"/>
                </a:solidFill>
              </a:rPr>
              <a:t>активирует  </a:t>
            </a:r>
            <a:r>
              <a:rPr lang="ru-RU" sz="2400" b="1" dirty="0" smtClean="0">
                <a:solidFill>
                  <a:srgbClr val="0000FF"/>
                </a:solidFill>
              </a:rPr>
              <a:t>митохондрии, </a:t>
            </a:r>
            <a:r>
              <a:rPr lang="ru-RU" sz="2400" b="1" dirty="0">
                <a:solidFill>
                  <a:srgbClr val="0000FF"/>
                </a:solidFill>
              </a:rPr>
              <a:t>не является сигналом </a:t>
            </a:r>
            <a:r>
              <a:rPr lang="en-US" sz="2400" b="1" dirty="0">
                <a:solidFill>
                  <a:srgbClr val="0000FF"/>
                </a:solidFill>
              </a:rPr>
              <a:t>o </a:t>
            </a:r>
            <a:r>
              <a:rPr lang="ru-RU" sz="2400" b="1" dirty="0">
                <a:solidFill>
                  <a:srgbClr val="0000FF"/>
                </a:solidFill>
              </a:rPr>
              <a:t>наличии </a:t>
            </a:r>
            <a:r>
              <a:rPr lang="ru-RU" sz="2400" b="1" dirty="0" smtClean="0">
                <a:solidFill>
                  <a:srgbClr val="0000FF"/>
                </a:solidFill>
              </a:rPr>
              <a:t>патологии, не обеспечивает стабилизацию </a:t>
            </a:r>
            <a:r>
              <a:rPr lang="en-US" sz="2400" b="1" dirty="0" smtClean="0">
                <a:solidFill>
                  <a:srgbClr val="0000FF"/>
                </a:solidFill>
              </a:rPr>
              <a:t>HIF</a:t>
            </a:r>
            <a:r>
              <a:rPr lang="ru-RU" sz="2400" b="1" dirty="0" smtClean="0">
                <a:solidFill>
                  <a:srgbClr val="0000FF"/>
                </a:solidFill>
              </a:rPr>
              <a:t>.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37104" y="1308534"/>
            <a:ext cx="3405809" cy="5189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i="1" dirty="0" smtClean="0"/>
              <a:t>Различные мишени имеют малое сродство к </a:t>
            </a:r>
            <a:r>
              <a:rPr lang="ru-RU" sz="2400" b="1" i="1" dirty="0" err="1" smtClean="0"/>
              <a:t>сукцинату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>(приведены эффективные концентрации)</a:t>
            </a:r>
            <a:r>
              <a:rPr lang="ru-RU" sz="2400" b="1" dirty="0" smtClean="0"/>
              <a:t>:</a:t>
            </a:r>
          </a:p>
          <a:p>
            <a:r>
              <a:rPr lang="ru-RU" sz="2400" b="1" i="1" dirty="0" smtClean="0">
                <a:solidFill>
                  <a:srgbClr val="0000FF"/>
                </a:solidFill>
              </a:rPr>
              <a:t>     </a:t>
            </a:r>
          </a:p>
          <a:p>
            <a:r>
              <a:rPr lang="ru-RU" sz="2400" b="1" i="1" dirty="0" smtClean="0">
                <a:solidFill>
                  <a:srgbClr val="0000FF"/>
                </a:solidFill>
              </a:rPr>
              <a:t>митохондрии</a:t>
            </a:r>
            <a:endParaRPr lang="ru-RU" sz="2400" b="1" i="1" dirty="0">
              <a:solidFill>
                <a:srgbClr val="0000FF"/>
              </a:solidFill>
            </a:endParaRPr>
          </a:p>
          <a:p>
            <a:r>
              <a:rPr lang="ru-RU" sz="2400" b="1" i="1" dirty="0" smtClean="0"/>
              <a:t>    Км = 100- 300 </a:t>
            </a:r>
            <a:r>
              <a:rPr lang="ru-RU" sz="2400" b="1" i="1" dirty="0" err="1" smtClean="0"/>
              <a:t>мкМ</a:t>
            </a:r>
            <a:endParaRPr lang="ru-RU" sz="2400" b="1" i="1" dirty="0" smtClean="0"/>
          </a:p>
          <a:p>
            <a:endParaRPr lang="ru-RU" sz="2400" b="1" i="1" dirty="0"/>
          </a:p>
          <a:p>
            <a:r>
              <a:rPr lang="ru-RU" sz="2400" b="1" i="1" dirty="0" smtClean="0">
                <a:solidFill>
                  <a:srgbClr val="0000FF"/>
                </a:solidFill>
              </a:rPr>
              <a:t>Стабилизация </a:t>
            </a:r>
            <a:r>
              <a:rPr lang="en-US" sz="2400" b="1" i="1" dirty="0" smtClean="0">
                <a:solidFill>
                  <a:srgbClr val="0000FF"/>
                </a:solidFill>
              </a:rPr>
              <a:t>HIF1</a:t>
            </a:r>
          </a:p>
          <a:p>
            <a:r>
              <a:rPr lang="ru-RU" sz="2400" b="1" i="1" dirty="0" smtClean="0"/>
              <a:t>     </a:t>
            </a:r>
            <a:r>
              <a:rPr lang="ru-RU" sz="2400" b="1" i="1" dirty="0" err="1" smtClean="0"/>
              <a:t>Еа</a:t>
            </a:r>
            <a:r>
              <a:rPr lang="ru-RU" sz="2400" b="1" i="1" dirty="0" smtClean="0"/>
              <a:t> = 400-800 </a:t>
            </a:r>
            <a:r>
              <a:rPr lang="ru-RU" sz="2400" b="1" i="1" dirty="0" err="1" smtClean="0"/>
              <a:t>мкМ</a:t>
            </a:r>
            <a:endParaRPr lang="ru-RU" sz="2400" b="1" i="1" dirty="0" smtClean="0"/>
          </a:p>
          <a:p>
            <a:endParaRPr lang="ru-RU" sz="2400" b="1" i="1" dirty="0"/>
          </a:p>
          <a:p>
            <a:r>
              <a:rPr lang="ru-RU" sz="2400" b="1" i="1" dirty="0" smtClean="0">
                <a:solidFill>
                  <a:srgbClr val="0000FF"/>
                </a:solidFill>
              </a:rPr>
              <a:t>Рецептор </a:t>
            </a:r>
            <a:r>
              <a:rPr lang="en-US" sz="2400" b="1" i="1" dirty="0" smtClean="0">
                <a:solidFill>
                  <a:srgbClr val="0000FF"/>
                </a:solidFill>
              </a:rPr>
              <a:t>SUCNR1</a:t>
            </a:r>
          </a:p>
          <a:p>
            <a:r>
              <a:rPr lang="ru-RU" sz="2400" b="1" i="1" dirty="0" smtClean="0"/>
              <a:t>    </a:t>
            </a:r>
            <a:r>
              <a:rPr lang="ru-RU" sz="2400" b="1" i="1" dirty="0" err="1" smtClean="0"/>
              <a:t>Еа</a:t>
            </a:r>
            <a:r>
              <a:rPr lang="ru-RU" sz="2400" b="1" i="1" dirty="0" smtClean="0"/>
              <a:t> </a:t>
            </a:r>
            <a:r>
              <a:rPr lang="ru-RU" sz="2400" b="1" i="1" dirty="0"/>
              <a:t>= </a:t>
            </a:r>
            <a:r>
              <a:rPr lang="en-US" sz="2400" b="1" i="1" dirty="0" smtClean="0"/>
              <a:t>2</a:t>
            </a:r>
            <a:r>
              <a:rPr lang="ru-RU" sz="2400" b="1" i="1" dirty="0" smtClean="0"/>
              <a:t>5-</a:t>
            </a:r>
            <a:r>
              <a:rPr lang="en-US" sz="2400" b="1" i="1" dirty="0" smtClean="0"/>
              <a:t>5</a:t>
            </a:r>
            <a:r>
              <a:rPr lang="ru-RU" sz="2400" b="1" i="1" dirty="0" smtClean="0"/>
              <a:t>0 </a:t>
            </a:r>
            <a:r>
              <a:rPr lang="ru-RU" sz="2400" b="1" i="1" dirty="0" err="1" smtClean="0"/>
              <a:t>мкМ</a:t>
            </a:r>
            <a:r>
              <a:rPr lang="ru-RU" sz="2000" b="1" i="1" dirty="0" smtClean="0"/>
              <a:t> </a:t>
            </a:r>
            <a:endParaRPr lang="ru-RU" sz="20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5" y="1941253"/>
            <a:ext cx="8259418" cy="42210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40965" y="3076771"/>
            <a:ext cx="3021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Прием или введение экзогенного сукцината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82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3852" y="129208"/>
            <a:ext cx="104559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/>
              <a:t>ЗАКЛЮЧЕНИЕ:</a:t>
            </a:r>
          </a:p>
          <a:p>
            <a:pPr algn="ctr"/>
            <a:r>
              <a:rPr lang="ru-RU" sz="2800" b="1" u="sng" dirty="0" smtClean="0"/>
              <a:t>Мы считаем необходимым </a:t>
            </a:r>
            <a:r>
              <a:rPr lang="ru-RU" sz="2800" b="1" dirty="0" smtClean="0"/>
              <a:t>создать специальные базы данных для исследований, описывающих эффекты </a:t>
            </a:r>
            <a:r>
              <a:rPr lang="ru-RU" sz="2800" b="1" dirty="0" smtClean="0">
                <a:solidFill>
                  <a:srgbClr val="0000FF"/>
                </a:solidFill>
              </a:rPr>
              <a:t>эндогенному и </a:t>
            </a:r>
            <a:r>
              <a:rPr lang="ru-RU" sz="2800" b="1" smtClean="0">
                <a:solidFill>
                  <a:srgbClr val="0000FF"/>
                </a:solidFill>
              </a:rPr>
              <a:t>экзогенному сукцината</a:t>
            </a:r>
            <a:r>
              <a:rPr lang="ru-RU" sz="2800" b="1" smtClean="0"/>
              <a:t>.</a:t>
            </a:r>
            <a:endParaRPr lang="ru-RU" sz="2800" b="1" dirty="0" smtClean="0"/>
          </a:p>
          <a:p>
            <a:pPr algn="ctr"/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85392" y="2464905"/>
            <a:ext cx="8179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       Благодарю за внимание! 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1234" y="4452731"/>
            <a:ext cx="876631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hlinkClick r:id="rId2"/>
              </a:rPr>
              <a:t>mgr2016@yandex.ru</a:t>
            </a:r>
            <a:endParaRPr lang="ru-RU" sz="2000" b="1" dirty="0" smtClean="0"/>
          </a:p>
          <a:p>
            <a:r>
              <a:rPr lang="en-US" sz="2000" b="1" dirty="0" smtClean="0">
                <a:hlinkClick r:id="rId3"/>
              </a:rPr>
              <a:t>simonov_andrei@icloud.com</a:t>
            </a:r>
            <a:endParaRPr lang="ru-RU" sz="2000" b="1" dirty="0" smtClean="0"/>
          </a:p>
          <a:p>
            <a:r>
              <a:rPr lang="en-US" sz="2000" b="1" dirty="0" smtClean="0"/>
              <a:t> </a:t>
            </a:r>
            <a:r>
              <a:rPr lang="en-US" sz="2000" b="1" dirty="0">
                <a:hlinkClick r:id="rId4"/>
              </a:rPr>
              <a:t>eim11@mail.ru</a:t>
            </a:r>
            <a:r>
              <a:rPr lang="en-US" sz="2000" b="1" dirty="0"/>
              <a:t> </a:t>
            </a:r>
            <a:endParaRPr lang="ru-RU" sz="2000" b="1" dirty="0"/>
          </a:p>
          <a:p>
            <a:r>
              <a:rPr lang="ru-RU" b="1" dirty="0" err="1" smtClean="0"/>
              <a:t>Моб.тел</a:t>
            </a:r>
            <a:r>
              <a:rPr lang="ru-RU" b="1" dirty="0" smtClean="0"/>
              <a:t>.: +7 (916) 147-11-10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4045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5035" y="166342"/>
            <a:ext cx="9717158" cy="59897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«Начало» практического применения  янтарной кислоты</a:t>
            </a:r>
            <a:endParaRPr lang="ru-RU" sz="32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4157" y="993913"/>
            <a:ext cx="1073426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dirty="0"/>
              <a:t> </a:t>
            </a:r>
            <a:r>
              <a:rPr lang="ru-RU" sz="2400" dirty="0" smtClean="0"/>
              <a:t>     В годы Великой Отечественной войны  остро встала </a:t>
            </a:r>
            <a:r>
              <a:rPr lang="ru-RU" sz="2400" b="1" dirty="0" smtClean="0"/>
              <a:t>проблема</a:t>
            </a:r>
            <a:r>
              <a:rPr lang="ru-RU" sz="2400" dirty="0" smtClean="0"/>
              <a:t> </a:t>
            </a:r>
            <a:r>
              <a:rPr lang="ru-RU" sz="2400" b="1" dirty="0" smtClean="0"/>
              <a:t>увеличения урожая хлопка для  возросших потребностей</a:t>
            </a:r>
            <a:r>
              <a:rPr lang="ru-RU" sz="2400" dirty="0" smtClean="0"/>
              <a:t> текстильной промышленности, поставляющей </a:t>
            </a:r>
            <a:r>
              <a:rPr lang="ru-RU" sz="2400" b="1" dirty="0" smtClean="0"/>
              <a:t>армии обмундирование и медицинские материалы</a:t>
            </a:r>
            <a:r>
              <a:rPr lang="ru-RU" sz="2400" dirty="0" smtClean="0"/>
              <a:t>.</a:t>
            </a:r>
          </a:p>
          <a:p>
            <a:pPr algn="just">
              <a:spcAft>
                <a:spcPts val="600"/>
              </a:spcAft>
            </a:pPr>
            <a:r>
              <a:rPr lang="ru-RU" sz="2400" dirty="0" smtClean="0"/>
              <a:t>       Биохимики А.В. Благовещенский  и Р.Р. Рахманов </a:t>
            </a:r>
            <a:r>
              <a:rPr lang="ru-RU" sz="2400" b="1" dirty="0" smtClean="0"/>
              <a:t>предложили</a:t>
            </a:r>
            <a:r>
              <a:rPr lang="ru-RU" sz="2400" dirty="0" smtClean="0"/>
              <a:t> использовать </a:t>
            </a:r>
            <a:r>
              <a:rPr lang="ru-RU" sz="2400" b="1" dirty="0" smtClean="0"/>
              <a:t>янтарную кислоту </a:t>
            </a:r>
            <a:r>
              <a:rPr lang="ru-RU" sz="2400" dirty="0" smtClean="0"/>
              <a:t>как дешевый и стабильный </a:t>
            </a:r>
            <a:r>
              <a:rPr lang="ru-RU" sz="2400" b="1" dirty="0" smtClean="0"/>
              <a:t>субстрат </a:t>
            </a:r>
            <a:r>
              <a:rPr lang="ru-RU" sz="2400" b="1" dirty="0"/>
              <a:t>энергетического обмена </a:t>
            </a:r>
            <a:r>
              <a:rPr lang="ru-RU" sz="2400" b="1" dirty="0" smtClean="0"/>
              <a:t>для предпосевной обработки семян хлопка</a:t>
            </a:r>
            <a:r>
              <a:rPr lang="ru-RU" sz="2400" dirty="0" smtClean="0"/>
              <a:t>. </a:t>
            </a:r>
            <a:r>
              <a:rPr lang="ru-RU" sz="2400" b="1" dirty="0" smtClean="0"/>
              <a:t>Эксперимент</a:t>
            </a:r>
            <a:r>
              <a:rPr lang="ru-RU" sz="2400" dirty="0" smtClean="0"/>
              <a:t> показал повышение  урожая после </a:t>
            </a:r>
            <a:r>
              <a:rPr lang="ru-RU" sz="2400" b="1" dirty="0" smtClean="0"/>
              <a:t>орошения или замачивания семян </a:t>
            </a:r>
            <a:r>
              <a:rPr lang="ru-RU" sz="2400" dirty="0" smtClean="0"/>
              <a:t>в слабом растворе янтарной кислоты</a:t>
            </a:r>
            <a:r>
              <a:rPr lang="ru-RU" sz="2400" b="1" dirty="0" smtClean="0"/>
              <a:t>.</a:t>
            </a:r>
            <a:r>
              <a:rPr lang="ru-RU" sz="2400" dirty="0" smtClean="0"/>
              <a:t>  В результате в </a:t>
            </a:r>
            <a:r>
              <a:rPr lang="ru-RU" sz="2400" b="1" dirty="0"/>
              <a:t>1943 году </a:t>
            </a:r>
            <a:r>
              <a:rPr lang="ru-RU" sz="2400" b="1" dirty="0" smtClean="0"/>
              <a:t>удалось повысить урожай хлопка на </a:t>
            </a:r>
            <a:r>
              <a:rPr lang="ru-RU" sz="2400" b="1" dirty="0"/>
              <a:t>40</a:t>
            </a:r>
            <a:r>
              <a:rPr lang="ru-RU" sz="2400" b="1" dirty="0" smtClean="0"/>
              <a:t>% </a:t>
            </a:r>
            <a:r>
              <a:rPr lang="ru-RU" sz="2400" dirty="0" smtClean="0"/>
              <a:t>и </a:t>
            </a:r>
            <a:r>
              <a:rPr lang="ru-RU" sz="2400" b="1" dirty="0" smtClean="0"/>
              <a:t>значительно увеличить устойчивость растений </a:t>
            </a:r>
            <a:r>
              <a:rPr lang="ru-RU" sz="2400" dirty="0" smtClean="0"/>
              <a:t>к засухе и затоплению. </a:t>
            </a:r>
          </a:p>
          <a:p>
            <a:pPr algn="just">
              <a:spcAft>
                <a:spcPts val="600"/>
              </a:spcAft>
            </a:pPr>
            <a:r>
              <a:rPr lang="ru-RU" sz="2400" dirty="0" smtClean="0"/>
              <a:t>        В трудные </a:t>
            </a:r>
            <a:r>
              <a:rPr lang="ru-RU" sz="2400" b="1" dirty="0" smtClean="0"/>
              <a:t>1990-е гг</a:t>
            </a:r>
            <a:r>
              <a:rPr lang="ru-RU" sz="2400" dirty="0" smtClean="0"/>
              <a:t>. по инициативе Ю.М. Гольдберга </a:t>
            </a:r>
            <a:r>
              <a:rPr lang="ru-RU" sz="2400" b="1" dirty="0" smtClean="0"/>
              <a:t>в Татарстане </a:t>
            </a:r>
            <a:r>
              <a:rPr lang="ru-RU" sz="2400" b="1" dirty="0"/>
              <a:t>обрабатывали семена злаковых и овощных культур янтарной кислотой</a:t>
            </a:r>
            <a:r>
              <a:rPr lang="ru-RU" sz="2400" dirty="0" smtClean="0"/>
              <a:t>, что обеспечило </a:t>
            </a:r>
            <a:r>
              <a:rPr lang="ru-RU" sz="2400" b="1" dirty="0" smtClean="0"/>
              <a:t>повышение всхожести и урожайности</a:t>
            </a:r>
            <a:r>
              <a:rPr lang="ru-RU" sz="24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417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70" y="1007601"/>
            <a:ext cx="2816060" cy="18773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444" y="1007699"/>
            <a:ext cx="2923132" cy="1933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7490" y="1007601"/>
            <a:ext cx="3403280" cy="19332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745" y="4421555"/>
            <a:ext cx="2775784" cy="21381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8363" y="4421555"/>
            <a:ext cx="3285401" cy="2167489"/>
          </a:xfrm>
          <a:prstGeom prst="rect">
            <a:avLst/>
          </a:prstGeom>
        </p:spPr>
      </p:pic>
      <p:pic>
        <p:nvPicPr>
          <p:cNvPr id="6146" name="Picture 2" descr="красивый теленок смотрит в камеру на ферме - телятина стоковые фото и изображени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8" y="4392193"/>
            <a:ext cx="3303646" cy="216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8661" y="0"/>
            <a:ext cx="11857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Растениеводство:</a:t>
            </a:r>
            <a:r>
              <a:rPr lang="ru-RU" sz="2000" b="1" dirty="0" smtClean="0"/>
              <a:t> повышение </a:t>
            </a:r>
            <a:r>
              <a:rPr lang="ru-RU" sz="2000" b="1" dirty="0"/>
              <a:t>урожая на 10-40% и </a:t>
            </a:r>
            <a:r>
              <a:rPr lang="ru-RU" sz="2000" b="1" dirty="0" smtClean="0"/>
              <a:t>устойчивости к временному затоплению и к засухе с/х культур различных растений за счет предпосевной обработки семян раствором 10</a:t>
            </a:r>
            <a:r>
              <a:rPr lang="ru-RU" sz="2000" b="1" baseline="30000" dirty="0" smtClean="0"/>
              <a:t>-5</a:t>
            </a:r>
            <a:r>
              <a:rPr lang="ru-RU" sz="2000" b="1" dirty="0" smtClean="0"/>
              <a:t>-10</a:t>
            </a:r>
            <a:r>
              <a:rPr lang="ru-RU" sz="2000" b="1" baseline="30000" dirty="0" smtClean="0"/>
              <a:t>-6</a:t>
            </a:r>
            <a:r>
              <a:rPr lang="ru-RU" sz="2000" b="1" dirty="0" smtClean="0"/>
              <a:t> М сукцината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8661" y="3184688"/>
            <a:ext cx="118573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Животноводство</a:t>
            </a:r>
            <a:r>
              <a:rPr lang="ru-RU" sz="2000" b="1" dirty="0" smtClean="0"/>
              <a:t>: значительно повышено выживаемости молоди  и скорость  прироста веса у пушных зверей, бройлерных цыплят и  телят, получавших прикорм с янтарной кислотой или ее солями </a:t>
            </a:r>
          </a:p>
          <a:p>
            <a:pPr algn="ctr"/>
            <a:r>
              <a:rPr lang="ru-RU" sz="2000" b="1" dirty="0" smtClean="0"/>
              <a:t>(в среднем 10</a:t>
            </a:r>
            <a:r>
              <a:rPr lang="ru-RU" sz="2000" b="1" baseline="30000" dirty="0" smtClean="0"/>
              <a:t>-4</a:t>
            </a:r>
            <a:r>
              <a:rPr lang="ru-RU" sz="2000" b="1" dirty="0" smtClean="0"/>
              <a:t> моля на одну особь).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56982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22504" y="211866"/>
            <a:ext cx="6069496" cy="4517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Действительно: </a:t>
            </a:r>
            <a:r>
              <a:rPr lang="ru-RU" sz="2400" b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янтарная</a:t>
            </a:r>
            <a:r>
              <a:rPr lang="ru-RU" sz="2400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кислота </a:t>
            </a:r>
            <a:r>
              <a:rPr lang="ru-RU" sz="2400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(</a:t>
            </a:r>
            <a:r>
              <a:rPr lang="ru-RU" sz="2400" b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ЯК</a:t>
            </a:r>
            <a:r>
              <a:rPr lang="ru-RU" sz="2400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) </a:t>
            </a:r>
            <a:r>
              <a:rPr lang="ru-RU" sz="2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- </a:t>
            </a:r>
            <a:r>
              <a:rPr lang="ru-RU" sz="24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энергетически самый мощный субстрат энергетических станций клеток - </a:t>
            </a:r>
            <a:r>
              <a:rPr lang="ru-RU" sz="2400" b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митохондрий  </a:t>
            </a:r>
            <a:r>
              <a:rPr lang="ru-RU" sz="2800" b="1" i="1" dirty="0" smtClean="0">
                <a:solidFill>
                  <a:srgbClr val="920000"/>
                </a:solidFill>
                <a:latin typeface="Arial Narrow" panose="020B0606020202030204" pitchFamily="34" charset="0"/>
              </a:rPr>
              <a:t>(А)</a:t>
            </a:r>
            <a:r>
              <a:rPr lang="ru-RU" sz="2400" b="1" dirty="0" smtClean="0">
                <a:solidFill>
                  <a:srgbClr val="920000"/>
                </a:solidFill>
                <a:latin typeface="Arial Narrow" panose="020B0606020202030204" pitchFamily="34" charset="0"/>
              </a:rPr>
              <a:t>.</a:t>
            </a:r>
          </a:p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ru-RU" sz="2400" b="1" dirty="0" smtClean="0">
              <a:solidFill>
                <a:srgbClr val="920000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90000"/>
              </a:lnSpc>
              <a:spcAft>
                <a:spcPts val="400"/>
              </a:spcAft>
            </a:pPr>
            <a:r>
              <a:rPr lang="ru-RU" sz="23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r>
              <a:rPr lang="ru-RU" sz="2300" b="1" dirty="0">
                <a:latin typeface="Arial Narrow" panose="020B0606020202030204" pitchFamily="34" charset="0"/>
              </a:rPr>
              <a:t>Более того, </a:t>
            </a:r>
            <a:r>
              <a:rPr lang="ru-RU" sz="2400" b="1" u="sng" dirty="0">
                <a:latin typeface="Arial Narrow" panose="020B0606020202030204" pitchFamily="34" charset="0"/>
              </a:rPr>
              <a:t>ЯК накапливается </a:t>
            </a:r>
            <a:r>
              <a:rPr lang="ru-RU" sz="2400" b="1" u="sng" dirty="0" smtClean="0">
                <a:latin typeface="Arial Narrow" panose="020B0606020202030204" pitchFamily="34" charset="0"/>
              </a:rPr>
              <a:t>в митохондриях при </a:t>
            </a:r>
            <a:r>
              <a:rPr lang="ru-RU" sz="2400" b="1" u="sng" dirty="0">
                <a:latin typeface="Arial Narrow" panose="020B0606020202030204" pitchFamily="34" charset="0"/>
              </a:rPr>
              <a:t>дефиците </a:t>
            </a:r>
            <a:r>
              <a:rPr lang="ru-RU" sz="2400" b="1" u="sng" dirty="0" smtClean="0">
                <a:latin typeface="Arial Narrow" panose="020B0606020202030204" pitchFamily="34" charset="0"/>
              </a:rPr>
              <a:t>О</a:t>
            </a:r>
            <a:r>
              <a:rPr lang="ru-RU" sz="2400" b="1" u="sng" baseline="-25000" dirty="0" smtClean="0">
                <a:latin typeface="Arial Narrow" panose="020B0606020202030204" pitchFamily="34" charset="0"/>
              </a:rPr>
              <a:t>2</a:t>
            </a:r>
            <a:r>
              <a:rPr lang="ru-RU" sz="2300" b="1" u="sng" dirty="0" smtClean="0">
                <a:latin typeface="Arial Narrow" panose="020B0606020202030204" pitchFamily="34" charset="0"/>
              </a:rPr>
              <a:t>,</a:t>
            </a:r>
            <a:r>
              <a:rPr lang="ru-RU" sz="2000" b="1" dirty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(Б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300" b="1" dirty="0" smtClean="0">
                <a:latin typeface="Arial Narrow" panose="020B0606020202030204" pitchFamily="34" charset="0"/>
              </a:rPr>
              <a:t>  а при </a:t>
            </a:r>
            <a:r>
              <a:rPr lang="ru-RU" sz="2300" b="1" dirty="0">
                <a:latin typeface="Arial Narrow" panose="020B0606020202030204" pitchFamily="34" charset="0"/>
              </a:rPr>
              <a:t>восстановлении </a:t>
            </a:r>
            <a:r>
              <a:rPr lang="ru-RU" sz="2300" b="1" u="sng" dirty="0" smtClean="0">
                <a:latin typeface="Arial Narrow" panose="020B0606020202030204" pitchFamily="34" charset="0"/>
              </a:rPr>
              <a:t>подачи О</a:t>
            </a:r>
            <a:r>
              <a:rPr lang="ru-RU" sz="2300" b="1" u="sng" baseline="-25000" dirty="0" smtClean="0">
                <a:latin typeface="Arial Narrow" panose="020B0606020202030204" pitchFamily="34" charset="0"/>
              </a:rPr>
              <a:t>2</a:t>
            </a:r>
            <a:r>
              <a:rPr lang="ru-RU" sz="2300" b="1" u="sng" dirty="0" smtClean="0">
                <a:latin typeface="Arial Narrow" panose="020B0606020202030204" pitchFamily="34" charset="0"/>
              </a:rPr>
              <a:t> </a:t>
            </a:r>
            <a:r>
              <a:rPr lang="ru-RU" sz="2300" b="1" dirty="0">
                <a:latin typeface="Arial Narrow" panose="020B0606020202030204" pitchFamily="34" charset="0"/>
              </a:rPr>
              <a:t>может </a:t>
            </a:r>
            <a:r>
              <a:rPr lang="ru-RU" sz="2300" b="1" dirty="0" smtClean="0">
                <a:latin typeface="Arial Narrow" panose="020B0606020202030204" pitchFamily="34" charset="0"/>
              </a:rPr>
              <a:t>обеспечить быстрое восстановление энергетики клетки за счет окисления накопленной ЯК.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ru-RU" sz="2000" dirty="0"/>
          </a:p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ru-RU" sz="2000" dirty="0" smtClean="0"/>
          </a:p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021485" y="3655966"/>
            <a:ext cx="6170515" cy="266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600" b="1" dirty="0">
                <a:solidFill>
                  <a:srgbClr val="7030A0"/>
                </a:solidFill>
                <a:latin typeface="Arial Narrow" panose="020B0606020202030204" pitchFamily="34" charset="0"/>
              </a:rPr>
              <a:t>Однако </a:t>
            </a:r>
            <a:r>
              <a:rPr lang="ru-RU" sz="2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представления о метаболизме ЯК </a:t>
            </a:r>
            <a:r>
              <a:rPr lang="ru-RU" sz="2600" b="1" u="sng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не могут объяснить эффектов малых доз ЯК </a:t>
            </a:r>
            <a:r>
              <a:rPr lang="ru-RU" sz="2600" b="1" u="sng" dirty="0" smtClean="0">
                <a:latin typeface="Arial Narrow" panose="020B0606020202030204" pitchFamily="34" charset="0"/>
              </a:rPr>
              <a:t>на уровне целого  организма. </a:t>
            </a:r>
            <a:endParaRPr lang="ru-RU" sz="2600" b="1" dirty="0" smtClean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26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 Э</a:t>
            </a:r>
            <a:r>
              <a:rPr lang="ru-RU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кзогенный сукцинат не может обеспечить приток к тканям высоких концентраций  </a:t>
            </a:r>
            <a:r>
              <a:rPr lang="ru-RU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ЯК, требуемых для митохондрий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44" y="253500"/>
            <a:ext cx="5663618" cy="63262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712" y="-38887"/>
            <a:ext cx="644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712" y="3071191"/>
            <a:ext cx="934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Б</a:t>
            </a:r>
            <a:endParaRPr lang="ru-RU" sz="3200" b="1" dirty="0">
              <a:solidFill>
                <a:srgbClr val="C0000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596348" y="2047461"/>
            <a:ext cx="596348" cy="1987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61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62" y="1303675"/>
            <a:ext cx="4904071" cy="4384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930" y="5329262"/>
            <a:ext cx="58939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Путь из ЖКТ </a:t>
            </a:r>
            <a:r>
              <a:rPr lang="ru-RU" sz="2400" b="1" dirty="0" smtClean="0">
                <a:solidFill>
                  <a:srgbClr val="C00000"/>
                </a:solidFill>
              </a:rPr>
              <a:t>до сердца:</a:t>
            </a:r>
          </a:p>
          <a:p>
            <a:pPr algn="ctr"/>
            <a:r>
              <a:rPr lang="ru-RU" sz="2100" dirty="0" smtClean="0">
                <a:solidFill>
                  <a:srgbClr val="0000FF"/>
                </a:solidFill>
              </a:rPr>
              <a:t> </a:t>
            </a:r>
            <a:r>
              <a:rPr lang="ru-RU" sz="2100" b="1" dirty="0">
                <a:solidFill>
                  <a:srgbClr val="0000FF"/>
                </a:solidFill>
              </a:rPr>
              <a:t>микрофлора и органы ЖКТ </a:t>
            </a:r>
            <a:r>
              <a:rPr lang="ru-RU" sz="2100" dirty="0">
                <a:solidFill>
                  <a:srgbClr val="0000FF"/>
                </a:solidFill>
                <a:sym typeface="+mn-ea"/>
              </a:rPr>
              <a:t>– </a:t>
            </a:r>
            <a:r>
              <a:rPr lang="ru-RU" sz="2100" b="1" dirty="0" err="1" smtClean="0">
                <a:solidFill>
                  <a:srgbClr val="0000FF"/>
                </a:solidFill>
                <a:sym typeface="+mn-ea"/>
              </a:rPr>
              <a:t>м</a:t>
            </a:r>
            <a:r>
              <a:rPr lang="ru-RU" sz="2100" b="1" dirty="0" err="1" smtClean="0">
                <a:solidFill>
                  <a:srgbClr val="0000FF"/>
                </a:solidFill>
              </a:rPr>
              <a:t>езентериальные</a:t>
            </a:r>
            <a:r>
              <a:rPr lang="ru-RU" sz="2100" b="1" dirty="0" smtClean="0">
                <a:solidFill>
                  <a:srgbClr val="0000FF"/>
                </a:solidFill>
              </a:rPr>
              <a:t> </a:t>
            </a:r>
            <a:r>
              <a:rPr lang="ru-RU" sz="2100" b="1" dirty="0">
                <a:solidFill>
                  <a:srgbClr val="0000FF"/>
                </a:solidFill>
              </a:rPr>
              <a:t>вены – портальная вена печени – печень </a:t>
            </a:r>
            <a:r>
              <a:rPr lang="ru-RU" sz="2100" b="1" dirty="0">
                <a:solidFill>
                  <a:srgbClr val="0000FF"/>
                </a:solidFill>
                <a:sym typeface="+mn-ea"/>
              </a:rPr>
              <a:t>– </a:t>
            </a:r>
            <a:r>
              <a:rPr lang="ru-RU" sz="2100" b="1" dirty="0">
                <a:solidFill>
                  <a:srgbClr val="0000FF"/>
                </a:solidFill>
              </a:rPr>
              <a:t>печеночная вена </a:t>
            </a:r>
            <a:r>
              <a:rPr lang="ru-RU" sz="2100" dirty="0">
                <a:sym typeface="+mn-ea"/>
              </a:rPr>
              <a:t>– </a:t>
            </a:r>
            <a:r>
              <a:rPr lang="ru-RU" sz="2200" b="1" dirty="0">
                <a:solidFill>
                  <a:srgbClr val="C00000"/>
                </a:solidFill>
              </a:rPr>
              <a:t>нижняя полая вена. 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491" y="1466499"/>
            <a:ext cx="4223208" cy="4221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00191" y="5490845"/>
            <a:ext cx="5691809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Путь сукцината из нижней полой вены</a:t>
            </a:r>
            <a:r>
              <a:rPr lang="ru-RU" sz="2400" dirty="0">
                <a:solidFill>
                  <a:srgbClr val="C00000"/>
                </a:solidFill>
              </a:rPr>
              <a:t>: </a:t>
            </a:r>
            <a:r>
              <a:rPr lang="ru-RU" sz="2100" b="1" dirty="0">
                <a:solidFill>
                  <a:srgbClr val="0000FF"/>
                </a:solidFill>
              </a:rPr>
              <a:t>правое сердце – легкие </a:t>
            </a:r>
            <a:r>
              <a:rPr lang="ru-RU" sz="2100" b="1" dirty="0">
                <a:solidFill>
                  <a:srgbClr val="0000FF"/>
                </a:solidFill>
                <a:sym typeface="+mn-ea"/>
              </a:rPr>
              <a:t>– </a:t>
            </a:r>
            <a:r>
              <a:rPr lang="ru-RU" sz="2100" b="1" dirty="0">
                <a:solidFill>
                  <a:srgbClr val="0000FF"/>
                </a:solidFill>
              </a:rPr>
              <a:t>левое сердце – аорта </a:t>
            </a:r>
            <a:r>
              <a:rPr lang="ru-RU" sz="2100" dirty="0" smtClean="0"/>
              <a:t>– </a:t>
            </a:r>
            <a:r>
              <a:rPr lang="ru-RU" sz="2200" b="1" dirty="0" smtClean="0">
                <a:solidFill>
                  <a:srgbClr val="C00000"/>
                </a:solidFill>
              </a:rPr>
              <a:t>общий </a:t>
            </a:r>
            <a:r>
              <a:rPr lang="ru-RU" sz="2200" b="1" dirty="0">
                <a:solidFill>
                  <a:srgbClr val="C00000"/>
                </a:solidFill>
              </a:rPr>
              <a:t>кровоток.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7971" y="47947"/>
            <a:ext cx="11888771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обусловлено тем, что путь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экзо</a:t>
            </a:r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генного </a:t>
            </a:r>
            <a:r>
              <a:rPr lang="ru-RU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сукцината из желудочно-кишечного тракта (ЖКТ)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митохондрий связан с последовательным  снижением концентраций в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– 1000 раз. 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235D-972A-43C6-8AAB-7E2D0E58BBC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25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873" y="1575623"/>
            <a:ext cx="1186400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Еще в 1889 г.</a:t>
            </a:r>
            <a:r>
              <a:rPr lang="ru-RU" sz="2400" b="1" dirty="0" smtClean="0"/>
              <a:t> установлено, что аммониевая соль  янтарной кислоты в  микстуре «Тоника-</a:t>
            </a:r>
            <a:r>
              <a:rPr lang="ru-RU" sz="2400" b="1" dirty="0" err="1" smtClean="0"/>
              <a:t>Нервина</a:t>
            </a:r>
            <a:r>
              <a:rPr lang="ru-RU" sz="2400" b="1" dirty="0" smtClean="0"/>
              <a:t>» в очень низких доза (порядка </a:t>
            </a:r>
            <a:r>
              <a:rPr lang="ru-RU" sz="2400" b="1" dirty="0" smtClean="0">
                <a:solidFill>
                  <a:srgbClr val="C00000"/>
                </a:solidFill>
              </a:rPr>
              <a:t>10</a:t>
            </a:r>
            <a:r>
              <a:rPr lang="ru-RU" sz="2400" b="1" baseline="30000" dirty="0" smtClean="0">
                <a:solidFill>
                  <a:srgbClr val="C00000"/>
                </a:solidFill>
              </a:rPr>
              <a:t>-6</a:t>
            </a:r>
            <a:r>
              <a:rPr lang="ru-RU" sz="2400" b="1" dirty="0" smtClean="0">
                <a:solidFill>
                  <a:srgbClr val="C00000"/>
                </a:solidFill>
              </a:rPr>
              <a:t>М</a:t>
            </a:r>
            <a:r>
              <a:rPr lang="ru-RU" sz="2400" b="1" dirty="0" smtClean="0"/>
              <a:t>) </a:t>
            </a:r>
            <a:r>
              <a:rPr lang="ru-RU" sz="2400" b="1" dirty="0">
                <a:solidFill>
                  <a:srgbClr val="0000FF"/>
                </a:solidFill>
              </a:rPr>
              <a:t/>
            </a:r>
            <a:br>
              <a:rPr lang="ru-RU" sz="2400" b="1" dirty="0">
                <a:solidFill>
                  <a:srgbClr val="0000FF"/>
                </a:solidFill>
              </a:rPr>
            </a:br>
            <a:r>
              <a:rPr lang="en-US" sz="2000" dirty="0" smtClean="0"/>
              <a:t>[</a:t>
            </a:r>
            <a:r>
              <a:rPr lang="en-US" sz="2000" dirty="0" smtClean="0">
                <a:latin typeface="Arial Narrow" panose="020B0606020202030204" pitchFamily="34" charset="0"/>
              </a:rPr>
              <a:t>HAGER  </a:t>
            </a:r>
            <a:r>
              <a:rPr lang="ru-RU" sz="2000" dirty="0" smtClean="0">
                <a:latin typeface="Arial Narrow" panose="020B0606020202030204" pitchFamily="34" charset="0"/>
              </a:rPr>
              <a:t>Немецко-российский фармацевт. справочник, Санкт-Петербург, Императорское изд-во. 1889 г. том 1.</a:t>
            </a:r>
            <a:r>
              <a:rPr lang="en-US" sz="2000" dirty="0" smtClean="0">
                <a:latin typeface="Arial Narrow" panose="020B0606020202030204" pitchFamily="34" charset="0"/>
              </a:rPr>
              <a:t> </a:t>
            </a:r>
            <a:r>
              <a:rPr lang="en-US" sz="2000" dirty="0" smtClean="0"/>
              <a:t>]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1170" y="3069702"/>
            <a:ext cx="11817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1943 </a:t>
            </a:r>
            <a:r>
              <a:rPr lang="ru-RU" sz="2400" b="1" dirty="0" smtClean="0">
                <a:solidFill>
                  <a:srgbClr val="C00000"/>
                </a:solidFill>
              </a:rPr>
              <a:t>г.:</a:t>
            </a:r>
            <a:r>
              <a:rPr lang="ru-RU" sz="2400" b="1" dirty="0" smtClean="0"/>
              <a:t> </a:t>
            </a:r>
            <a:r>
              <a:rPr lang="ru-RU" sz="2400" b="1" dirty="0"/>
              <a:t>Во </a:t>
            </a:r>
            <a:r>
              <a:rPr lang="ru-RU" sz="2400" b="1" dirty="0" smtClean="0"/>
              <a:t>время Великой Отечественной войны в за счет предпосевной обработки семян раствором </a:t>
            </a:r>
            <a:r>
              <a:rPr lang="ru-RU" sz="2400" b="1" dirty="0" smtClean="0">
                <a:solidFill>
                  <a:srgbClr val="C00000"/>
                </a:solidFill>
              </a:rPr>
              <a:t>10</a:t>
            </a:r>
            <a:r>
              <a:rPr lang="ru-RU" sz="2400" b="1" baseline="30000" dirty="0" smtClean="0">
                <a:solidFill>
                  <a:srgbClr val="C00000"/>
                </a:solidFill>
              </a:rPr>
              <a:t>-6</a:t>
            </a:r>
            <a:r>
              <a:rPr lang="ru-RU" sz="2400" b="1" dirty="0" smtClean="0">
                <a:solidFill>
                  <a:srgbClr val="C00000"/>
                </a:solidFill>
              </a:rPr>
              <a:t>М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/>
              <a:t> </a:t>
            </a:r>
            <a:r>
              <a:rPr lang="ru-RU" sz="2400" b="1" dirty="0"/>
              <a:t>янтарной </a:t>
            </a:r>
            <a:r>
              <a:rPr lang="ru-RU" sz="2400" b="1" dirty="0" smtClean="0"/>
              <a:t>кислоты удалось повысить урожай хлопка на 40%. </a:t>
            </a:r>
            <a:br>
              <a:rPr lang="ru-RU" sz="2400" b="1" dirty="0" smtClean="0"/>
            </a:br>
            <a:r>
              <a:rPr lang="en-US" sz="2400" dirty="0" smtClean="0"/>
              <a:t>[</a:t>
            </a:r>
            <a:r>
              <a:rPr lang="ru-RU" sz="2400" dirty="0" smtClean="0"/>
              <a:t>Рахимов, Благовещенский, М. Наука ,1968</a:t>
            </a:r>
            <a:r>
              <a:rPr lang="en-US" sz="2400" dirty="0" smtClean="0"/>
              <a:t> ]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1974" y="84338"/>
            <a:ext cx="117878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Доказанная эффективность </a:t>
            </a:r>
            <a:r>
              <a:rPr lang="ru-RU" sz="2800" b="1" u="sng" dirty="0" smtClean="0">
                <a:solidFill>
                  <a:srgbClr val="0000FF"/>
                </a:solidFill>
              </a:rPr>
              <a:t>малых концентраций </a:t>
            </a:r>
            <a:r>
              <a:rPr lang="ru-RU" sz="2800" b="1" dirty="0" smtClean="0">
                <a:solidFill>
                  <a:srgbClr val="0000FF"/>
                </a:solidFill>
              </a:rPr>
              <a:t>солей янтарной кислоты 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заставила нас провести библиографический и патентный поиск.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170" y="4476586"/>
            <a:ext cx="1226323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Начиная с 1960-х </a:t>
            </a:r>
            <a:r>
              <a:rPr lang="ru-RU" sz="2800" b="1" dirty="0">
                <a:solidFill>
                  <a:srgbClr val="C00000"/>
                </a:solidFill>
              </a:rPr>
              <a:t>гг. </a:t>
            </a:r>
            <a:r>
              <a:rPr lang="ru-RU" sz="2800" b="1" dirty="0" smtClean="0"/>
              <a:t>исследования научной школы М.Н. Кондрашовой способствовали значительному расширили применение ЯК и ее солей </a:t>
            </a:r>
          </a:p>
          <a:p>
            <a:pPr algn="ctr"/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0000FF"/>
                </a:solidFill>
              </a:rPr>
              <a:t>в растениеводстве</a:t>
            </a:r>
            <a:r>
              <a:rPr lang="ru-RU" sz="3200" b="1" dirty="0">
                <a:solidFill>
                  <a:srgbClr val="0000FF"/>
                </a:solidFill>
              </a:rPr>
              <a:t>, ж</a:t>
            </a:r>
            <a:r>
              <a:rPr lang="ru-RU" sz="3200" b="1" dirty="0" smtClean="0">
                <a:solidFill>
                  <a:srgbClr val="0000FF"/>
                </a:solidFill>
              </a:rPr>
              <a:t>ивотноводстве</a:t>
            </a:r>
            <a:r>
              <a:rPr lang="ru-RU" sz="3200" b="1" dirty="0">
                <a:solidFill>
                  <a:srgbClr val="0000FF"/>
                </a:solidFill>
              </a:rPr>
              <a:t>, </a:t>
            </a:r>
            <a:r>
              <a:rPr lang="ru-RU" sz="3200" b="1" dirty="0" smtClean="0">
                <a:solidFill>
                  <a:srgbClr val="0000FF"/>
                </a:solidFill>
              </a:rPr>
              <a:t>спорте и в медицине</a:t>
            </a:r>
            <a:r>
              <a:rPr lang="ru-RU" sz="3200" b="1" dirty="0" smtClean="0"/>
              <a:t>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при малых концентрациях 10</a:t>
            </a:r>
            <a:r>
              <a:rPr lang="ru-RU" sz="2800" b="1" baseline="30000" dirty="0" smtClean="0">
                <a:solidFill>
                  <a:srgbClr val="C00000"/>
                </a:solidFill>
              </a:rPr>
              <a:t>-4</a:t>
            </a:r>
            <a:r>
              <a:rPr lang="ru-RU" sz="2800" b="1" dirty="0" smtClean="0">
                <a:solidFill>
                  <a:srgbClr val="C00000"/>
                </a:solidFill>
              </a:rPr>
              <a:t>М  </a:t>
            </a:r>
            <a:r>
              <a:rPr lang="ru-RU" sz="2800" b="1" dirty="0">
                <a:solidFill>
                  <a:srgbClr val="C00000"/>
                </a:solidFill>
              </a:rPr>
              <a:t>и  10</a:t>
            </a:r>
            <a:r>
              <a:rPr lang="ru-RU" sz="2800" b="1" baseline="30000" dirty="0">
                <a:solidFill>
                  <a:srgbClr val="C00000"/>
                </a:solidFill>
              </a:rPr>
              <a:t>-6 </a:t>
            </a:r>
            <a:r>
              <a:rPr lang="ru-RU" sz="2800" b="1" dirty="0" smtClean="0">
                <a:solidFill>
                  <a:srgbClr val="C00000"/>
                </a:solidFill>
              </a:rPr>
              <a:t>М.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6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653" y="928002"/>
            <a:ext cx="9096375" cy="5848350"/>
          </a:xfrm>
          <a:prstGeom prst="rect">
            <a:avLst/>
          </a:prstGeom>
        </p:spPr>
      </p:pic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07054" y="0"/>
            <a:ext cx="119590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ru-RU" altLang="ru-RU" sz="2400" b="1" dirty="0" smtClean="0">
                <a:solidFill>
                  <a:srgbClr val="C00000"/>
                </a:solidFill>
              </a:rPr>
              <a:t>Сукцинат в </a:t>
            </a:r>
            <a:r>
              <a:rPr lang="ru-RU" altLang="ru-RU" sz="2400" b="1" dirty="0" err="1" smtClean="0">
                <a:solidFill>
                  <a:srgbClr val="C00000"/>
                </a:solidFill>
              </a:rPr>
              <a:t>цитозоле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 клеток - </a:t>
            </a:r>
            <a:r>
              <a:rPr lang="ru-RU" altLang="ru-RU" sz="2400" b="1" u="sng" dirty="0" smtClean="0">
                <a:solidFill>
                  <a:srgbClr val="C00000"/>
                </a:solidFill>
              </a:rPr>
              <a:t>вне митохондрий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- </a:t>
            </a:r>
            <a:r>
              <a:rPr lang="ru-RU" altLang="ru-RU" sz="2400" b="1" dirty="0" smtClean="0"/>
              <a:t>сигнал для стабилизации  </a:t>
            </a:r>
            <a:r>
              <a:rPr lang="ru-RU" altLang="ru-RU" sz="2400" b="1" dirty="0"/>
              <a:t>фактора адаптации </a:t>
            </a:r>
            <a:r>
              <a:rPr lang="ru-RU" altLang="ru-RU" sz="2400" b="1" dirty="0" smtClean="0"/>
              <a:t>гипоксии - </a:t>
            </a:r>
            <a:r>
              <a:rPr lang="en-US" altLang="ru-RU" sz="2400" b="1" dirty="0" smtClean="0">
                <a:solidFill>
                  <a:srgbClr val="C00000"/>
                </a:solidFill>
              </a:rPr>
              <a:t>HIF1</a:t>
            </a:r>
            <a:r>
              <a:rPr lang="en-US" altLang="ru-RU" sz="2400" b="1" dirty="0" smtClean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ru-RU" altLang="ru-RU" sz="2400" b="1" dirty="0" smtClean="0">
                <a:solidFill>
                  <a:srgbClr val="C00000"/>
                </a:solidFill>
                <a:sym typeface="Symbol" panose="05050102010706020507" pitchFamily="18" charset="2"/>
              </a:rPr>
              <a:t> </a:t>
            </a:r>
            <a:r>
              <a:rPr lang="ru-RU" altLang="ru-RU" sz="2400" dirty="0" smtClean="0">
                <a:sym typeface="Symbol" panose="05050102010706020507" pitchFamily="18" charset="2"/>
              </a:rPr>
              <a:t>, действующего на уровне ДНК.</a:t>
            </a:r>
            <a:endParaRPr lang="ru-RU" altLang="ru-RU" sz="24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437284"/>
            <a:ext cx="2514599" cy="380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200" b="1" dirty="0" smtClean="0">
                <a:solidFill>
                  <a:srgbClr val="C00000"/>
                </a:solidFill>
              </a:rPr>
              <a:t>1993 г</a:t>
            </a:r>
            <a:r>
              <a:rPr lang="en-US" sz="2200" b="1" dirty="0" smtClean="0">
                <a:solidFill>
                  <a:srgbClr val="C00000"/>
                </a:solidFill>
              </a:rPr>
              <a:t>.</a:t>
            </a:r>
            <a:r>
              <a:rPr lang="ru-RU" sz="2200" b="1" dirty="0" smtClean="0">
                <a:solidFill>
                  <a:srgbClr val="C00000"/>
                </a:solidFill>
              </a:rPr>
              <a:t>:  </a:t>
            </a:r>
            <a:r>
              <a:rPr lang="ru-RU" sz="2200" b="1" dirty="0" smtClean="0">
                <a:solidFill>
                  <a:srgbClr val="0000FF"/>
                </a:solidFill>
              </a:rPr>
              <a:t>открыт гипоксии-индуцируемый фактор</a:t>
            </a:r>
            <a:r>
              <a:rPr lang="en-US" sz="2200" b="1" dirty="0" smtClean="0">
                <a:solidFill>
                  <a:srgbClr val="C00000"/>
                </a:solidFill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</a:rPr>
              <a:t>Н</a:t>
            </a:r>
            <a:r>
              <a:rPr lang="en-US" sz="2200" b="1" dirty="0" smtClean="0">
                <a:solidFill>
                  <a:srgbClr val="C00000"/>
                </a:solidFill>
              </a:rPr>
              <a:t>IF</a:t>
            </a:r>
            <a:endParaRPr lang="ru-RU" sz="22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rgbClr val="0000FF"/>
                </a:solidFill>
              </a:rPr>
              <a:t>- </a:t>
            </a:r>
            <a:r>
              <a:rPr lang="ru-RU" sz="2000" b="1" dirty="0" smtClean="0"/>
              <a:t>активатор генов ДНК, ответственных за запуск  механизмов адаптации к недостатку </a:t>
            </a:r>
            <a:r>
              <a:rPr lang="en-US" sz="2000" b="1" dirty="0" smtClean="0"/>
              <a:t>O</a:t>
            </a:r>
            <a:r>
              <a:rPr lang="en-US" sz="2000" b="1" baseline="-25000" dirty="0" smtClean="0"/>
              <a:t>2</a:t>
            </a:r>
            <a:r>
              <a:rPr lang="ru-RU" sz="2000" b="1" dirty="0" smtClean="0"/>
              <a:t>.</a:t>
            </a:r>
          </a:p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rgbClr val="C00000"/>
                </a:solidFill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</a:rPr>
              <a:t>G. </a:t>
            </a:r>
            <a:r>
              <a:rPr lang="en-US" sz="2000" b="1" dirty="0" err="1" smtClean="0">
                <a:solidFill>
                  <a:srgbClr val="C00000"/>
                </a:solidFill>
              </a:rPr>
              <a:t>Simenza</a:t>
            </a:r>
            <a:r>
              <a:rPr lang="en-US" sz="2000" b="1" dirty="0" smtClean="0">
                <a:solidFill>
                  <a:srgbClr val="C00000"/>
                </a:solidFill>
              </a:rPr>
              <a:t> et al. </a:t>
            </a:r>
            <a:r>
              <a:rPr lang="ru-RU" sz="2000" b="1" dirty="0" smtClean="0">
                <a:solidFill>
                  <a:srgbClr val="C00000"/>
                </a:solidFill>
              </a:rPr>
              <a:t>Нобелевская премия 2019 г)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06339" y="1168928"/>
            <a:ext cx="27597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u="sng" dirty="0" smtClean="0">
                <a:solidFill>
                  <a:srgbClr val="C00000"/>
                </a:solidFill>
              </a:rPr>
              <a:t>Дефицит </a:t>
            </a:r>
            <a:r>
              <a:rPr lang="en-US" altLang="ru-RU" sz="2400" b="1" u="sng" dirty="0">
                <a:solidFill>
                  <a:srgbClr val="C00000"/>
                </a:solidFill>
              </a:rPr>
              <a:t>O</a:t>
            </a:r>
            <a:r>
              <a:rPr lang="en-US" altLang="ru-RU" sz="2400" b="1" u="sng" baseline="-25000" dirty="0">
                <a:solidFill>
                  <a:srgbClr val="C00000"/>
                </a:solidFill>
              </a:rPr>
              <a:t>2</a:t>
            </a:r>
            <a:r>
              <a:rPr lang="en-US" altLang="ru-RU" sz="2400" b="1" u="sng" dirty="0">
                <a:solidFill>
                  <a:srgbClr val="C00000"/>
                </a:solidFill>
              </a:rPr>
              <a:t> </a:t>
            </a:r>
            <a:r>
              <a:rPr lang="ru-RU" altLang="ru-RU" sz="2400" b="1" dirty="0">
                <a:solidFill>
                  <a:srgbClr val="C00000"/>
                </a:solidFill>
              </a:rPr>
              <a:t>и </a:t>
            </a:r>
            <a:r>
              <a:rPr lang="ru-RU" altLang="ru-RU" sz="24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Избыток  сукцината </a:t>
            </a:r>
            <a:r>
              <a:rPr lang="ru-RU" altLang="ru-RU" sz="2400" b="1" u="sng" dirty="0" smtClean="0">
                <a:solidFill>
                  <a:srgbClr val="C00000"/>
                </a:solidFill>
              </a:rPr>
              <a:t>вне митохондрий – </a:t>
            </a:r>
            <a:r>
              <a:rPr lang="ru-RU" sz="2400" b="1" dirty="0" smtClean="0">
                <a:solidFill>
                  <a:srgbClr val="0000FF"/>
                </a:solidFill>
              </a:rPr>
              <a:t>стабилизируют Н</a:t>
            </a:r>
            <a:r>
              <a:rPr lang="en-US" sz="2400" b="1" dirty="0" smtClean="0">
                <a:solidFill>
                  <a:srgbClr val="0000FF"/>
                </a:solidFill>
              </a:rPr>
              <a:t>IF</a:t>
            </a:r>
            <a:endParaRPr lang="ru-RU" altLang="ru-RU" sz="2400" b="1" u="sng" dirty="0">
              <a:solidFill>
                <a:srgbClr val="C0000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2621653" y="2295939"/>
            <a:ext cx="1155217" cy="2162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8229601" y="928002"/>
            <a:ext cx="969684" cy="851102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6937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59" y="1085989"/>
            <a:ext cx="6465403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576471" y="1"/>
            <a:ext cx="113007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/>
              <a:t>  </a:t>
            </a:r>
            <a:r>
              <a:rPr lang="ru-RU" altLang="ru-RU" sz="2000" b="1" dirty="0">
                <a:solidFill>
                  <a:srgbClr val="C00000"/>
                </a:solidFill>
              </a:rPr>
              <a:t>В 2004 г. </a:t>
            </a:r>
            <a:r>
              <a:rPr lang="ru-RU" altLang="ru-RU" sz="2000" b="1" dirty="0"/>
              <a:t>А.</a:t>
            </a:r>
            <a:r>
              <a:rPr lang="en-US" altLang="ru-RU" sz="2000" b="1" dirty="0"/>
              <a:t>He</a:t>
            </a:r>
            <a:r>
              <a:rPr lang="en-US" altLang="ru-RU" sz="2000" dirty="0"/>
              <a:t> </a:t>
            </a:r>
            <a:r>
              <a:rPr lang="ru-RU" altLang="ru-RU" sz="2000" b="1" dirty="0" smtClean="0"/>
              <a:t>открытие</a:t>
            </a:r>
            <a:r>
              <a:rPr lang="ru-RU" altLang="ru-RU" sz="2000" dirty="0" smtClean="0"/>
              <a:t>:  </a:t>
            </a:r>
            <a:r>
              <a:rPr lang="ru-RU" altLang="ru-RU" sz="2000" b="1" u="sng" dirty="0" smtClean="0">
                <a:solidFill>
                  <a:srgbClr val="0000FF"/>
                </a:solidFill>
              </a:rPr>
              <a:t>СУКЦИНАТ ВНЕ КЛЕТОК</a:t>
            </a:r>
            <a:r>
              <a:rPr lang="ru-RU" altLang="ru-RU" sz="2000" b="1" dirty="0" smtClean="0">
                <a:solidFill>
                  <a:srgbClr val="0000FF"/>
                </a:solidFill>
              </a:rPr>
              <a:t> </a:t>
            </a:r>
            <a:r>
              <a:rPr lang="ru-RU" altLang="ru-RU" sz="2000" b="1" dirty="0" smtClean="0"/>
              <a:t>– </a:t>
            </a:r>
            <a:r>
              <a:rPr lang="ru-RU" altLang="ru-RU" sz="2000" b="1" u="sng" dirty="0" smtClean="0"/>
              <a:t>сигнал для</a:t>
            </a:r>
            <a:r>
              <a:rPr lang="ru-RU" altLang="ru-RU" sz="2000" b="1" dirty="0" smtClean="0"/>
              <a:t> </a:t>
            </a:r>
            <a:r>
              <a:rPr lang="ru-RU" altLang="ru-RU" sz="2000" b="1" u="sng" dirty="0" smtClean="0"/>
              <a:t>наружного клеточного рецептора </a:t>
            </a:r>
            <a:r>
              <a:rPr lang="ru-RU" altLang="ru-RU" sz="2000" dirty="0" smtClean="0"/>
              <a:t> </a:t>
            </a:r>
            <a:r>
              <a:rPr lang="en-US" altLang="ru-RU" sz="2000" b="1" dirty="0" smtClean="0"/>
              <a:t>SUCNR1</a:t>
            </a:r>
            <a:endParaRPr lang="ru-RU" altLang="ru-RU" sz="2000" dirty="0"/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7066720" y="1085989"/>
            <a:ext cx="5125279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rgbClr val="0000FF"/>
                </a:solidFill>
              </a:rPr>
              <a:t>При </a:t>
            </a:r>
            <a:r>
              <a:rPr lang="ru-RU" altLang="ru-RU" sz="2200" b="1" dirty="0">
                <a:solidFill>
                  <a:srgbClr val="0000FF"/>
                </a:solidFill>
              </a:rPr>
              <a:t>активации </a:t>
            </a:r>
            <a:r>
              <a:rPr lang="ru-RU" altLang="ru-RU" sz="2200" b="1" dirty="0" smtClean="0">
                <a:solidFill>
                  <a:srgbClr val="0000FF"/>
                </a:solidFill>
              </a:rPr>
              <a:t>рецептора </a:t>
            </a:r>
            <a:r>
              <a:rPr lang="ru-RU" altLang="ru-RU" sz="2200" b="1" u="sng" dirty="0" smtClean="0"/>
              <a:t>возрастает концентрация </a:t>
            </a:r>
            <a:r>
              <a:rPr lang="ru-RU" altLang="ru-RU" sz="2200" b="1" u="sng" dirty="0"/>
              <a:t>ионов кальция </a:t>
            </a:r>
            <a:r>
              <a:rPr lang="ru-RU" altLang="ru-RU" sz="2200" b="1" dirty="0" smtClean="0"/>
              <a:t>в </a:t>
            </a:r>
            <a:r>
              <a:rPr lang="ru-RU" altLang="ru-RU" sz="2200" b="1" dirty="0" err="1" smtClean="0"/>
              <a:t>цитозоле</a:t>
            </a:r>
            <a:r>
              <a:rPr lang="ru-RU" altLang="ru-RU" sz="2200" b="1" dirty="0" smtClean="0"/>
              <a:t> </a:t>
            </a:r>
            <a:r>
              <a:rPr lang="ru-RU" altLang="ru-RU" sz="2400" b="1" dirty="0" smtClean="0"/>
              <a:t>клеток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2400" b="1" dirty="0" smtClean="0"/>
              <a:t>и </a:t>
            </a:r>
            <a:r>
              <a:rPr lang="ru-RU" altLang="ru-RU" sz="2400" b="1" u="sng" dirty="0" smtClean="0"/>
              <a:t>уровень противовоспалительного простагландина Р</a:t>
            </a:r>
            <a:r>
              <a:rPr lang="en-US" altLang="ru-RU" sz="2400" b="1" u="sng" dirty="0" smtClean="0"/>
              <a:t>G</a:t>
            </a:r>
            <a:r>
              <a:rPr lang="ru-RU" altLang="ru-RU" sz="2400" b="1" u="sng" dirty="0" smtClean="0"/>
              <a:t>Е2. </a:t>
            </a:r>
          </a:p>
          <a:p>
            <a:pPr>
              <a:spcBef>
                <a:spcPct val="0"/>
              </a:spcBef>
              <a:buNone/>
            </a:pPr>
            <a:endParaRPr lang="ru-RU" altLang="ru-RU" sz="1800" b="1" dirty="0"/>
          </a:p>
          <a:p>
            <a:pPr algn="ctr">
              <a:spcBef>
                <a:spcPct val="0"/>
              </a:spcBef>
              <a:buNone/>
            </a:pPr>
            <a:r>
              <a:rPr lang="ru-RU" altLang="ru-RU" sz="2000" b="1" dirty="0" smtClean="0"/>
              <a:t>Ионы кальция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 вызывают </a:t>
            </a:r>
            <a:r>
              <a:rPr lang="ru-RU" altLang="ru-RU" sz="2000" b="1" u="sng" dirty="0" smtClean="0">
                <a:solidFill>
                  <a:srgbClr val="C00000"/>
                </a:solidFill>
              </a:rPr>
              <a:t>активацию множества функций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: ускорение передачи нервных импульсов от головного мозга, запуск мышечного сокращения, секреция </a:t>
            </a:r>
            <a:r>
              <a:rPr lang="ru-RU" altLang="ru-RU" sz="2000" b="1" dirty="0" err="1" smtClean="0">
                <a:solidFill>
                  <a:srgbClr val="C00000"/>
                </a:solidFill>
              </a:rPr>
              <a:t>нейромедиаторов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 и гормонов, активация ферментов катаболизма, повышение АД  и др.</a:t>
            </a:r>
            <a:r>
              <a:rPr lang="ru-RU" altLang="ru-RU" sz="2000" b="1" u="sng" dirty="0"/>
              <a:t> </a:t>
            </a:r>
            <a:br>
              <a:rPr lang="ru-RU" altLang="ru-RU" sz="2000" b="1" u="sng" dirty="0"/>
            </a:br>
            <a:r>
              <a:rPr lang="ru-RU" altLang="ru-RU" sz="2000" b="1" dirty="0" smtClean="0"/>
              <a:t>Р</a:t>
            </a:r>
            <a:r>
              <a:rPr lang="en-US" altLang="ru-RU" sz="2000" b="1" dirty="0"/>
              <a:t>G</a:t>
            </a:r>
            <a:r>
              <a:rPr lang="ru-RU" altLang="ru-RU" sz="2000" b="1" dirty="0" smtClean="0"/>
              <a:t>Е2</a:t>
            </a:r>
            <a:r>
              <a:rPr lang="en-US" altLang="ru-RU" sz="2000" b="1" dirty="0" smtClean="0"/>
              <a:t> </a:t>
            </a:r>
            <a:r>
              <a:rPr lang="ru-RU" altLang="ru-RU" sz="2000" b="1" dirty="0" smtClean="0"/>
              <a:t>уменьшает воспалительную реакцию</a:t>
            </a:r>
            <a:endParaRPr lang="ru-RU" alt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54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11569148" cy="1340872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smtClean="0">
                <a:latin typeface="Arial Narrow" panose="020B0606020202030204" pitchFamily="34" charset="0"/>
              </a:rPr>
              <a:t>После открытия сигнальной роли молекулы ЯК проведено множество исследований по изучению </a:t>
            </a:r>
            <a:r>
              <a:rPr lang="ru-RU" sz="27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эндо</a:t>
            </a:r>
            <a:r>
              <a:rPr lang="ru-RU" sz="27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генного сукцината,  образующегося при патологии </a:t>
            </a:r>
            <a:r>
              <a:rPr lang="ru-RU" sz="2200" dirty="0" smtClean="0">
                <a:latin typeface="Arial Narrow" panose="020B0606020202030204" pitchFamily="34" charset="0"/>
              </a:rPr>
              <a:t>(показана динамика количества работ в </a:t>
            </a:r>
            <a:r>
              <a:rPr lang="en-US" sz="2200" b="1" dirty="0" smtClean="0">
                <a:latin typeface="Arial Narrow" panose="020B0606020202030204" pitchFamily="34" charset="0"/>
              </a:rPr>
              <a:t>PubMed </a:t>
            </a:r>
            <a:r>
              <a:rPr lang="en-US" sz="2200" b="1" dirty="0">
                <a:latin typeface="Arial Narrow" panose="020B0606020202030204" pitchFamily="34" charset="0"/>
              </a:rPr>
              <a:t>NCBI </a:t>
            </a:r>
            <a:r>
              <a:rPr lang="ru-RU" sz="2200" dirty="0" smtClean="0">
                <a:latin typeface="Arial Narrow" panose="020B0606020202030204" pitchFamily="34" charset="0"/>
              </a:rPr>
              <a:t>) </a:t>
            </a:r>
            <a:endParaRPr lang="en-US" sz="2200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" y="1347596"/>
            <a:ext cx="3813778" cy="55104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38855" y="6030873"/>
            <a:ext cx="3925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             </a:t>
            </a:r>
            <a:r>
              <a:rPr lang="ru-RU" sz="2000" b="1" dirty="0" smtClean="0">
                <a:solidFill>
                  <a:srgbClr val="0000FF"/>
                </a:solidFill>
              </a:rPr>
              <a:t>Запрос</a:t>
            </a:r>
            <a:r>
              <a:rPr lang="en-US" sz="2000" b="1" dirty="0" smtClean="0">
                <a:solidFill>
                  <a:srgbClr val="0000FF"/>
                </a:solidFill>
              </a:rPr>
              <a:t> “Succinate</a:t>
            </a:r>
            <a:r>
              <a:rPr lang="en-US" dirty="0" smtClean="0"/>
              <a:t>”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9382" y="3041110"/>
            <a:ext cx="2487942" cy="33869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9759" y="1517068"/>
            <a:ext cx="10137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2062</a:t>
            </a:r>
            <a:endParaRPr lang="ru-RU" sz="2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60677" y="2654333"/>
            <a:ext cx="6508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34</a:t>
            </a:r>
            <a:endParaRPr lang="ru-RU" sz="2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51498" y="6030873"/>
            <a:ext cx="2418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</a:rPr>
              <a:t>Запрос</a:t>
            </a:r>
            <a:r>
              <a:rPr lang="en-US" sz="2000" b="1" dirty="0" smtClean="0">
                <a:solidFill>
                  <a:srgbClr val="0000FF"/>
                </a:solidFill>
              </a:rPr>
              <a:t> “SUCNR1</a:t>
            </a:r>
            <a:r>
              <a:rPr lang="en-US" sz="2000" b="1" dirty="0" smtClean="0"/>
              <a:t>”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489" y="3125991"/>
            <a:ext cx="2155084" cy="30302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32019" y="5985097"/>
            <a:ext cx="219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>
                <a:solidFill>
                  <a:srgbClr val="0000FF"/>
                </a:solidFill>
              </a:rPr>
              <a:t>Запрос</a:t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“HIF &amp; Succinate”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41972" y="2703765"/>
            <a:ext cx="6508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2200" b="1" dirty="0" smtClean="0"/>
              <a:t>28</a:t>
            </a:r>
            <a:endParaRPr lang="ru-RU" sz="2200" b="1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2169622" y="5104015"/>
            <a:ext cx="1197033" cy="41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2196548" y="5104015"/>
            <a:ext cx="1170107" cy="54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887573" y="1347596"/>
            <a:ext cx="3339367" cy="499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endParaRPr lang="ru-RU" sz="2000" b="1" dirty="0" smtClean="0"/>
          </a:p>
          <a:p>
            <a:pPr algn="ctr">
              <a:lnSpc>
                <a:spcPct val="80000"/>
              </a:lnSpc>
            </a:pPr>
            <a:r>
              <a:rPr lang="ru-RU" sz="2200" b="1" dirty="0" smtClean="0"/>
              <a:t>Исследования по действую </a:t>
            </a:r>
            <a:r>
              <a:rPr lang="ru-RU" sz="2600" b="1" dirty="0" smtClean="0">
                <a:solidFill>
                  <a:srgbClr val="C00000"/>
                </a:solidFill>
              </a:rPr>
              <a:t>экзо</a:t>
            </a:r>
            <a:r>
              <a:rPr lang="ru-RU" sz="2600" b="1" dirty="0" smtClean="0">
                <a:solidFill>
                  <a:srgbClr val="0000FF"/>
                </a:solidFill>
              </a:rPr>
              <a:t>генного сукцината</a:t>
            </a:r>
            <a:r>
              <a:rPr lang="ru-RU" sz="2400" b="1" dirty="0" smtClean="0">
                <a:solidFill>
                  <a:srgbClr val="0000FF"/>
                </a:solidFill>
              </a:rPr>
              <a:t>,  </a:t>
            </a:r>
            <a:r>
              <a:rPr lang="ru-RU" sz="2400" b="1" u="sng" dirty="0" smtClean="0">
                <a:solidFill>
                  <a:srgbClr val="0000FF"/>
                </a:solidFill>
              </a:rPr>
              <a:t>поступающего </a:t>
            </a:r>
            <a:r>
              <a:rPr lang="ru-RU" sz="2400" b="1" u="sng" dirty="0" smtClean="0">
                <a:solidFill>
                  <a:srgbClr val="C00000"/>
                </a:solidFill>
              </a:rPr>
              <a:t>извне </a:t>
            </a:r>
            <a:r>
              <a:rPr lang="ru-RU" sz="2400" b="1" u="sng" dirty="0" smtClean="0">
                <a:solidFill>
                  <a:srgbClr val="0000FF"/>
                </a:solidFill>
              </a:rPr>
              <a:t>(БАД, удобрение)</a:t>
            </a:r>
            <a:r>
              <a:rPr lang="ru-RU" sz="2400" b="1" dirty="0" smtClean="0">
                <a:solidFill>
                  <a:srgbClr val="0000FF"/>
                </a:solidFill>
              </a:rPr>
              <a:t>, </a:t>
            </a:r>
            <a:r>
              <a:rPr lang="ru-RU" sz="2200" b="1" dirty="0" smtClean="0"/>
              <a:t>сократилось  до единиц в год. </a:t>
            </a:r>
          </a:p>
          <a:p>
            <a:pPr algn="ctr">
              <a:lnSpc>
                <a:spcPct val="80000"/>
              </a:lnSpc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ГЛАВНАЯ ПРОБЛЕМА :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нет понимания различий</a:t>
            </a:r>
            <a:r>
              <a:rPr lang="ru-RU" sz="2400" b="1" dirty="0" smtClean="0">
                <a:solidFill>
                  <a:srgbClr val="0000FF"/>
                </a:solidFill>
              </a:rPr>
              <a:t> между действием </a:t>
            </a:r>
            <a:r>
              <a:rPr lang="ru-RU" sz="2600" b="1" dirty="0" smtClean="0">
                <a:solidFill>
                  <a:srgbClr val="C00000"/>
                </a:solidFill>
              </a:rPr>
              <a:t>эндо</a:t>
            </a:r>
            <a:r>
              <a:rPr lang="ru-RU" sz="2600" b="1" dirty="0" smtClean="0">
                <a:solidFill>
                  <a:srgbClr val="0000FF"/>
                </a:solidFill>
              </a:rPr>
              <a:t>генного 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00FF"/>
                </a:solidFill>
              </a:rPr>
              <a:t>и </a:t>
            </a:r>
            <a:r>
              <a:rPr lang="ru-RU" sz="2600" b="1" dirty="0" smtClean="0">
                <a:solidFill>
                  <a:srgbClr val="C00000"/>
                </a:solidFill>
              </a:rPr>
              <a:t>экзо</a:t>
            </a:r>
            <a:r>
              <a:rPr lang="ru-RU" sz="2600" b="1" dirty="0" smtClean="0">
                <a:solidFill>
                  <a:srgbClr val="0000FF"/>
                </a:solidFill>
              </a:rPr>
              <a:t>генного </a:t>
            </a:r>
            <a:r>
              <a:rPr lang="ru-RU" sz="2400" b="1" dirty="0" smtClean="0">
                <a:solidFill>
                  <a:srgbClr val="0000FF"/>
                </a:solidFill>
              </a:rPr>
              <a:t>сукцината.</a:t>
            </a:r>
          </a:p>
          <a:p>
            <a:pPr algn="ctr">
              <a:lnSpc>
                <a:spcPct val="80000"/>
              </a:lnSpc>
            </a:pPr>
            <a:r>
              <a:rPr lang="ru-RU" sz="2000" b="1" dirty="0" smtClean="0">
                <a:solidFill>
                  <a:srgbClr val="0000FF"/>
                </a:solidFill>
              </a:rPr>
              <a:t>      </a:t>
            </a:r>
            <a:endParaRPr lang="ru-RU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6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4191</TotalTime>
  <Words>892</Words>
  <Application>Microsoft Office PowerPoint</Application>
  <PresentationFormat>Широкоэкранный</PresentationFormat>
  <Paragraphs>80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Symbol</vt:lpstr>
      <vt:lpstr>Times New Roman</vt:lpstr>
      <vt:lpstr>Тема Office</vt:lpstr>
      <vt:lpstr>Грабарская М.А., Симонов А.Б., Бескаравайная Е.В., Маевский Е.И.</vt:lpstr>
      <vt:lpstr>«Начало» практического применения  янтарной кислоты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После открытия сигнальной роли молекулы ЯК проведено множество исследований по изучению эндогенного сукцината,  образующегося при патологии (показана динамика количества работ в PubMed NCBI )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Грабраская Симонов и др для БЕН</dc:title>
  <dc:creator>EIM</dc:creator>
  <cp:lastModifiedBy>EIM</cp:lastModifiedBy>
  <cp:revision>122</cp:revision>
  <dcterms:created xsi:type="dcterms:W3CDTF">2025-11-07T20:25:54Z</dcterms:created>
  <dcterms:modified xsi:type="dcterms:W3CDTF">2025-11-25T19:01:24Z</dcterms:modified>
</cp:coreProperties>
</file>