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3" r:id="rId4"/>
    <p:sldId id="278" r:id="rId5"/>
    <p:sldId id="260" r:id="rId6"/>
    <p:sldId id="274" r:id="rId7"/>
    <p:sldId id="266" r:id="rId8"/>
    <p:sldId id="275" r:id="rId9"/>
    <p:sldId id="269" r:id="rId10"/>
    <p:sldId id="268" r:id="rId11"/>
    <p:sldId id="276" r:id="rId12"/>
    <p:sldId id="27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3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9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3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3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5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2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1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5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7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1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9D0C6-C5C6-4F4F-9A70-012BDA0D2AC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4ABE6-CEA8-4F66-A268-5CB1E125D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72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mitros@gmail.com,maevski.1997@mail.ru" TargetMode="External"/><Relationship Id="rId2" Type="http://schemas.openxmlformats.org/officeDocument/2006/relationships/hyperlink" Target="mailto:p.s.maevskaya@mail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im11@mail.ru" TargetMode="External"/><Relationship Id="rId4" Type="http://schemas.openxmlformats.org/officeDocument/2006/relationships/hyperlink" Target="mailto:milabog24@yandex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p.s.maevskaya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64" y="2000789"/>
            <a:ext cx="11412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3600" b="1" dirty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Информационное обеспечение как катализатор создания искусственных кислород-переносящих </a:t>
            </a:r>
            <a:r>
              <a:rPr lang="ru-RU" sz="36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кровезаменителей</a:t>
            </a:r>
            <a:endParaRPr lang="ru-RU" sz="3600" dirty="0">
              <a:solidFill>
                <a:srgbClr val="0000FF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120" y="4040071"/>
            <a:ext cx="119938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Маевская </a:t>
            </a:r>
            <a:r>
              <a:rPr lang="ru-RU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П.С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Митрошин И.А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Маевский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А.П.,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Богданова Л.А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Маевский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Е.И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/>
            </a:r>
            <a:b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</a:b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p.s.maevskaya@mail.ru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imitros@gmail.com, maevski.1997@mail.ru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milabog24@yandex.ru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eim11@mail.ru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Москва</a:t>
            </a:r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Пущино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646" y="146174"/>
            <a:ext cx="102735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Библиотека естественных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наук Российской академии наук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Институт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теоретической и экспериментальной биофизики Российской академии наук</a:t>
            </a:r>
            <a:b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Пущинский государственный естественно-научный институт -  филиал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РОСБИОТЕХ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00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229" y="1292087"/>
            <a:ext cx="5811701" cy="2315820"/>
          </a:xfrm>
          <a:prstGeom prst="rect">
            <a:avLst/>
          </a:prstGeom>
        </p:spPr>
      </p:pic>
      <p:pic>
        <p:nvPicPr>
          <p:cNvPr id="6150" name="Picture 6" descr="https://legal.report/wp-content/uploads/2022/05/fips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2090" r="9001" b="13987"/>
          <a:stretch/>
        </p:blipFill>
        <p:spPr bwMode="auto">
          <a:xfrm>
            <a:off x="621297" y="1292087"/>
            <a:ext cx="4691269" cy="219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965" y="3747051"/>
            <a:ext cx="5886657" cy="29519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83965" y="3747051"/>
            <a:ext cx="5883965" cy="296186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93" y="3607907"/>
            <a:ext cx="5178079" cy="3014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087" y="151256"/>
            <a:ext cx="1189714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Наиболее доступные патентные и библиографические </a:t>
            </a:r>
            <a:b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информационно-поисковые системы</a:t>
            </a:r>
            <a:endParaRPr lang="ru-RU" sz="32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841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640" y="762000"/>
            <a:ext cx="1109471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3400" dirty="0">
                <a:latin typeface="Arial Narrow" panose="020B0606020202030204" pitchFamily="34" charset="0"/>
                <a:ea typeface="Calibri" panose="020F0502020204030204" pitchFamily="34" charset="0"/>
              </a:rPr>
              <a:t>В настоящее время </a:t>
            </a:r>
            <a:r>
              <a:rPr lang="ru-RU" sz="3400" b="1" dirty="0">
                <a:latin typeface="Arial Narrow" panose="020B0606020202030204" pitchFamily="34" charset="0"/>
                <a:ea typeface="Calibri" panose="020F0502020204030204" pitchFamily="34" charset="0"/>
              </a:rPr>
              <a:t>требуют оцифровки</a:t>
            </a:r>
            <a:r>
              <a:rPr lang="ru-RU" sz="3400" dirty="0">
                <a:latin typeface="Arial Narrow" panose="020B0606020202030204" pitchFamily="34" charset="0"/>
                <a:ea typeface="Calibri" panose="020F0502020204030204" pitchFamily="34" charset="0"/>
              </a:rPr>
              <a:t>, собранные и </a:t>
            </a:r>
            <a:r>
              <a:rPr lang="ru-RU" sz="3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сформированные ранее, данные</a:t>
            </a:r>
            <a:r>
              <a:rPr lang="ru-RU" sz="3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по </a:t>
            </a:r>
            <a:r>
              <a:rPr lang="ru-RU" sz="3400" dirty="0">
                <a:latin typeface="Arial Narrow" panose="020B0606020202030204" pitchFamily="34" charset="0"/>
                <a:ea typeface="Calibri" panose="020F0502020204030204" pitchFamily="34" charset="0"/>
              </a:rPr>
              <a:t>получению и </a:t>
            </a:r>
            <a:r>
              <a:rPr lang="ru-RU" sz="3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применению </a:t>
            </a:r>
            <a:r>
              <a:rPr lang="ru-RU" sz="3400" b="1" dirty="0">
                <a:latin typeface="Arial Narrow" panose="020B0606020202030204" pitchFamily="34" charset="0"/>
                <a:ea typeface="Calibri" panose="020F0502020204030204" pitchFamily="34" charset="0"/>
              </a:rPr>
              <a:t>кровезаменителя </a:t>
            </a:r>
            <a:r>
              <a:rPr lang="ru-RU" sz="3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«</a:t>
            </a:r>
            <a:r>
              <a:rPr lang="ru-RU" sz="3400" b="1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Перфторан</a:t>
            </a:r>
            <a:r>
              <a:rPr lang="ru-RU" sz="3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» </a:t>
            </a:r>
            <a:r>
              <a:rPr lang="ru-RU" sz="3400" dirty="0">
                <a:latin typeface="Arial Narrow" panose="020B0606020202030204" pitchFamily="34" charset="0"/>
                <a:ea typeface="Calibri" panose="020F0502020204030204" pitchFamily="34" charset="0"/>
              </a:rPr>
              <a:t>и по </a:t>
            </a:r>
            <a:r>
              <a:rPr lang="ru-RU" sz="3400" b="1" dirty="0">
                <a:latin typeface="Arial Narrow" panose="020B0606020202030204" pitchFamily="34" charset="0"/>
                <a:ea typeface="Calibri" panose="020F0502020204030204" pitchFamily="34" charset="0"/>
              </a:rPr>
              <a:t>разработкам аналогичных препаратов</a:t>
            </a:r>
            <a:r>
              <a:rPr lang="ru-RU" sz="3400" dirty="0">
                <a:latin typeface="Arial Narrow" panose="020B0606020202030204" pitchFamily="34" charset="0"/>
                <a:ea typeface="Calibri" panose="020F0502020204030204" pitchFamily="34" charset="0"/>
              </a:rPr>
              <a:t> за </a:t>
            </a:r>
            <a:r>
              <a:rPr lang="ru-RU" sz="3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рубежом.</a:t>
            </a:r>
          </a:p>
          <a:p>
            <a:pPr indent="270510" algn="ctr">
              <a:spcAft>
                <a:spcPts val="0"/>
              </a:spcAft>
            </a:pPr>
            <a:endParaRPr lang="ru-RU" sz="3400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indent="270510" algn="ctr">
              <a:spcAft>
                <a:spcPts val="0"/>
              </a:spcAft>
            </a:pPr>
            <a:r>
              <a:rPr lang="ru-RU" sz="3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Полагаем</a:t>
            </a:r>
            <a:r>
              <a:rPr lang="ru-RU" sz="3400" dirty="0">
                <a:latin typeface="Arial Narrow" panose="020B0606020202030204" pitchFamily="34" charset="0"/>
                <a:ea typeface="Calibri" panose="020F0502020204030204" pitchFamily="34" charset="0"/>
              </a:rPr>
              <a:t>, что </a:t>
            </a:r>
            <a:r>
              <a:rPr lang="ru-RU" sz="3400" b="1" dirty="0">
                <a:latin typeface="Arial Narrow" panose="020B0606020202030204" pitchFamily="34" charset="0"/>
                <a:ea typeface="Calibri" panose="020F0502020204030204" pitchFamily="34" charset="0"/>
              </a:rPr>
              <a:t>создание полноценных информационных баз </a:t>
            </a:r>
            <a:r>
              <a:rPr lang="ru-RU" sz="3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данных </a:t>
            </a:r>
            <a:r>
              <a:rPr lang="ru-RU" sz="3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будет полезно </a:t>
            </a:r>
            <a:r>
              <a:rPr lang="ru-RU" sz="3400" dirty="0">
                <a:latin typeface="Arial Narrow" panose="020B0606020202030204" pitchFamily="34" charset="0"/>
                <a:ea typeface="Calibri" panose="020F0502020204030204" pitchFamily="34" charset="0"/>
              </a:rPr>
              <a:t>не только для отечественных исследователей, но и перевод хотя бы </a:t>
            </a:r>
            <a:r>
              <a:rPr lang="ru-RU" sz="3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аннотаций </a:t>
            </a:r>
            <a:r>
              <a:rPr lang="ru-RU" sz="3400" b="1" dirty="0">
                <a:latin typeface="Arial Narrow" panose="020B0606020202030204" pitchFamily="34" charset="0"/>
                <a:ea typeface="Calibri" panose="020F0502020204030204" pitchFamily="34" charset="0"/>
              </a:rPr>
              <a:t>существенно повысят авторитет российских ученых в международном научном </a:t>
            </a:r>
            <a:r>
              <a:rPr lang="ru-RU" sz="3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сообществе</a:t>
            </a:r>
            <a:r>
              <a:rPr lang="ru-RU" sz="3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  <a:endParaRPr lang="ru-RU" sz="3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20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97609"/>
            <a:ext cx="11131826" cy="916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540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4320" y="3572619"/>
            <a:ext cx="11780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Маевская П.С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Митрошин И.А., Маевский А.П., Богданова Л.А., Маевский Е.И.</a:t>
            </a:r>
          </a:p>
          <a:p>
            <a:pPr>
              <a:spcAft>
                <a:spcPts val="0"/>
              </a:spcAft>
            </a:pPr>
            <a:r>
              <a:rPr lang="en-US" sz="23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/>
            </a:r>
            <a:br>
              <a:rPr lang="en-US" sz="23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</a:br>
            <a:r>
              <a:rPr lang="en-US" sz="2300" u="sng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p.s.maevskaya@mail.ru</a:t>
            </a:r>
            <a:r>
              <a:rPr lang="en-US" sz="2300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00" dirty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imitros@gmail.com, maevski.1997@mail.ru, milabog24@yandex.ru, </a:t>
            </a:r>
            <a:r>
              <a:rPr lang="en-US" sz="2300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eim11</a:t>
            </a:r>
            <a:r>
              <a:rPr lang="en-US" sz="2300" dirty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</a:t>
            </a:r>
            <a:r>
              <a:rPr lang="en-US" sz="2300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mail.ru</a:t>
            </a:r>
            <a:endParaRPr lang="en-US" sz="2300" dirty="0">
              <a:solidFill>
                <a:srgbClr val="0000FF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5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20" y="2140510"/>
            <a:ext cx="3394284" cy="39262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202942" y="1406411"/>
            <a:ext cx="2585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Перистон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9370" t="23010" r="30224" b="21568"/>
          <a:stretch/>
        </p:blipFill>
        <p:spPr>
          <a:xfrm>
            <a:off x="736330" y="1560298"/>
            <a:ext cx="1926187" cy="341132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3336" y="975523"/>
            <a:ext cx="433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Раствор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И.Р.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Петрова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01961" y="4971625"/>
            <a:ext cx="14985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1941 г.</a:t>
            </a:r>
            <a:r>
              <a:rPr lang="ru-RU" dirty="0" smtClean="0">
                <a:latin typeface="Stella Sans"/>
              </a:rPr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958145" y="6048843"/>
            <a:ext cx="3487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1939 г.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934" y="190692"/>
            <a:ext cx="7350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Кровезаменители Второй Мировой Войны</a:t>
            </a:r>
            <a:endParaRPr lang="ru-RU" sz="32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53950" y="4038009"/>
            <a:ext cx="3598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Гидроксиэтилкрахмал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20184" y="1126601"/>
            <a:ext cx="32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Декстрановые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Полиглюкин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«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Реополиглюкин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462" y="2257324"/>
            <a:ext cx="2276018" cy="1701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152" y="4658748"/>
            <a:ext cx="1924050" cy="1895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5832" y="137180"/>
            <a:ext cx="39686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Кровезаменители, созданные по итогам  ВОВ</a:t>
            </a:r>
          </a:p>
        </p:txBody>
      </p:sp>
    </p:spTree>
    <p:extLst>
      <p:ext uri="{BB962C8B-B14F-4D97-AF65-F5344CB8AC3E}">
        <p14:creationId xmlns:p14="http://schemas.microsoft.com/office/powerpoint/2010/main" val="1867791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75531" y="3684703"/>
            <a:ext cx="5078897" cy="32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ЭЛЕКТРОННЫЕ МИКРОФОТОГРАФИИ</a:t>
            </a:r>
            <a:endParaRPr lang="en-US" altLang="ru-RU" sz="2000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0" b="15339"/>
          <a:stretch/>
        </p:blipFill>
        <p:spPr bwMode="auto">
          <a:xfrm>
            <a:off x="4625788" y="4049206"/>
            <a:ext cx="2578760" cy="202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524000" y="342900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7" name="Picture 9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33" y="4106108"/>
            <a:ext cx="3493491" cy="19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8"/>
          <p:cNvSpPr txBox="1">
            <a:spLocks noChangeArrowheads="1"/>
          </p:cNvSpPr>
          <p:nvPr/>
        </p:nvSpPr>
        <p:spPr bwMode="auto">
          <a:xfrm>
            <a:off x="7963536" y="6109414"/>
            <a:ext cx="3562154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ЭРИТРОЦИТ</a:t>
            </a:r>
            <a:r>
              <a:rPr lang="ru-RU" altLang="ru-RU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altLang="ru-RU" sz="2400" b="1" dirty="0" smtClean="0">
                <a:latin typeface="Arial Narrow" panose="020B0606020202030204" pitchFamily="34" charset="0"/>
                <a:cs typeface="Arial" pitchFamily="34" charset="0"/>
              </a:rPr>
              <a:t>в окружении </a:t>
            </a:r>
            <a:r>
              <a:rPr lang="ru-RU" altLang="ru-RU"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itchFamily="34" charset="0"/>
              </a:rPr>
              <a:t>частиц эмульсии</a:t>
            </a:r>
            <a:endParaRPr lang="ru-RU" altLang="ru-RU" sz="2400" b="1" dirty="0">
              <a:solidFill>
                <a:srgbClr val="0000FF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8007" y="6109414"/>
            <a:ext cx="251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Эмульсия ПФОС</a:t>
            </a:r>
            <a:r>
              <a:rPr lang="ru-RU" sz="2000" b="1" dirty="0" smtClean="0">
                <a:latin typeface="Arial Narrow" panose="020B0606020202030204" pitchFamily="34" charset="0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Arial Narrow" panose="020B0606020202030204" pitchFamily="34" charset="0"/>
              </a:rPr>
              <a:t>размер частиц 0.1 мкм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2"/>
          <a:stretch/>
        </p:blipFill>
        <p:spPr bwMode="auto">
          <a:xfrm>
            <a:off x="561125" y="1221644"/>
            <a:ext cx="2439983" cy="185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78836" y="3015966"/>
            <a:ext cx="298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1. ПЕРФТОРДЕКАЛИН</a:t>
            </a:r>
            <a:endParaRPr lang="ru-RU" sz="21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024" y="1076628"/>
            <a:ext cx="3352800" cy="178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0324" y="2910242"/>
            <a:ext cx="395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2. </a:t>
            </a:r>
            <a:r>
              <a:rPr lang="en-US" sz="2000" b="1" dirty="0" smtClean="0">
                <a:solidFill>
                  <a:srgbClr val="0000FF"/>
                </a:solidFill>
              </a:rPr>
              <a:t>F-</a:t>
            </a:r>
            <a:r>
              <a:rPr lang="ru-RU" sz="2000" b="1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метилциклогексилпиперидин</a:t>
            </a:r>
            <a:endParaRPr lang="ru-RU" sz="20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3536" y="2763386"/>
            <a:ext cx="38710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latin typeface="Arial Narrow" panose="020B0606020202030204" pitchFamily="34" charset="0"/>
              </a:rPr>
              <a:t>3. </a:t>
            </a:r>
            <a:r>
              <a:rPr lang="ru-RU" sz="1900" b="1" dirty="0" smtClean="0">
                <a:latin typeface="Arial Narrow" panose="020B0606020202030204" pitchFamily="34" charset="0"/>
              </a:rPr>
              <a:t>Неионогенное </a:t>
            </a:r>
            <a:r>
              <a:rPr lang="ru-RU" sz="1900" b="1" dirty="0" smtClean="0">
                <a:latin typeface="Arial Narrow" panose="020B0606020202030204" pitchFamily="34" charset="0"/>
              </a:rPr>
              <a:t>поверхностно-активное вещество - полоксамер</a:t>
            </a:r>
            <a:endParaRPr lang="ru-RU" sz="1900" b="1" dirty="0"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2205" y="5948965"/>
            <a:ext cx="370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Схема частицы </a:t>
            </a:r>
            <a:r>
              <a:rPr lang="ru-RU" sz="2400" b="1" dirty="0">
                <a:solidFill>
                  <a:srgbClr val="0000FF"/>
                </a:solidFill>
              </a:rPr>
              <a:t>эмульсии </a:t>
            </a:r>
            <a:r>
              <a:rPr lang="ru-RU" sz="2400" b="1" dirty="0" smtClean="0">
                <a:solidFill>
                  <a:srgbClr val="0000FF"/>
                </a:solidFill>
              </a:rPr>
              <a:t>ПФОС </a:t>
            </a:r>
            <a:r>
              <a:rPr lang="ru-RU" sz="2400" b="1" dirty="0" smtClean="0">
                <a:solidFill>
                  <a:srgbClr val="0000FF"/>
                </a:solidFill>
                <a:latin typeface="Lucida Sans Unicode"/>
                <a:cs typeface="Lucida Sans Unicode"/>
              </a:rPr>
              <a:t>⊅ </a:t>
            </a:r>
            <a:r>
              <a:rPr lang="ru-RU" sz="2400" dirty="0">
                <a:solidFill>
                  <a:srgbClr val="0000FF"/>
                </a:solidFill>
                <a:latin typeface="Arial Narrow" pitchFamily="34" charset="0"/>
                <a:cs typeface="Lucida Sans Unicode"/>
              </a:rPr>
              <a:t>100 </a:t>
            </a:r>
            <a:r>
              <a:rPr lang="ru-RU" sz="2400" dirty="0" err="1">
                <a:solidFill>
                  <a:srgbClr val="0000FF"/>
                </a:solidFill>
                <a:latin typeface="Arial Narrow" pitchFamily="34" charset="0"/>
                <a:cs typeface="Lucida Sans Unicode"/>
              </a:rPr>
              <a:t>нм</a:t>
            </a:r>
            <a:endParaRPr lang="ru-RU" sz="2400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84" y="3986078"/>
            <a:ext cx="2145255" cy="19313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485" y="1348142"/>
            <a:ext cx="2743200" cy="1562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5346" y="17381"/>
            <a:ext cx="11519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Кислород-транспортный кровезаменитель </a:t>
            </a:r>
            <a:r>
              <a:rPr lang="ru-RU" sz="27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основе эмульсий перфторорганических </a:t>
            </a:r>
            <a:r>
              <a:rPr lang="ru-RU" sz="27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соединений (ПФОС), </a:t>
            </a:r>
            <a:r>
              <a:rPr lang="ru-RU" sz="27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СССР-Россия</a:t>
            </a:r>
            <a:endParaRPr lang="ru-RU" sz="27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579" r="3768"/>
          <a:stretch/>
        </p:blipFill>
        <p:spPr>
          <a:xfrm>
            <a:off x="5275078" y="4634079"/>
            <a:ext cx="1818764" cy="2004832"/>
          </a:xfrm>
          <a:prstGeom prst="rect">
            <a:avLst/>
          </a:prstGeom>
        </p:spPr>
      </p:pic>
      <p:pic>
        <p:nvPicPr>
          <p:cNvPr id="1030" name="Picture 6" descr="https://zioc.ru/images/site/img-240318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8" t="32058" r="32689" b="39633"/>
          <a:stretch/>
        </p:blipFill>
        <p:spPr bwMode="auto">
          <a:xfrm>
            <a:off x="2732187" y="2006005"/>
            <a:ext cx="1915044" cy="22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lsu.ru/media/uploads/ekomed2011%40mail.ru/2017/03/06/Maevsk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t="3390" r="7772" b="5483"/>
          <a:stretch/>
        </p:blipFill>
        <p:spPr bwMode="auto">
          <a:xfrm>
            <a:off x="9959126" y="1909520"/>
            <a:ext cx="1838507" cy="23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TMcH6narA-LvuLv4L2L8RUFgAedmHlbDKnwg&amp;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7"/>
          <a:stretch/>
        </p:blipFill>
        <p:spPr bwMode="auto">
          <a:xfrm>
            <a:off x="348999" y="1973065"/>
            <a:ext cx="2036925" cy="21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8072" r="15422"/>
          <a:stretch/>
        </p:blipFill>
        <p:spPr>
          <a:xfrm>
            <a:off x="5503871" y="1358560"/>
            <a:ext cx="1469600" cy="26860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338" y="4229840"/>
            <a:ext cx="23791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Ф.Ф. </a:t>
            </a:r>
            <a:r>
              <a:rPr lang="ru-RU" sz="2600" b="1" dirty="0" err="1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Белоярцев</a:t>
            </a:r>
            <a:endParaRPr lang="ru-RU" sz="2600" b="1" dirty="0" smtClean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3278" y="3952841"/>
            <a:ext cx="2170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err="1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Перфторан</a:t>
            </a:r>
            <a:r>
              <a:rPr lang="ru-RU" sz="2800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62768" y="4262780"/>
            <a:ext cx="17844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cs typeface="Arial" panose="020B0604020202020204" pitchFamily="34" charset="0"/>
              </a:rPr>
              <a:t>Л.Л. </a:t>
            </a:r>
            <a:r>
              <a:rPr lang="ru-RU" sz="2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Гервиц</a:t>
            </a:r>
            <a:endParaRPr lang="ru-RU" sz="2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61677" y="4293386"/>
            <a:ext cx="21146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cs typeface="Arial" panose="020B0604020202020204" pitchFamily="34" charset="0"/>
              </a:rPr>
              <a:t>Е.И. Маевский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41147" y="4293323"/>
            <a:ext cx="19415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 Narrow" panose="020B0606020202030204" pitchFamily="34" charset="0"/>
                <a:cs typeface="Arial" panose="020B0604020202020204" pitchFamily="34" charset="0"/>
              </a:rPr>
              <a:t>И.Л. </a:t>
            </a:r>
            <a:r>
              <a:rPr lang="ru-RU" sz="2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Кнунянц</a:t>
            </a:r>
            <a:endParaRPr lang="ru-RU" sz="2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4311" y="118236"/>
            <a:ext cx="9342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Кислород-транспортный кровезаменитель </a:t>
            </a:r>
            <a:r>
              <a:rPr lang="ru-RU" sz="32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основе эмульсий </a:t>
            </a:r>
            <a:r>
              <a:rPr lang="ru-RU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ПФОС – </a:t>
            </a:r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Перфторан</a:t>
            </a:r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lang="ru-RU" sz="3200" b="1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СССР-Россия</a:t>
            </a:r>
            <a:endParaRPr lang="ru-RU" sz="3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40" name="Picture 16" descr="https://avatars.mds.yandex.net/i?id=37a5e6bea2f4c83558ef74572b326e692dabb2a9-4560333-images-thumbs&amp;n=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9" r="8628"/>
          <a:stretch/>
        </p:blipFill>
        <p:spPr bwMode="auto">
          <a:xfrm>
            <a:off x="7741147" y="1973065"/>
            <a:ext cx="1862385" cy="22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4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768379"/>
            <a:ext cx="6741835" cy="1098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3581" y="1867066"/>
            <a:ext cx="6021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 Narrow" panose="020B0606020202030204" pitchFamily="34" charset="0"/>
              </a:rPr>
              <a:t>обеспечивает </a:t>
            </a:r>
            <a:r>
              <a:rPr lang="ru-RU" sz="2200" dirty="0">
                <a:latin typeface="Arial Narrow" panose="020B0606020202030204" pitchFamily="34" charset="0"/>
              </a:rPr>
              <a:t>с 1952 г. российское и мировое сообщество научно-технической информацией по проблемам точных, естественных и технических </a:t>
            </a:r>
            <a:r>
              <a:rPr lang="ru-RU" sz="2200" dirty="0" smtClean="0">
                <a:latin typeface="Arial Narrow" panose="020B0606020202030204" pitchFamily="34" charset="0"/>
              </a:rPr>
              <a:t>наук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 descr="https://www.acs.org/content/acs/en/education/whatischemistry/landmarks/cas/_jcr_content/articleContent/columnsbootstrap_0/column1/image.img.jpg/138021723369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2363" r="3260" b="4271"/>
          <a:stretch/>
        </p:blipFill>
        <p:spPr bwMode="auto">
          <a:xfrm>
            <a:off x="264894" y="2092253"/>
            <a:ext cx="2635623" cy="32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dn790006.ca.archive.org/0/items/sim_cumulated-index-medicus_1999_40_1/sim_cumulated-index-medicus_1999_40_1_itemim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6722" r="5847" b="13608"/>
          <a:stretch/>
        </p:blipFill>
        <p:spPr bwMode="auto">
          <a:xfrm>
            <a:off x="3022059" y="2092253"/>
            <a:ext cx="2250981" cy="326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639332" y="6068604"/>
            <a:ext cx="6375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Библиотека естественных наук АН СССР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13" name="Picture 14" descr="https://www.benran.ru/upload/medialibrary/0d7/1uua3kgepki8u3hhdxvxv66ih6g7cutk/17.%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0" y="3230880"/>
            <a:ext cx="5364480" cy="28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04461" y="136989"/>
            <a:ext cx="9929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Информационное </a:t>
            </a:r>
            <a:r>
              <a:rPr lang="ru-RU" sz="36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обеспечение</a:t>
            </a:r>
            <a:endParaRPr lang="ru-RU" sz="36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0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22" y="4152152"/>
            <a:ext cx="2280651" cy="2425664"/>
          </a:xfrm>
          <a:prstGeom prst="rect">
            <a:avLst/>
          </a:prstGeom>
        </p:spPr>
      </p:pic>
      <p:pic>
        <p:nvPicPr>
          <p:cNvPr id="9" name="Picture 8" descr="http://www.isa.ru/images/Pictures/monography/m_is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4" y="1027067"/>
            <a:ext cx="2611092" cy="27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Lockheed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94" y="1167527"/>
            <a:ext cx="3396593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95838" y="5816021"/>
            <a:ext cx="4336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Техническая информация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latin typeface="Arial Narrow" panose="020B0606020202030204" pitchFamily="34" charset="0"/>
              </a:rPr>
              <a:t>№7</a:t>
            </a:r>
          </a:p>
          <a:p>
            <a:r>
              <a:rPr lang="ru-RU" sz="2000" b="1" dirty="0" smtClean="0">
                <a:latin typeface="Arial Narrow" panose="020B0606020202030204" pitchFamily="34" charset="0"/>
              </a:rPr>
              <a:t>Фирмы </a:t>
            </a:r>
            <a:r>
              <a:rPr lang="en-US" sz="2000" b="1" dirty="0" smtClean="0">
                <a:latin typeface="Arial Narrow" panose="020B0606020202030204" pitchFamily="34" charset="0"/>
              </a:rPr>
              <a:t>Green Cross Corporation (Japan)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356" y="899273"/>
            <a:ext cx="3409284" cy="4916748"/>
          </a:xfrm>
          <a:prstGeom prst="rect">
            <a:avLst/>
          </a:prstGeom>
        </p:spPr>
      </p:pic>
      <p:pic>
        <p:nvPicPr>
          <p:cNvPr id="16" name="Picture 4" descr="https://ars.els-cdn.com/content/image/X002211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30" y="3198586"/>
            <a:ext cx="2336109" cy="32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8391" y="1027067"/>
            <a:ext cx="3041374" cy="14179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04461" y="136989"/>
            <a:ext cx="9929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Информационное </a:t>
            </a:r>
            <a:r>
              <a:rPr lang="ru-RU" sz="36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обеспечение</a:t>
            </a:r>
            <a:endParaRPr lang="ru-RU" sz="36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1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Здание библиотеки Выявленный объект культурного наследия народов РФ (нормативный акт) объект № 7830430000 (БД Викигида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4" t="26055" r="5705" b="17616"/>
          <a:stretch/>
        </p:blipFill>
        <p:spPr bwMode="auto">
          <a:xfrm>
            <a:off x="8218269" y="4294094"/>
            <a:ext cx="3801488" cy="205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88932" y="6350448"/>
            <a:ext cx="4094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Arial Narrow" panose="020B0606020202030204" pitchFamily="34" charset="0"/>
              </a:rPr>
              <a:t>Библиотека АН СССР в Ленинграде</a:t>
            </a:r>
            <a:endParaRPr lang="ru-RU" sz="2100" b="1" dirty="0">
              <a:latin typeface="Arial Narrow" panose="020B0606020202030204" pitchFamily="34" charset="0"/>
            </a:endParaRPr>
          </a:p>
        </p:txBody>
      </p:sp>
      <p:pic>
        <p:nvPicPr>
          <p:cNvPr id="4106" name="Picture 10" descr="https://rucml.ru/rucml/rucml/img/histor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37" y="1062873"/>
            <a:ext cx="3632617" cy="19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79976" y="3060591"/>
            <a:ext cx="4203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Arial Narrow" panose="020B0606020202030204" pitchFamily="34" charset="0"/>
              </a:rPr>
              <a:t>Государственная центральная научная медицинская </a:t>
            </a:r>
            <a:r>
              <a:rPr lang="ru-RU" sz="2100" b="1" dirty="0" smtClean="0">
                <a:latin typeface="Arial Narrow" panose="020B0606020202030204" pitchFamily="34" charset="0"/>
              </a:rPr>
              <a:t>библиотека </a:t>
            </a:r>
            <a:endParaRPr lang="ru-RU" sz="2100" b="1" dirty="0">
              <a:latin typeface="Arial Narrow" panose="020B0606020202030204" pitchFamily="34" charset="0"/>
            </a:endParaRPr>
          </a:p>
        </p:txBody>
      </p:sp>
      <p:pic>
        <p:nvPicPr>
          <p:cNvPr id="12" name="Picture 2" descr="https://old.bigenc.ru/media/2016/10/27/1235154855/39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5" y="1062873"/>
            <a:ext cx="4549892" cy="200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148" y="3005286"/>
            <a:ext cx="5257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i="0" dirty="0" smtClean="0">
                <a:effectLst/>
                <a:latin typeface="Arial Narrow" panose="020B0606020202030204" pitchFamily="34" charset="0"/>
              </a:rPr>
              <a:t>Всероссийская государственная библиотека иностранной литературы (Москва)</a:t>
            </a:r>
            <a:endParaRPr lang="ru-RU" sz="2100" b="1" dirty="0">
              <a:latin typeface="Arial Narrow" panose="020B0606020202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4160" t="17755" r="2422" b="7873"/>
          <a:stretch/>
        </p:blipFill>
        <p:spPr>
          <a:xfrm>
            <a:off x="171246" y="4464427"/>
            <a:ext cx="4821278" cy="1875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339744"/>
            <a:ext cx="5707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Arial Narrow" panose="020B0606020202030204" pitchFamily="34" charset="0"/>
              </a:rPr>
              <a:t>Государственная библиотека СССР им. Ленина</a:t>
            </a:r>
            <a:endParaRPr lang="ru-RU" sz="2100" b="1" dirty="0">
              <a:latin typeface="Arial Narrow" panose="020B0606020202030204" pitchFamily="34" charset="0"/>
            </a:endParaRPr>
          </a:p>
        </p:txBody>
      </p:sp>
      <p:pic>
        <p:nvPicPr>
          <p:cNvPr id="16" name="Picture 4" descr="https://ic.pics.livejournal.com/golovino2009/83918795/772531/772531_origina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r="19797" b="4248"/>
          <a:stretch/>
        </p:blipFill>
        <p:spPr bwMode="auto">
          <a:xfrm>
            <a:off x="5325334" y="1074308"/>
            <a:ext cx="2412161" cy="311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98716" y="4189238"/>
            <a:ext cx="2813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242F33"/>
                </a:solidFill>
                <a:effectLst/>
                <a:latin typeface="Arial Narrow" panose="020B0606020202030204" pitchFamily="34" charset="0"/>
              </a:rPr>
              <a:t>Государственная публичная научно-техническая библиотека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480" y="149087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Основные источники информации до </a:t>
            </a:r>
            <a:r>
              <a:rPr lang="ru-RU" sz="3200" b="1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интернетного</a:t>
            </a:r>
            <a:r>
              <a:rPr lang="ru-RU" sz="3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периода</a:t>
            </a:r>
            <a:endParaRPr lang="ru-RU" sz="32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8979" y="2780857"/>
            <a:ext cx="3410939" cy="3683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1840" y="4440761"/>
            <a:ext cx="2802957" cy="21036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8417" y="103201"/>
            <a:ext cx="11636380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latin typeface="Arial Narrow" panose="020B0606020202030204" pitchFamily="34" charset="0"/>
              </a:rPr>
              <a:t>	</a:t>
            </a:r>
            <a:r>
              <a:rPr lang="ru-RU" sz="2400" b="1" dirty="0" smtClean="0">
                <a:latin typeface="Arial Narrow" panose="020B0606020202030204" pitchFamily="34" charset="0"/>
              </a:rPr>
              <a:t>Материалы</a:t>
            </a:r>
            <a:r>
              <a:rPr lang="ru-RU" sz="2400" dirty="0" smtClean="0">
                <a:latin typeface="Arial Narrow" panose="020B0606020202030204" pitchFamily="34" charset="0"/>
              </a:rPr>
              <a:t>, представленные </a:t>
            </a:r>
            <a:r>
              <a:rPr lang="ru-RU" sz="2400" dirty="0" smtClean="0">
                <a:latin typeface="Arial Narrow" panose="020B0606020202030204" pitchFamily="34" charset="0"/>
              </a:rPr>
              <a:t>на различных </a:t>
            </a:r>
            <a:r>
              <a:rPr lang="ru-RU" sz="2400" dirty="0">
                <a:latin typeface="Arial Narrow" panose="020B0606020202030204" pitchFamily="34" charset="0"/>
              </a:rPr>
              <a:t>научных </a:t>
            </a:r>
            <a:r>
              <a:rPr lang="ru-RU" sz="2400" dirty="0" smtClean="0">
                <a:latin typeface="Arial Narrow" panose="020B0606020202030204" pitchFamily="34" charset="0"/>
              </a:rPr>
              <a:t>форумах, опубликованные в сборниках и </a:t>
            </a:r>
            <a:r>
              <a:rPr lang="ru-RU" sz="2400" b="1" dirty="0" smtClean="0">
                <a:latin typeface="Arial Narrow" panose="020B0606020202030204" pitchFamily="34" charset="0"/>
              </a:rPr>
              <a:t>коллективных монографиях</a:t>
            </a:r>
            <a:r>
              <a:rPr lang="ru-RU" sz="2400" dirty="0" smtClean="0">
                <a:latin typeface="Arial Narrow" panose="020B0606020202030204" pitchFamily="34" charset="0"/>
              </a:rPr>
              <a:t>, </a:t>
            </a:r>
            <a:r>
              <a:rPr lang="ru-RU" sz="2400" b="1" dirty="0" smtClean="0">
                <a:latin typeface="Arial Narrow" panose="020B0606020202030204" pitchFamily="34" charset="0"/>
              </a:rPr>
              <a:t>методических рекомендациях </a:t>
            </a:r>
            <a:r>
              <a:rPr lang="ru-RU" sz="2400" dirty="0" smtClean="0">
                <a:latin typeface="Arial Narrow" panose="020B0606020202030204" pitchFamily="34" charset="0"/>
              </a:rPr>
              <a:t>и в </a:t>
            </a:r>
            <a:r>
              <a:rPr lang="ru-RU" sz="2400" b="1" dirty="0" smtClean="0">
                <a:latin typeface="Arial Narrow" panose="020B0606020202030204" pitchFamily="34" charset="0"/>
              </a:rPr>
              <a:t>технической </a:t>
            </a:r>
            <a:r>
              <a:rPr lang="ru-RU" sz="2400" b="1" dirty="0" smtClean="0">
                <a:latin typeface="Arial Narrow" panose="020B0606020202030204" pitchFamily="34" charset="0"/>
              </a:rPr>
              <a:t>информации </a:t>
            </a:r>
            <a:r>
              <a:rPr lang="ru-RU" sz="2400" dirty="0" smtClean="0">
                <a:latin typeface="Arial Narrow" panose="020B0606020202030204" pitchFamily="34" charset="0"/>
              </a:rPr>
              <a:t>как за </a:t>
            </a:r>
            <a:r>
              <a:rPr lang="ru-RU" sz="2400" dirty="0" smtClean="0">
                <a:latin typeface="Arial Narrow" panose="020B0606020202030204" pitchFamily="34" charset="0"/>
              </a:rPr>
              <a:t>рубежом, так и в нашей </a:t>
            </a:r>
            <a:r>
              <a:rPr lang="ru-RU" sz="2400" dirty="0" smtClean="0">
                <a:latin typeface="Arial Narrow" panose="020B0606020202030204" pitchFamily="34" charset="0"/>
              </a:rPr>
              <a:t>стране, как правило, </a:t>
            </a:r>
            <a:r>
              <a:rPr lang="ru-RU" sz="2400" b="1" dirty="0" smtClean="0">
                <a:latin typeface="Arial Narrow" panose="020B0606020202030204" pitchFamily="34" charset="0"/>
              </a:rPr>
              <a:t>не отражены в </a:t>
            </a:r>
            <a:r>
              <a:rPr lang="ru-RU" sz="2400" b="1" dirty="0" smtClean="0">
                <a:latin typeface="Arial Narrow" panose="020B0606020202030204" pitchFamily="34" charset="0"/>
              </a:rPr>
              <a:t>информационно-поисковых </a:t>
            </a:r>
            <a:r>
              <a:rPr lang="ru-RU" sz="2400" b="1" dirty="0" smtClean="0">
                <a:latin typeface="Arial Narrow" panose="020B0606020202030204" pitchFamily="34" charset="0"/>
              </a:rPr>
              <a:t>системах</a:t>
            </a:r>
            <a:r>
              <a:rPr lang="ru-RU" sz="2400" dirty="0" smtClean="0">
                <a:latin typeface="Arial Narrow" panose="020B0606020202030204" pitchFamily="34" charset="0"/>
              </a:rPr>
              <a:t>. 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	Зачастую </a:t>
            </a:r>
            <a:r>
              <a:rPr lang="ru-RU" sz="2400" b="1" dirty="0" smtClean="0">
                <a:latin typeface="Arial Narrow" panose="020B0606020202030204" pitchFamily="34" charset="0"/>
              </a:rPr>
              <a:t>именно </a:t>
            </a:r>
            <a:r>
              <a:rPr lang="ru-RU" sz="2400" b="1" dirty="0" smtClean="0">
                <a:latin typeface="Arial Narrow" panose="020B0606020202030204" pitchFamily="34" charset="0"/>
              </a:rPr>
              <a:t>эти издания содержат ключевую информацию</a:t>
            </a:r>
            <a:r>
              <a:rPr lang="ru-RU" sz="2400" dirty="0" smtClean="0">
                <a:latin typeface="Arial Narrow" panose="020B0606020202030204" pitchFamily="34" charset="0"/>
              </a:rPr>
              <a:t>, сгруппированную </a:t>
            </a:r>
            <a:r>
              <a:rPr lang="ru-RU" sz="2400" b="1" dirty="0" smtClean="0">
                <a:latin typeface="Arial Narrow" panose="020B0606020202030204" pitchFamily="34" charset="0"/>
              </a:rPr>
              <a:t>по наиболее актуальным проблемам</a:t>
            </a:r>
            <a:r>
              <a:rPr lang="ru-RU" sz="2400" dirty="0" smtClean="0">
                <a:latin typeface="Arial Narrow" panose="020B0606020202030204" pitchFamily="34" charset="0"/>
              </a:rPr>
              <a:t>. 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Следовательно</a:t>
            </a:r>
            <a:r>
              <a:rPr lang="ru-RU" sz="2400" dirty="0" smtClean="0">
                <a:latin typeface="Arial Narrow" panose="020B0606020202030204" pitchFamily="34" charset="0"/>
              </a:rPr>
              <a:t>,</a:t>
            </a:r>
            <a:r>
              <a:rPr lang="ru-RU" sz="2500" dirty="0" smtClean="0">
                <a:latin typeface="Arial Narrow" panose="020B0606020202030204" pitchFamily="34" charset="0"/>
              </a:rPr>
              <a:t> </a:t>
            </a:r>
            <a:r>
              <a:rPr lang="ru-RU" sz="25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необходима их </a:t>
            </a:r>
            <a:r>
              <a:rPr lang="ru-RU" sz="25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оцифровка</a:t>
            </a:r>
            <a:r>
              <a:rPr lang="ru-RU" sz="2500" dirty="0" smtClean="0">
                <a:latin typeface="Arial Narrow" panose="020B0606020202030204" pitchFamily="34" charset="0"/>
              </a:rPr>
              <a:t>. </a:t>
            </a:r>
            <a:endParaRPr lang="ru-RU" sz="2500" dirty="0"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7" y="2882348"/>
            <a:ext cx="5628835" cy="36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1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37" y="936182"/>
            <a:ext cx="2377882" cy="25254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142" y="3555644"/>
            <a:ext cx="2525116" cy="29750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8" y="3555644"/>
            <a:ext cx="2437447" cy="2888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88" y="1002807"/>
            <a:ext cx="2437447" cy="24463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336" y="1071334"/>
            <a:ext cx="2493097" cy="2170035"/>
          </a:xfrm>
          <a:prstGeom prst="rect">
            <a:avLst/>
          </a:prstGeom>
        </p:spPr>
      </p:pic>
      <p:pic>
        <p:nvPicPr>
          <p:cNvPr id="7" name="Picture 4" descr="https://www.htjournal.ru/public/site/images/admin/ge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18" y="3347900"/>
            <a:ext cx="2184400" cy="318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2520" y="2103269"/>
            <a:ext cx="3203824" cy="43407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0219" y="48572"/>
            <a:ext cx="960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Материалы к оцифровке</a:t>
            </a:r>
            <a:endParaRPr lang="ru-RU" sz="36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01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295</Words>
  <Application>Microsoft Office PowerPoint</Application>
  <PresentationFormat>Широкоэкранный</PresentationFormat>
  <Paragraphs>55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Lucida Sans Unicode</vt:lpstr>
      <vt:lpstr>Stella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EIM</dc:creator>
  <cp:lastModifiedBy>User</cp:lastModifiedBy>
  <cp:revision>64</cp:revision>
  <dcterms:created xsi:type="dcterms:W3CDTF">2025-11-15T08:45:38Z</dcterms:created>
  <dcterms:modified xsi:type="dcterms:W3CDTF">2025-11-25T09:23:27Z</dcterms:modified>
</cp:coreProperties>
</file>