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71" r:id="rId4"/>
    <p:sldId id="273" r:id="rId5"/>
    <p:sldId id="272" r:id="rId6"/>
    <p:sldId id="275" r:id="rId7"/>
    <p:sldId id="274" r:id="rId8"/>
    <p:sldId id="268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83" autoAdjust="0"/>
  </p:normalViewPr>
  <p:slideViewPr>
    <p:cSldViewPr snapToGrid="0">
      <p:cViewPr varScale="1">
        <p:scale>
          <a:sx n="101" d="100"/>
          <a:sy n="101" d="100"/>
        </p:scale>
        <p:origin x="10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8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8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6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4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0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529D-3A0C-418B-95C4-79036C543B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E332-0ABA-4048-A45A-3B7F71B5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440604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Об особенностях комплектования академических библиотек химического профиля в годы Великой Отечественной войны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9025" y="4449998"/>
            <a:ext cx="6562725" cy="15151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3200" i="1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BatangChe" pitchFamily="49" charset="-127"/>
                <a:cs typeface="FrankRuehl" pitchFamily="34" charset="-79"/>
              </a:rPr>
              <a:t>Евдокименкова</a:t>
            </a:r>
            <a:r>
              <a:rPr lang="ru-RU" altLang="ru-RU" sz="3200" i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BatangChe" pitchFamily="49" charset="-127"/>
                <a:cs typeface="FrankRuehl" pitchFamily="34" charset="-79"/>
              </a:rPr>
              <a:t> Ю.Б.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i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BatangChe" pitchFamily="49" charset="-127"/>
                <a:cs typeface="FrankRuehl" pitchFamily="34" charset="-79"/>
              </a:rPr>
              <a:t>Библиотека по естественным наукам РАН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71" y="165102"/>
            <a:ext cx="105469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химического профиля, входившие в Сектор Сети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спецбиблиотек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1941 г.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047" y="1690690"/>
            <a:ext cx="8543925" cy="5281613"/>
          </a:xfrm>
        </p:spPr>
        <p:txBody>
          <a:bodyPr>
            <a:normAutofit/>
          </a:bodyPr>
          <a:lstStyle/>
          <a:p>
            <a:r>
              <a:rPr lang="ru-RU" dirty="0"/>
              <a:t>библиотека Отделения химических наук АН СССР (ОХН</a:t>
            </a:r>
            <a:r>
              <a:rPr lang="ru-RU" dirty="0" smtClean="0"/>
              <a:t>)				70 000 </a:t>
            </a:r>
            <a:r>
              <a:rPr lang="ru-RU" dirty="0" err="1" smtClean="0"/>
              <a:t>биб.ед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библиотека </a:t>
            </a:r>
            <a:r>
              <a:rPr lang="ru-RU" dirty="0" smtClean="0"/>
              <a:t>Института </a:t>
            </a:r>
            <a:r>
              <a:rPr lang="ru-RU" dirty="0"/>
              <a:t>органической химии (ИОХ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					20 000 </a:t>
            </a:r>
            <a:r>
              <a:rPr lang="ru-RU" dirty="0" err="1" smtClean="0"/>
              <a:t>биб.ед</a:t>
            </a:r>
            <a:r>
              <a:rPr lang="ru-RU" dirty="0" smtClean="0"/>
              <a:t>. </a:t>
            </a:r>
          </a:p>
          <a:p>
            <a:endParaRPr lang="ru-RU" i="1" dirty="0"/>
          </a:p>
          <a:p>
            <a:r>
              <a:rPr lang="ru-RU" dirty="0"/>
              <a:t>библиотека</a:t>
            </a:r>
            <a:r>
              <a:rPr lang="ru-RU" i="1" dirty="0" smtClean="0"/>
              <a:t> </a:t>
            </a:r>
            <a:r>
              <a:rPr lang="ru-RU" dirty="0"/>
              <a:t>Лаборатории гетероциклических </a:t>
            </a:r>
            <a:r>
              <a:rPr lang="ru-RU" dirty="0" smtClean="0"/>
              <a:t>соединений 			2 500 </a:t>
            </a:r>
            <a:r>
              <a:rPr lang="ru-RU" dirty="0" err="1" smtClean="0"/>
              <a:t>биб.ед</a:t>
            </a:r>
            <a:r>
              <a:rPr lang="ru-RU" dirty="0" smtClean="0"/>
              <a:t>. </a:t>
            </a:r>
          </a:p>
          <a:p>
            <a:endParaRPr lang="ru-RU" i="1" dirty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0524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253" y="664783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Эвакуация в Казань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798" y="2690210"/>
            <a:ext cx="7916380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3491" y="0"/>
            <a:ext cx="8543925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в фонды научной литературы в 1941-1945 гг. 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321" y="1516135"/>
            <a:ext cx="72400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40" y="350384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научной литературы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1941-1945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в. 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фонды химических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06" y="1825625"/>
            <a:ext cx="7020213" cy="44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3" y="288928"/>
            <a:ext cx="8543925" cy="883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литературы в области химии, изданной в 1941-1945 гг. по тематическим направлениям (в %)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037458"/>
              </p:ext>
            </p:extLst>
          </p:nvPr>
        </p:nvGraphicFramePr>
        <p:xfrm>
          <a:off x="1463040" y="1322352"/>
          <a:ext cx="7793502" cy="4923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6566">
                  <a:extLst>
                    <a:ext uri="{9D8B030D-6E8A-4147-A177-3AD203B41FA5}">
                      <a16:colId xmlns:a16="http://schemas.microsoft.com/office/drawing/2014/main" val="2707094783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1177850120"/>
                    </a:ext>
                  </a:extLst>
                </a:gridCol>
              </a:tblGrid>
              <a:tr h="59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технология и производство новых материалов, в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09077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обработка металлов и сплавов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742200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274372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материалов с особыми свойствами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747328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химических продуктов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778006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Теоретические вопросы химии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56636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Аналитическая химия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223649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и неорганическая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521445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и коллоидная химия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765066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Органическая химия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599582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Геология, полезные ископаемые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55547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52138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70891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Труды НИИ и ВУЗов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79617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науки и техники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445749"/>
                  </a:ext>
                </a:extLst>
              </a:tr>
              <a:tr h="2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Языковые учебники и словари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4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01" y="92882"/>
            <a:ext cx="8543925" cy="886174"/>
          </a:xfrm>
        </p:spPr>
        <p:txBody>
          <a:bodyPr>
            <a:noAutofit/>
          </a:bodyPr>
          <a:lstStyle/>
          <a:p>
            <a:pPr algn="ctr"/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44" y="92882"/>
            <a:ext cx="3406130" cy="38346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37" y="92882"/>
            <a:ext cx="4081487" cy="423265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031" y="1946802"/>
            <a:ext cx="3150335" cy="44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20" y="1922323"/>
            <a:ext cx="8543925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Спасибо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35" y="4293235"/>
            <a:ext cx="15850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157</Words>
  <Application>Microsoft Office PowerPoint</Application>
  <PresentationFormat>Лист A4 (210x297 мм)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BatangChe</vt:lpstr>
      <vt:lpstr>Calibri</vt:lpstr>
      <vt:lpstr>Calibri Light</vt:lpstr>
      <vt:lpstr>FrankRuehl</vt:lpstr>
      <vt:lpstr>Garamond</vt:lpstr>
      <vt:lpstr>Тема Office</vt:lpstr>
      <vt:lpstr>Об особенностях комплектования академических библиотек химического профиля в годы Великой Отечественной войны</vt:lpstr>
      <vt:lpstr>Библиотеки химического профиля, входившие в Сектор Сети спецбиблиотек в 1941 г.</vt:lpstr>
      <vt:lpstr>Эвакуация в Казань</vt:lpstr>
      <vt:lpstr>Поступление в фонды научной литературы в 1941-1945 гг. </vt:lpstr>
      <vt:lpstr>Поступление научной литературы 1941-1945 гг. в. в фонды химических библиотек</vt:lpstr>
      <vt:lpstr>Распределение литературы в области химии, изданной в 1941-1945 гг. по тематическим направлениям (в %)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Library1</dc:creator>
  <cp:lastModifiedBy>Юлия Евдокименкова</cp:lastModifiedBy>
  <cp:revision>78</cp:revision>
  <dcterms:created xsi:type="dcterms:W3CDTF">2025-04-16T08:09:45Z</dcterms:created>
  <dcterms:modified xsi:type="dcterms:W3CDTF">2025-11-25T03:30:57Z</dcterms:modified>
</cp:coreProperties>
</file>