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6" r:id="rId9"/>
    <p:sldId id="265" r:id="rId10"/>
    <p:sldId id="267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91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05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69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86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86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60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23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51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54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47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92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397D9-1E08-4BBD-BB4F-2B251D4BA6D1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F2336-41B7-4F01-8B1E-BB80A5473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96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6279" y="1988191"/>
            <a:ext cx="9144000" cy="1157680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Критерии отбора источников при цифровизации фондов: опыт БЕН РАН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94415" y="4256380"/>
            <a:ext cx="4065864" cy="525345"/>
          </a:xfrm>
        </p:spPr>
        <p:txBody>
          <a:bodyPr/>
          <a:lstStyle/>
          <a:p>
            <a:r>
              <a:rPr lang="ru-RU" u="sng" dirty="0"/>
              <a:t>Русаков А.В.</a:t>
            </a:r>
            <a:r>
              <a:rPr lang="ru-RU" dirty="0"/>
              <a:t>, Митрошин И.А.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835168" y="5892234"/>
            <a:ext cx="4065864" cy="525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855852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 БЕН РАН формируются две категории информационных ресурсов, пригодных для подготовки к оцифровке и долгосрочному хранению:</a:t>
            </a:r>
          </a:p>
          <a:p>
            <a:pPr marL="514350" indent="-514350">
              <a:buAutoNum type="arabicPeriod"/>
            </a:pPr>
            <a:r>
              <a:rPr lang="ru-RU" dirty="0"/>
              <a:t>Верифицированными данными, прошедшие многоступенчатую систему оценки по следующим параметрам: происхождение из авторитетных источников информации, наличие потенциала для проведения вторичного анализа, перспективы долгосрочного использования, книжные памятники и т.п.</a:t>
            </a:r>
          </a:p>
          <a:p>
            <a:pPr marL="514350" indent="-514350">
              <a:buAutoNum type="arabicPeriod"/>
            </a:pPr>
            <a:r>
              <a:rPr lang="ru-RU" dirty="0"/>
              <a:t>Источники из фондов Библиотеки, которые требуют дополнительной обработки.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Отбор документов должен базироваться на комплексной оценке перечисленных критериев</a:t>
            </a:r>
          </a:p>
          <a:p>
            <a:pPr marL="0" indent="0">
              <a:buNone/>
            </a:pPr>
            <a:r>
              <a:rPr lang="ru-RU" dirty="0"/>
              <a:t>Необходимо постоянное уточнение иерархии критериев</a:t>
            </a:r>
          </a:p>
          <a:p>
            <a:pPr marL="0" indent="0">
              <a:buNone/>
            </a:pPr>
            <a:r>
              <a:rPr lang="ru-RU" dirty="0"/>
              <a:t>Необходимо стремиться к разработке полностью формализованных критериев и нивелированию экспертного субъективизма. </a:t>
            </a:r>
          </a:p>
        </p:txBody>
      </p:sp>
    </p:spTree>
    <p:extLst>
      <p:ext uri="{BB962C8B-B14F-4D97-AF65-F5344CB8AC3E}">
        <p14:creationId xmlns:p14="http://schemas.microsoft.com/office/powerpoint/2010/main" val="24978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2342" y="2462373"/>
            <a:ext cx="5520655" cy="1325563"/>
          </a:xfrm>
        </p:spPr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6124" y="4639112"/>
            <a:ext cx="5657675" cy="1537851"/>
          </a:xfrm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ru-RU" b="1" dirty="0"/>
              <a:t>Русаков Алексей Вячеславович</a:t>
            </a:r>
          </a:p>
          <a:p>
            <a:pPr marL="0" indent="0" algn="r">
              <a:buNone/>
            </a:pPr>
            <a:r>
              <a:rPr lang="ru-RU" dirty="0"/>
              <a:t>к.</a:t>
            </a:r>
            <a:r>
              <a:rPr lang="en-US" dirty="0"/>
              <a:t> </a:t>
            </a:r>
            <a:r>
              <a:rPr lang="ru-RU" dirty="0"/>
              <a:t>ф.-м.</a:t>
            </a:r>
            <a:r>
              <a:rPr lang="en-US" dirty="0"/>
              <a:t> </a:t>
            </a:r>
            <a:r>
              <a:rPr lang="ru-RU" dirty="0"/>
              <a:t>н., и.</a:t>
            </a:r>
            <a:r>
              <a:rPr lang="en-US" dirty="0"/>
              <a:t> </a:t>
            </a:r>
            <a:r>
              <a:rPr lang="ru-RU" dirty="0"/>
              <a:t>о. зав. </a:t>
            </a:r>
            <a:r>
              <a:rPr lang="en-US" dirty="0"/>
              <a:t>c</a:t>
            </a:r>
            <a:r>
              <a:rPr lang="ru-RU" dirty="0" err="1"/>
              <a:t>ектора</a:t>
            </a:r>
            <a:r>
              <a:rPr lang="ru-RU" dirty="0"/>
              <a:t> патентной информации</a:t>
            </a:r>
          </a:p>
          <a:p>
            <a:pPr marL="0" indent="0" algn="r">
              <a:buNone/>
            </a:pPr>
            <a:r>
              <a:rPr lang="ru-RU" dirty="0"/>
              <a:t>Библиотека по естественным наукам</a:t>
            </a:r>
          </a:p>
          <a:p>
            <a:pPr marL="0" indent="0" algn="r">
              <a:buNone/>
            </a:pPr>
            <a:r>
              <a:rPr lang="en-US" dirty="0"/>
              <a:t>rusakov_a@rambler.ru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02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Актуальность задачи отбора источников для последующей цифровизации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04968"/>
            <a:ext cx="10515600" cy="4180383"/>
          </a:xfrm>
        </p:spPr>
        <p:txBody>
          <a:bodyPr/>
          <a:lstStyle/>
          <a:p>
            <a:r>
              <a:rPr lang="ru-RU" dirty="0"/>
              <a:t>необходимость разработки эффективных методов обеспечения пользователей библиотеки релевантной научной и технической информацией</a:t>
            </a:r>
          </a:p>
          <a:p>
            <a:r>
              <a:rPr lang="ru-RU" dirty="0"/>
              <a:t>сохранение научного наследия</a:t>
            </a:r>
          </a:p>
          <a:p>
            <a:r>
              <a:rPr lang="ru-RU" dirty="0"/>
              <a:t>обеспечение оперативным доступом к фондам в условиях растущих объемов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193330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Однозначные критерии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38525"/>
            <a:ext cx="10515600" cy="41384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1.	Востребованность источника, которая определяется на основе запросов НИИ или пользователей библиотеки на основании следующих показателей:</a:t>
            </a:r>
          </a:p>
          <a:p>
            <a:pPr marL="0" indent="0">
              <a:buNone/>
            </a:pPr>
            <a:r>
              <a:rPr lang="ru-RU" sz="2400" dirty="0"/>
              <a:t>•	статистических показателей книговыдачи;</a:t>
            </a:r>
          </a:p>
          <a:p>
            <a:pPr marL="0" indent="0">
              <a:buNone/>
            </a:pPr>
            <a:r>
              <a:rPr lang="ru-RU" sz="2400" dirty="0"/>
              <a:t>•	аналитике запросов на комплектование;</a:t>
            </a:r>
          </a:p>
          <a:p>
            <a:pPr marL="0" indent="0">
              <a:buNone/>
            </a:pPr>
            <a:r>
              <a:rPr lang="ru-RU" sz="2400" dirty="0"/>
              <a:t>•	исследований потребностей пользователей библиотеки;</a:t>
            </a:r>
          </a:p>
          <a:p>
            <a:pPr marL="0" indent="0">
              <a:buNone/>
            </a:pPr>
            <a:r>
              <a:rPr lang="ru-RU" sz="2400" dirty="0"/>
              <a:t>•	данные автоматизированного мониторинга посредством АБИС «</a:t>
            </a:r>
            <a:r>
              <a:rPr lang="ru-RU" sz="2400" dirty="0" err="1"/>
              <a:t>TopAZ</a:t>
            </a:r>
            <a:r>
              <a:rPr lang="ru-RU" sz="2400" dirty="0"/>
              <a:t>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50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Однозначные критерии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/>
              <a:t>2. Состояние источника, возможность его последующего сканирования и специфики технологического процесса, ограничения по обработке: </a:t>
            </a:r>
          </a:p>
          <a:p>
            <a:pPr marL="0" indent="0">
              <a:buNone/>
            </a:pPr>
            <a:r>
              <a:rPr lang="ru-RU" sz="2600" dirty="0"/>
              <a:t>• недопустимость </a:t>
            </a:r>
            <a:r>
              <a:rPr lang="ru-RU" sz="2600" dirty="0" err="1"/>
              <a:t>разброшюровки</a:t>
            </a:r>
            <a:r>
              <a:rPr lang="ru-RU" sz="2600" dirty="0"/>
              <a:t> документов;</a:t>
            </a:r>
          </a:p>
          <a:p>
            <a:pPr marL="0" indent="0">
              <a:buNone/>
            </a:pPr>
            <a:r>
              <a:rPr lang="ru-RU" sz="2600" dirty="0"/>
              <a:t>• технические сложности при сканировании, обусловленные наличием пыли и загрязнений;</a:t>
            </a:r>
          </a:p>
          <a:p>
            <a:pPr marL="0" indent="0">
              <a:buNone/>
            </a:pPr>
            <a:r>
              <a:rPr lang="ru-RU" sz="2600" dirty="0"/>
              <a:t>• повышенный риск механического повреждения материалов вследствие естественного износа бумаги;</a:t>
            </a:r>
          </a:p>
          <a:p>
            <a:pPr marL="0" indent="0">
              <a:buNone/>
            </a:pPr>
            <a:r>
              <a:rPr lang="ru-RU" sz="2600" dirty="0"/>
              <a:t>• невозможность точного воспроизведения физических характеристик оригиналов (читаемость источника, качество бумаги, особенности красителей).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3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Однозначные критерии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dirty="0"/>
              <a:t>3. Юридическая оценка источника. При отборе проводится проверка источника на содержание информации, распространение которой запрещено законом (дискриминация, политические лозунги и др.) и ограничения авторского права.</a:t>
            </a:r>
          </a:p>
          <a:p>
            <a:pPr marL="0" indent="0">
              <a:buNone/>
            </a:pPr>
            <a:r>
              <a:rPr lang="ru-RU" sz="2600" dirty="0"/>
              <a:t>4. Доступность источника. Оценивается наличие источника в различных отделах сети, доступность широкому кругу читателей, возможность его безболезненного извлечения для дальнейшей обработки и т.п. </a:t>
            </a:r>
          </a:p>
          <a:p>
            <a:pPr marL="0" indent="0">
              <a:buNone/>
            </a:pPr>
            <a:r>
              <a:rPr lang="ru-RU" sz="2600" dirty="0"/>
              <a:t>5. Единственный экземпляр. Оцифровке подлежит единственный экземпляр и его дальнейшее хранение в виде цифровой копии. </a:t>
            </a:r>
          </a:p>
          <a:p>
            <a:pPr marL="0" indent="0">
              <a:buNone/>
            </a:pPr>
            <a:r>
              <a:rPr lang="ru-RU" sz="2600" dirty="0"/>
              <a:t>6. Временной показатель используется для цифровизации «Редкой книги» на основании Приказа Министерство культуры РФ от 30 декабря 2020 г. №1780 "Об утверждении Положения о реестре книжных памятников".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861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Оценочные критерии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Соответствие тематике. Критерий основан на анализе соответствия содержания источника тематическим направлениям Библиотеки по естественным наукам РАН (БЕН РАН), с учетом их возможных упоминаний в публикациях или отчётах. </a:t>
            </a:r>
          </a:p>
          <a:p>
            <a:pPr lvl="0"/>
            <a:r>
              <a:rPr lang="ru-RU" dirty="0"/>
              <a:t>Актуальность и научная ценность источника. Определяется соответствием источника текущим научным тенденциям, например, с помощью библиометрических и наукометрических показателей или экспертных заключений.</a:t>
            </a:r>
          </a:p>
          <a:p>
            <a:pPr lvl="0"/>
            <a:r>
              <a:rPr lang="ru-RU" dirty="0"/>
              <a:t>Репутация источника. Определяется комплексной оценкой информации об источнике: количество цитирований в рецензируемых научных журналах или отчётах; экспертная оценка; наличие авторитетных рецензий.</a:t>
            </a:r>
          </a:p>
          <a:p>
            <a:pPr lvl="0"/>
            <a:r>
              <a:rPr lang="ru-RU" dirty="0" err="1"/>
              <a:t>Дублетность</a:t>
            </a:r>
            <a:r>
              <a:rPr lang="ru-RU" dirty="0"/>
              <a:t>. При необходимости (плохое физическое состояние экземпляра) выявляются идентичные экземпляры в фонде (при наличии) для определения более ценного варианта для цифровизации.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68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Оценочные критерии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Уникальность источника. Проводится экспертная оценка риска безвозвратной потери информации при утере источника (например, </a:t>
            </a:r>
            <a:r>
              <a:rPr lang="ru-RU" dirty="0" err="1"/>
              <a:t>геоданные</a:t>
            </a:r>
            <a:r>
              <a:rPr lang="ru-RU" dirty="0"/>
              <a:t> или фото с археологических раскопок).</a:t>
            </a:r>
          </a:p>
          <a:p>
            <a:pPr lvl="0"/>
            <a:r>
              <a:rPr lang="ru-RU" dirty="0"/>
              <a:t>Потенциальная применимость. Оценивается предполагаемое будущее использование на основе данных о текущей исследовательской и образовательной ценности, например, потенциальном участие их в статистике/анализе. </a:t>
            </a:r>
          </a:p>
          <a:p>
            <a:pPr lvl="0"/>
            <a:r>
              <a:rPr lang="ru-RU" dirty="0"/>
              <a:t>Социальная значимость. Под социально-значимыми понимаются документы, обладающие высокой духовной важностью для общества, материальной, особой исторической, научной и культурной ценностью</a:t>
            </a:r>
          </a:p>
          <a:p>
            <a:pPr lvl="0"/>
            <a:r>
              <a:rPr lang="ru-RU" dirty="0"/>
              <a:t>Полнота источника. Содержательная полнота информации, представленная в источнике. Так, например, для методик это вся информация, необходимая для воспроизведения данной методики. Также, под термином полнота источника часто понимают полноту библиографических данных.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827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Для периодических изданий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/>
              <a:t>рейтинги – используется Белый список (Российский центр научной информации, РЦНИ) для отечественных журналов и международные рейтинговые системы;</a:t>
            </a:r>
          </a:p>
          <a:p>
            <a:pPr lvl="0"/>
            <a:r>
              <a:rPr lang="ru-RU" sz="2400" dirty="0"/>
              <a:t>глубина доступа – предпочтение отдается коллекциям с большим периодом выпуска изданий;</a:t>
            </a:r>
          </a:p>
          <a:p>
            <a:r>
              <a:rPr lang="ru-RU" sz="2400" dirty="0"/>
              <a:t>принадлежность – предпочтение отдается отечественным журналам, выпущенным под эгидой РАН, ВАК и др.</a:t>
            </a:r>
          </a:p>
        </p:txBody>
      </p:sp>
    </p:spTree>
    <p:extLst>
      <p:ext uri="{BB962C8B-B14F-4D97-AF65-F5344CB8AC3E}">
        <p14:creationId xmlns:p14="http://schemas.microsoft.com/office/powerpoint/2010/main" val="1401308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Оцифрованные материалы в БЕН РАН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Литература из рубрик:</a:t>
            </a:r>
          </a:p>
          <a:p>
            <a:r>
              <a:rPr lang="ru-RU" sz="2400" dirty="0"/>
              <a:t>Горное дело, инженерное дело, машиностроение, металлургия, </a:t>
            </a:r>
            <a:r>
              <a:rPr lang="ru-RU" sz="2400" dirty="0" err="1"/>
              <a:t>нанотехнологии</a:t>
            </a:r>
            <a:r>
              <a:rPr lang="ru-RU" sz="2400" dirty="0"/>
              <a:t>, нефтегазовое дело, энергетика</a:t>
            </a:r>
          </a:p>
          <a:p>
            <a:r>
              <a:rPr lang="ru-RU" sz="2400" dirty="0"/>
              <a:t>Авиация, космос, биология, науки о Земле, физика, химия, экология</a:t>
            </a:r>
          </a:p>
          <a:p>
            <a:r>
              <a:rPr lang="ru-RU" sz="2400" dirty="0"/>
              <a:t>Математика, механика</a:t>
            </a:r>
          </a:p>
          <a:p>
            <a:r>
              <a:rPr lang="ru-RU" sz="2400" dirty="0"/>
              <a:t>Автоматика, информатика, кибернетика, радиотехника, электроника, синергетика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Подборка документов в коллекции адресована научным работникам, преподавателям вузов, студентам, аспирантам, специалистам</a:t>
            </a:r>
          </a:p>
        </p:txBody>
      </p:sp>
    </p:spTree>
    <p:extLst>
      <p:ext uri="{BB962C8B-B14F-4D97-AF65-F5344CB8AC3E}">
        <p14:creationId xmlns:p14="http://schemas.microsoft.com/office/powerpoint/2010/main" val="2017208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760</Words>
  <Application>Microsoft Office PowerPoint</Application>
  <PresentationFormat>Широкоэкранный</PresentationFormat>
  <Paragraphs>59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Критерии отбора источников при цифровизации фондов: опыт БЕН РАН</vt:lpstr>
      <vt:lpstr>Актуальность задачи отбора источников для последующей цифровизации</vt:lpstr>
      <vt:lpstr>Однозначные критерии</vt:lpstr>
      <vt:lpstr>Однозначные критерии</vt:lpstr>
      <vt:lpstr>Однозначные критерии</vt:lpstr>
      <vt:lpstr>Оценочные критерии</vt:lpstr>
      <vt:lpstr>Оценочные критерии</vt:lpstr>
      <vt:lpstr>Для периодических изданий</vt:lpstr>
      <vt:lpstr>Оцифрованные материалы в БЕН РАН</vt:lpstr>
      <vt:lpstr>Выводы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отбора источников при цифровизации фондов: опыт БЕН РАН</dc:title>
  <dc:creator>librarian</dc:creator>
  <cp:lastModifiedBy>Alex</cp:lastModifiedBy>
  <cp:revision>5</cp:revision>
  <dcterms:created xsi:type="dcterms:W3CDTF">2025-11-24T08:44:58Z</dcterms:created>
  <dcterms:modified xsi:type="dcterms:W3CDTF">2025-11-25T10:48:28Z</dcterms:modified>
</cp:coreProperties>
</file>