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316" r:id="rId2"/>
    <p:sldId id="563" r:id="rId3"/>
    <p:sldId id="562" r:id="rId4"/>
    <p:sldId id="561" r:id="rId5"/>
    <p:sldId id="467" r:id="rId6"/>
    <p:sldId id="565" r:id="rId7"/>
    <p:sldId id="541" r:id="rId8"/>
    <p:sldId id="521" r:id="rId9"/>
    <p:sldId id="508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8481" autoAdjust="0"/>
  </p:normalViewPr>
  <p:slideViewPr>
    <p:cSldViewPr snapToGrid="0">
      <p:cViewPr varScale="1">
        <p:scale>
          <a:sx n="74" d="100"/>
          <a:sy n="74" d="100"/>
        </p:scale>
        <p:origin x="84" y="642"/>
      </p:cViewPr>
      <p:guideLst>
        <p:guide orient="horz" pos="36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2403-0916-48F6-BB74-E9964989FEC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589A-1292-4A81-8BE3-D9D4DD5B5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7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8D5D8-392B-4DC6-B490-1E65DFA685EE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F337-7004-4B30-858A-751F79286B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18414DF-909B-4543-833B-82A0461F1C4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13CF46B-76B0-4F34-8FA0-01E41B703C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13CF46B-76B0-4F34-8FA0-01E41B703C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13CF46B-76B0-4F34-8FA0-01E41B703C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5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E87335D-95A7-4209-8602-4FFAF51C006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C1AE521-C611-4EBD-8B15-C3FE0E09E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13CF46B-76B0-4F34-8FA0-01E41B703C3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73C1D36-89F3-4E9F-B957-F8032489925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C1AE521-C611-4EBD-8B15-C3FE0E09EC3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109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394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2317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954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902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093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92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038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873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69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100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061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711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81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470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037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ED2B-767D-4F78-9301-7183CB10637C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621088-65D2-4D83-8ECA-1E77DEA9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nran.ru/resources/fondy-i-kollektsii/fond-redkikh-knig-ben-ran-istoricheskaya-spravk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kp.rusneb.ru/item/search?materialOwners=%D0%A4%D0%93%D0%91%D0%A3%D0%9D+%D0%91%D0%98%D0%91%D0%9B%D0%98%D0%9E%D0%A2%D0%95%D0%9A%D0%90+%D0%9F%D0%9E+%D0%95%D0%A1%D0%A2%D0%95%D0%A1%D0%A2%D0%92%D0%95%D0%9D%D0%9D%D0%AB%D0%9C+%D0%9D%D0%90%D0%A3%D0%9A%D0%90%D0%9C+%D0%A0%D0%9E%D0%A1%D0%A1%D0%98%D0%99%D0%A1%D0%9A%D0%9E%D0%99+%D0%90%D0%9A%D0%90%D0%94%D0%95%D0%9C%D0%98%D0%98+%D0%9D%D0%90%D0%A3%D0%9A" TargetMode="External"/><Relationship Id="rId4" Type="http://schemas.openxmlformats.org/officeDocument/2006/relationships/hyperlink" Target="https://koha.benran.ru/cgi-bin/koha/opac-search.pl?advsearch=1&amp;idx=ccode%2Cphr&amp;q=&#1060;&#1086;&#1085;&#1076;+&#1088;&#1077;&#1076;&#1082;&#1086;&#1081;+&#1082;&#1085;&#1080;&#1075;&#1080;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enran.ru/resources/fondy-i-kollektsii/ekzemplyary-iz-lichnykh-bibliotek/" TargetMode="External"/><Relationship Id="rId3" Type="http://schemas.openxmlformats.org/officeDocument/2006/relationships/hyperlink" Target="https://koha.benran.ru/cgi-bin/koha/opac-search.pl?advsearch=1&amp;idx=ccode%2Cphr&amp;q=&#1050;&#1085;&#1080;&#1078;&#1085;&#1099;&#1077;+&#1087;&#1072;&#1084;&#1103;&#1090;&#1085;&#1080;&#1082;&#1080;&amp;weight_search=1&amp;do=&#1055;&#1086;&#1080;&#1089;&#1082;&amp;sort_by=relevance" TargetMode="External"/><Relationship Id="rId7" Type="http://schemas.openxmlformats.org/officeDocument/2006/relationships/hyperlink" Target="https://benran.ru/resources/fondy-i-kollektsii/biblioteka-shpolskogo-eduarda-vladimirovicha-1892-197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enran.ru/resources/fondy-i-kollektsii/biblioteka-rysina-lva-pavlovicha-1929-2015/" TargetMode="External"/><Relationship Id="rId5" Type="http://schemas.openxmlformats.org/officeDocument/2006/relationships/hyperlink" Target="https://koha.benran.ru/cgi-bin/koha/opac-search.pl?advsearch=1&amp;idx=ccode%2Cphr&amp;q=&#1050;&#1085;&#1080;&#1075;&#1080;+&#1089;+&#1074;&#1083;&#1072;&#1076;&#1077;&#1083;&#1100;&#1095;&#1077;&#1089;&#1082;&#1080;&#1084;&#1080;+&#1079;&#1085;&#1072;&#1082;&#1072;&#1084;&#1080;+&amp;weight_search=1&amp;do=&#1055;&#1086;&#1080;&#1089;&#1082;&amp;sort_by=relevance" TargetMode="External"/><Relationship Id="rId4" Type="http://schemas.openxmlformats.org/officeDocument/2006/relationships/hyperlink" Target="https://koha.benran.ru/cgi-bin/koha/opac-search.pl?advsearch=1&amp;idx=ccode%2Cphr&amp;q=&#1050;&#1085;&#1080;&#1075;&#1080;+&#1089;+&#1072;&#1074;&#1090;&#1086;&#1075;&#1088;&#1072;&#1092;&#1072;&#1084;&#1080;+&#1091;&#1095;&#1105;&#1085;&#1099;&#1093;&amp;weight_search=1&amp;do=&#1055;&#1086;&#1080;&#1089;&#1082;&amp;sort_by=relevance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72" y="1736505"/>
            <a:ext cx="9565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     Доклад:</a:t>
            </a:r>
          </a:p>
          <a:p>
            <a:endParaRPr lang="ru-RU" sz="1600" dirty="0" smtClean="0"/>
          </a:p>
          <a:p>
            <a:pPr algn="ctr"/>
            <a:r>
              <a:rPr lang="ru-RU" sz="2400" b="1" dirty="0" smtClean="0"/>
              <a:t>«Фонд редких книг БЕН РАН»: возможности и перспективы создания в электронном каталоге коллекции: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«Научные издания в годы </a:t>
            </a:r>
          </a:p>
          <a:p>
            <a:pPr algn="ctr"/>
            <a:r>
              <a:rPr lang="ru-RU" sz="2800" b="1" dirty="0" smtClean="0"/>
              <a:t>Великой Отечественной войны (1941-1945)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1600" dirty="0" smtClean="0"/>
              <a:t>Трофимова </a:t>
            </a:r>
            <a:r>
              <a:rPr lang="ru-RU" sz="1600" dirty="0"/>
              <a:t>Дина Леонидовна </a:t>
            </a:r>
            <a:endParaRPr lang="ru-RU" sz="1600" dirty="0" smtClean="0"/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БЕН РАН, Москва)</a:t>
            </a:r>
          </a:p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5641" y="4707361"/>
            <a:ext cx="9336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Фондом </a:t>
            </a:r>
            <a:r>
              <a:rPr lang="ru-RU" dirty="0"/>
              <a:t>редких книг БЕН РАН можно ознакомиться по интерактивным </a:t>
            </a:r>
            <a:r>
              <a:rPr lang="ru-RU" dirty="0" smtClean="0"/>
              <a:t>ссылкам:</a:t>
            </a:r>
          </a:p>
          <a:p>
            <a:endParaRPr lang="ru-RU" dirty="0">
              <a:hlinkClick r:id="rId3"/>
            </a:endParaRPr>
          </a:p>
          <a:p>
            <a:r>
              <a:rPr lang="ru-RU" dirty="0" smtClean="0">
                <a:hlinkClick r:id="rId3"/>
              </a:rPr>
              <a:t>Историческая справка. Фонд редких книг БЕН РАН</a:t>
            </a:r>
            <a:r>
              <a:rPr lang="ru-RU" dirty="0" smtClean="0"/>
              <a:t>  </a:t>
            </a:r>
          </a:p>
          <a:p>
            <a:r>
              <a:rPr lang="ru-RU" dirty="0" smtClean="0">
                <a:hlinkClick r:id="rId4"/>
              </a:rPr>
              <a:t>Электронный каталог Фонда редких книг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5"/>
              </a:rPr>
              <a:t>Книжные памятники БЕН РАН в Национальной электронной библиотеке (НЭБ)</a:t>
            </a:r>
            <a:r>
              <a:rPr lang="ru-RU" dirty="0" smtClean="0"/>
              <a:t>  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5" y="481262"/>
            <a:ext cx="10727123" cy="3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https://www.benran.ru/upload/iblock/611/fz2qxwjrjhqqbqvvxlbx1ebc0wy3zp6l/%D0%91%D0%B5%D0%B7%20%D0%BD%D0%B0%D0%B7%D0%B2%D0%B0%D0%BD%D0%B8%D1%8F%20%281280%20x%201148%20%D0%BC%D0%BC%29%20%281380%20x%201148%20%D0%BC%D0%BC%29%20%281480%20x%201148%20%D0%BC%D0%BC%29%2810%2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3766" y="2185898"/>
            <a:ext cx="843814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С коллекциями Фонда редких книг БЕН РАН можно ознакомиться по интерактивным ссылкам в разделе «Подрубрики»: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Подрубрики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3"/>
              </a:rPr>
              <a:t>Книжные памятники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4"/>
              </a:rPr>
              <a:t>Книги с автографами учёных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5"/>
              </a:rPr>
              <a:t>Книги с владельческими знаками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Личные библиотеки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6"/>
              </a:rPr>
              <a:t>Библиотека Рысина Льва Павловича (1929 - 2015)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7"/>
              </a:rPr>
              <a:t>Библиотека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7"/>
              </a:rPr>
              <a:t>Шпольского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7"/>
              </a:rPr>
              <a:t> Эдуарда Владимировича (1892 - 1975)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8"/>
              </a:rPr>
              <a:t>Экземпляры из личных библиотек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5" y="264694"/>
            <a:ext cx="10748210" cy="1844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7514" y="5732655"/>
            <a:ext cx="92883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Издания периода второй мировой войны  (1939-1945 гг.)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Научные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издания в годы Великой Отечественной войны (1941-1945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" y="1122947"/>
            <a:ext cx="7197849" cy="5422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60" y="625643"/>
            <a:ext cx="3663161" cy="5927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07" y="224589"/>
            <a:ext cx="3950663" cy="63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иаграмма 5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90917" y="1761859"/>
            <a:ext cx="7319867" cy="3746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499" y="525689"/>
            <a:ext cx="9138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Книгоиздание научной </a:t>
            </a:r>
            <a:r>
              <a:rPr lang="ru-RU" b="1" dirty="0" smtClean="0"/>
              <a:t>литературы в СССР </a:t>
            </a:r>
            <a:r>
              <a:rPr lang="ru-RU" b="1" dirty="0"/>
              <a:t>в период </a:t>
            </a:r>
            <a:r>
              <a:rPr lang="ru-RU" b="1" dirty="0" smtClean="0"/>
              <a:t>1941-1950 </a:t>
            </a:r>
            <a:r>
              <a:rPr lang="ru-RU" b="1" dirty="0"/>
              <a:t>гг. </a:t>
            </a:r>
            <a:r>
              <a:rPr lang="ru-RU" b="1" dirty="0" smtClean="0"/>
              <a:t>-</a:t>
            </a:r>
            <a:endParaRPr lang="ru-RU" b="1" dirty="0"/>
          </a:p>
          <a:p>
            <a:pPr algn="ctr"/>
            <a:r>
              <a:rPr lang="ru-RU" b="1" dirty="0" smtClean="0"/>
              <a:t>по фонду БЕН РАН (статистика изданий отраженных в электронном каталоге)</a:t>
            </a:r>
            <a:endParaRPr lang="ru-RU" sz="1600" dirty="0"/>
          </a:p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917" y="5370184"/>
            <a:ext cx="8626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1941	</a:t>
            </a:r>
            <a:r>
              <a:rPr lang="ru-RU" sz="1200" dirty="0"/>
              <a:t> </a:t>
            </a:r>
            <a:r>
              <a:rPr lang="ru-RU" sz="1200" dirty="0" smtClean="0"/>
              <a:t>  1942/1943		1944 /1945        1946 /1947                   1948/1950 гг.	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6174" y="1454082"/>
            <a:ext cx="36051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Таблица №1</a:t>
            </a:r>
            <a:endParaRPr lang="ru-RU" sz="1600" b="1" dirty="0" smtClean="0"/>
          </a:p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3409" y="1761859"/>
            <a:ext cx="2286000" cy="3608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088" y="2375722"/>
            <a:ext cx="1463040" cy="3063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7" y="1395194"/>
            <a:ext cx="8165688" cy="5198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504" y="263059"/>
            <a:ext cx="9512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Библиография к коллекции:</a:t>
            </a: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«Научные </a:t>
            </a:r>
            <a:r>
              <a:rPr lang="ru-RU" b="1" dirty="0">
                <a:latin typeface="Arial Black" panose="020B0A04020102020204" pitchFamily="34" charset="0"/>
              </a:rPr>
              <a:t>издания в годы Великой Отечественной войны (1941-1945)</a:t>
            </a:r>
          </a:p>
        </p:txBody>
      </p:sp>
    </p:spTree>
    <p:extLst>
      <p:ext uri="{BB962C8B-B14F-4D97-AF65-F5344CB8AC3E}">
        <p14:creationId xmlns:p14="http://schemas.microsoft.com/office/powerpoint/2010/main" val="16986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7094" y="2967789"/>
            <a:ext cx="941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Black" panose="020B0A04020102020204" pitchFamily="34" charset="0"/>
              </a:rPr>
              <a:t>«Научные </a:t>
            </a:r>
            <a:r>
              <a:rPr lang="ru-RU" sz="2000" b="1" dirty="0">
                <a:latin typeface="Arial Black" panose="020B0A04020102020204" pitchFamily="34" charset="0"/>
              </a:rPr>
              <a:t>издания в </a:t>
            </a:r>
            <a:r>
              <a:rPr lang="ru-RU" sz="2000" b="1" dirty="0" smtClean="0">
                <a:latin typeface="Arial Black" panose="020B0A04020102020204" pitchFamily="34" charset="0"/>
              </a:rPr>
              <a:t>годы Великой </a:t>
            </a:r>
            <a:r>
              <a:rPr lang="ru-RU" sz="2000" b="1" dirty="0">
                <a:latin typeface="Arial Black" panose="020B0A04020102020204" pitchFamily="34" charset="0"/>
              </a:rPr>
              <a:t>Отечественной войны (1941-1945</a:t>
            </a:r>
            <a:r>
              <a:rPr lang="ru-RU" sz="2000" b="1" dirty="0" smtClean="0">
                <a:latin typeface="Arial Black" panose="020B0A04020102020204" pitchFamily="34" charset="0"/>
              </a:rPr>
              <a:t>)»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1075" y="1443335"/>
            <a:ext cx="7668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Возможности отражения в </a:t>
            </a:r>
            <a:r>
              <a:rPr lang="ru-RU" b="1" dirty="0"/>
              <a:t>электронном </a:t>
            </a:r>
            <a:r>
              <a:rPr lang="ru-RU" b="1" dirty="0" smtClean="0"/>
              <a:t>каталоге </a:t>
            </a:r>
          </a:p>
          <a:p>
            <a:pPr algn="ctr"/>
            <a:r>
              <a:rPr lang="ru-RU" b="1" dirty="0" smtClean="0"/>
              <a:t>Библиотеки по естественным наукам РАН коллекции: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3367" y="4437330"/>
            <a:ext cx="8390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перспективы регистрации данной коллекции в Реестре книжных памятников и отражения на портале </a:t>
            </a:r>
            <a:r>
              <a:rPr lang="ru-RU" dirty="0"/>
              <a:t>«Национальная электронная библиотека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90" y="667982"/>
            <a:ext cx="85465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Коллекции Национальной электронной библиотеки (НЭБ) о Великой Отечественной </a:t>
            </a:r>
            <a:r>
              <a:rPr lang="ru-RU" sz="2400" b="1" dirty="0" smtClean="0"/>
              <a:t>войне: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Библиотека Великой Отечественной войны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Библиотека Великой Отечественной войны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Великая Отечественная война 1941-1945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Победа-75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Воспоминания ВОВ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Документы библиотеки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Великой </a:t>
            </a:r>
            <a:r>
              <a:rPr lang="ru-RU" dirty="0"/>
              <a:t>Отечественной войны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25" y="1576139"/>
            <a:ext cx="6347323" cy="4760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4" y="0"/>
            <a:ext cx="11220952" cy="7055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295" y="5148607"/>
            <a:ext cx="514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Спецпроект </a:t>
            </a:r>
            <a:r>
              <a:rPr lang="ru-RU" dirty="0" smtClean="0"/>
              <a:t>«</a:t>
            </a:r>
            <a:r>
              <a:rPr lang="ru-RU" dirty="0" err="1" smtClean="0"/>
              <a:t>Ленинка</a:t>
            </a:r>
            <a:r>
              <a:rPr lang="ru-RU" dirty="0" smtClean="0"/>
              <a:t> в дни войны»</a:t>
            </a:r>
          </a:p>
          <a:p>
            <a:r>
              <a:rPr lang="ru-RU" dirty="0" smtClean="0"/>
              <a:t> 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656072" y="261602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БЛАГОДАРЮ ЗА ВНИМАНИЕ!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8742</TotalTime>
  <Words>310</Words>
  <Application>Microsoft Office PowerPoint</Application>
  <PresentationFormat>Широкоэкранный</PresentationFormat>
  <Paragraphs>67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Трофимова Дина Леонидовна</cp:lastModifiedBy>
  <cp:revision>653</cp:revision>
  <cp:lastPrinted>2025-11-26T10:00:22Z</cp:lastPrinted>
  <dcterms:created xsi:type="dcterms:W3CDTF">2020-09-24T11:28:19Z</dcterms:created>
  <dcterms:modified xsi:type="dcterms:W3CDTF">2025-11-26T10:41:41Z</dcterms:modified>
</cp:coreProperties>
</file>