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72" r:id="rId5"/>
    <p:sldId id="273" r:id="rId6"/>
    <p:sldId id="280" r:id="rId7"/>
    <p:sldId id="274" r:id="rId8"/>
    <p:sldId id="275" r:id="rId9"/>
    <p:sldId id="276" r:id="rId10"/>
    <p:sldId id="277" r:id="rId11"/>
    <p:sldId id="278" r:id="rId12"/>
    <p:sldId id="281" r:id="rId13"/>
    <p:sldId id="279" r:id="rId14"/>
    <p:sldId id="282" r:id="rId15"/>
    <p:sldId id="283" r:id="rId16"/>
    <p:sldId id="284" r:id="rId17"/>
    <p:sldId id="285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E595B-0A54-4B6C-9A6B-6C5D834DBC05}" type="datetimeFigureOut">
              <a:rPr lang="ru-RU" smtClean="0"/>
              <a:t>07.10.2025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4ABAB-3B9E-44DC-8F32-6241F7D04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8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77f22695d4c7b425c8a124b45cde549b/?ysclid=m1hq96njzh770942395" TargetMode="External"/><Relationship Id="rId2" Type="http://schemas.openxmlformats.org/officeDocument/2006/relationships/hyperlink" Target="https://rutube.ru/video/edc1bacd7ff75ffe6c5ed33b50856203/?ysclid=m19dlm5te812679014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tube.ru/video/dba84ce2adf6b09cbee3cf7ca030588e/" TargetMode="External"/><Relationship Id="rId4" Type="http://schemas.openxmlformats.org/officeDocument/2006/relationships/hyperlink" Target="https://www.youtube.com/watch?v=8SDF9j3BJR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ruwiki.ru/wiki/&#1052;&#1077;&#1076;&#1080;&#1072;&#1090;&#1077;&#1082;&#1072;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2130425"/>
            <a:ext cx="9001000" cy="1470025"/>
          </a:xfrm>
        </p:spPr>
        <p:txBody>
          <a:bodyPr>
            <a:noAutofit/>
          </a:bodyPr>
          <a:lstStyle/>
          <a:p>
            <a:r>
              <a:rPr lang="ru-RU" sz="3600" b="1" dirty="0" err="1"/>
              <a:t>Медиатека</a:t>
            </a:r>
            <a:r>
              <a:rPr lang="ru-RU" sz="3600" b="1" dirty="0"/>
              <a:t> «Ученые ИППИ РАН – </a:t>
            </a:r>
            <a:r>
              <a:rPr lang="ru-RU" sz="3600" b="1" dirty="0" smtClean="0"/>
              <a:t>участники </a:t>
            </a:r>
            <a:r>
              <a:rPr lang="ru-RU" sz="3600" b="1" dirty="0"/>
              <a:t>Великой Отечественной войны»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8856984" cy="27111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Научно-практическая конференция «Академическая наука в годы Великой Отечественной войны»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Любовь Борисовна Лаврова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Заведующая библиотекой-отделом БЕН РАН в ИППИ РАН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25-26 ноября 2025 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http://iitp.ru/upload/content/1154/IITP_logo_long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4624"/>
            <a:ext cx="2278063" cy="1600200"/>
          </a:xfrm>
          <a:prstGeom prst="rect">
            <a:avLst/>
          </a:prstGeom>
          <a:noFill/>
        </p:spPr>
      </p:pic>
      <p:pic>
        <p:nvPicPr>
          <p:cNvPr id="102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1660525" cy="15621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06090"/>
          </a:xfrm>
        </p:spPr>
        <p:txBody>
          <a:bodyPr>
            <a:normAutofit/>
          </a:bodyPr>
          <a:lstStyle/>
          <a:p>
            <a:r>
              <a:rPr lang="ru-RU" sz="3600" b="1" dirty="0"/>
              <a:t>Цифровые </a:t>
            </a:r>
            <a:r>
              <a:rPr lang="ru-RU" sz="3600" b="1" dirty="0" smtClean="0"/>
              <a:t>источники. Эл. каталог БЕН РАН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5559"/>
            <a:ext cx="7022554" cy="56180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92896"/>
            <a:ext cx="5276360" cy="4221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597604" y="1124744"/>
            <a:ext cx="2546396" cy="179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А.А. </a:t>
            </a:r>
            <a:r>
              <a:rPr lang="ru-RU" sz="2400" b="1" dirty="0" err="1" smtClean="0"/>
              <a:t>Харкевич</a:t>
            </a:r>
            <a:r>
              <a:rPr lang="ru-RU" sz="2400" b="1" dirty="0" smtClean="0"/>
              <a:t>:</a:t>
            </a:r>
          </a:p>
          <a:p>
            <a:r>
              <a:rPr lang="ru-RU" sz="2400" dirty="0" smtClean="0"/>
              <a:t>оцифрованные труды</a:t>
            </a:r>
          </a:p>
        </p:txBody>
      </p:sp>
    </p:spTree>
    <p:extLst>
      <p:ext uri="{BB962C8B-B14F-4D97-AF65-F5344CB8AC3E}">
        <p14:creationId xmlns:p14="http://schemas.microsoft.com/office/powerpoint/2010/main" val="34358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6090"/>
          </a:xfrm>
        </p:spPr>
        <p:txBody>
          <a:bodyPr>
            <a:normAutofit/>
          </a:bodyPr>
          <a:lstStyle/>
          <a:p>
            <a:r>
              <a:rPr lang="ru-RU" sz="3600" b="1" dirty="0"/>
              <a:t>Цифровые </a:t>
            </a:r>
            <a:r>
              <a:rPr lang="ru-RU" sz="3600" b="1" dirty="0" smtClean="0"/>
              <a:t>источники. Эл. каталог БЕН РАН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6986550" cy="558924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915816" y="4365104"/>
            <a:ext cx="476250" cy="209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7504" y="3645024"/>
            <a:ext cx="2736304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Ю.Л. Сагалович:</a:t>
            </a:r>
          </a:p>
          <a:p>
            <a:r>
              <a:rPr lang="ru-RU" sz="2800" dirty="0" smtClean="0"/>
              <a:t>научные труды</a:t>
            </a:r>
          </a:p>
          <a:p>
            <a:r>
              <a:rPr lang="ru-RU" sz="2800" dirty="0" smtClean="0"/>
              <a:t>мемуары</a:t>
            </a:r>
          </a:p>
        </p:txBody>
      </p:sp>
    </p:spTree>
    <p:extLst>
      <p:ext uri="{BB962C8B-B14F-4D97-AF65-F5344CB8AC3E}">
        <p14:creationId xmlns:p14="http://schemas.microsoft.com/office/powerpoint/2010/main" val="26730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30" y="1149083"/>
            <a:ext cx="6302474" cy="50419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Стрелка вправо 4"/>
          <p:cNvSpPr/>
          <p:nvPr/>
        </p:nvSpPr>
        <p:spPr>
          <a:xfrm>
            <a:off x="3995936" y="3068960"/>
            <a:ext cx="476250" cy="209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201109" y="3729109"/>
            <a:ext cx="476250" cy="209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Цифровые источники. Сайт ИППИ РАН</a:t>
            </a:r>
            <a:endParaRPr lang="ru-RU" b="1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51520" y="3429000"/>
            <a:ext cx="2736304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Ю.Л. Сагалович:</a:t>
            </a:r>
          </a:p>
          <a:p>
            <a:r>
              <a:rPr lang="ru-RU" sz="2800" dirty="0" smtClean="0"/>
              <a:t>биография</a:t>
            </a:r>
          </a:p>
          <a:p>
            <a:r>
              <a:rPr lang="ru-RU" sz="2800" dirty="0"/>
              <a:t>м</a:t>
            </a:r>
            <a:r>
              <a:rPr lang="ru-RU" sz="2800" dirty="0" smtClean="0"/>
              <a:t>емуары</a:t>
            </a:r>
          </a:p>
          <a:p>
            <a:r>
              <a:rPr lang="ru-RU" sz="2800" dirty="0" smtClean="0"/>
              <a:t>библиография</a:t>
            </a:r>
          </a:p>
        </p:txBody>
      </p:sp>
    </p:spTree>
    <p:extLst>
      <p:ext uri="{BB962C8B-B14F-4D97-AF65-F5344CB8AC3E}">
        <p14:creationId xmlns:p14="http://schemas.microsoft.com/office/powerpoint/2010/main" val="30514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Цифровые источники</a:t>
            </a:r>
            <a:r>
              <a:rPr lang="ru-RU" sz="2800" b="1" dirty="0" smtClean="0"/>
              <a:t>. Фильмография. </a:t>
            </a:r>
            <a:br>
              <a:rPr lang="ru-RU" sz="2800" b="1" dirty="0" smtClean="0"/>
            </a:br>
            <a:r>
              <a:rPr lang="ru-RU" sz="2800" b="1" dirty="0" smtClean="0"/>
              <a:t>Служебная директория в отделе БЕН РАН в ИППИ РАН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СПИСОК ССЫЛОК НА ВИДЕОМАТЕРИАЛЫ О М.М. БОНГАРДЕ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1. Видео лектория Достоевский о ММБ </a:t>
            </a:r>
            <a:r>
              <a:rPr lang="ru-RU" b="1" dirty="0" err="1"/>
              <a:t>рутьюб</a:t>
            </a:r>
            <a:endParaRPr lang="ru-RU" dirty="0"/>
          </a:p>
          <a:p>
            <a:pPr marL="0" indent="0">
              <a:buNone/>
            </a:pPr>
            <a:r>
              <a:rPr lang="ru-RU" u="sng" dirty="0">
                <a:hlinkClick r:id="rId2"/>
              </a:rPr>
              <a:t>https://rutube.ru/video/edc1bacd7ff75ffe6c5ed33b50856203/?</a:t>
            </a:r>
            <a:r>
              <a:rPr lang="ru-RU" u="sng" dirty="0" smtClean="0">
                <a:hlinkClick r:id="rId2"/>
              </a:rPr>
              <a:t>ysclid=m19dlm5te8126790147</a:t>
            </a:r>
            <a:endParaRPr lang="ru-RU" u="sng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2.  Выступление О.Ю. Орлова о М.М. </a:t>
            </a:r>
            <a:r>
              <a:rPr lang="ru-RU" b="1" dirty="0" err="1"/>
              <a:t>Бонгарде</a:t>
            </a:r>
            <a:endParaRPr lang="ru-RU" dirty="0"/>
          </a:p>
          <a:p>
            <a:pPr marL="0" indent="0">
              <a:buNone/>
            </a:pPr>
            <a:r>
              <a:rPr lang="ru-RU" u="sng" dirty="0">
                <a:hlinkClick r:id="rId3"/>
              </a:rPr>
              <a:t>https://rutube.ru/video/77f22695d4c7b425c8a124b45cde549b/?</a:t>
            </a:r>
            <a:r>
              <a:rPr lang="ru-RU" u="sng" dirty="0" smtClean="0">
                <a:hlinkClick r:id="rId3"/>
              </a:rPr>
              <a:t>ysclid=m1hq96njzh770942395</a:t>
            </a:r>
            <a:endParaRPr lang="ru-RU" u="sng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3. Мультфильм «Животное»</a:t>
            </a:r>
            <a:endParaRPr lang="ru-RU" dirty="0"/>
          </a:p>
          <a:p>
            <a:pPr marL="0" indent="0">
              <a:buNone/>
            </a:pPr>
            <a:r>
              <a:rPr lang="ru-RU" u="sng" dirty="0">
                <a:hlinkClick r:id="rId4"/>
              </a:rPr>
              <a:t>https://www.youtube.com/watch?v=8SDF9j3BJRU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4. В. </a:t>
            </a:r>
            <a:r>
              <a:rPr lang="ru-RU" b="1" dirty="0" err="1"/>
              <a:t>Непевный</a:t>
            </a:r>
            <a:r>
              <a:rPr lang="ru-RU" b="1" dirty="0"/>
              <a:t>, фильм «Мир по </a:t>
            </a:r>
            <a:r>
              <a:rPr lang="ru-RU" b="1" dirty="0" err="1"/>
              <a:t>Либерману</a:t>
            </a:r>
            <a:r>
              <a:rPr lang="ru-RU" b="1" dirty="0"/>
              <a:t>, или Бог в клетке»</a:t>
            </a:r>
            <a:endParaRPr lang="ru-RU" dirty="0"/>
          </a:p>
          <a:p>
            <a:pPr marL="0" indent="0">
              <a:buNone/>
            </a:pPr>
            <a:r>
              <a:rPr lang="ru-RU" u="sng" dirty="0">
                <a:hlinkClick r:id="rId5"/>
              </a:rPr>
              <a:t>https://rutube.ru/video/dba84ce2adf6b09cbee3cf7ca030588e/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ФУНКЦИИ МЕДИАТЕКИ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Сбор</a:t>
            </a:r>
          </a:p>
          <a:p>
            <a:r>
              <a:rPr lang="ru-RU" dirty="0" smtClean="0"/>
              <a:t>Хранение</a:t>
            </a:r>
          </a:p>
          <a:p>
            <a:r>
              <a:rPr lang="ru-RU" dirty="0" smtClean="0"/>
              <a:t>Популяризация</a:t>
            </a:r>
          </a:p>
          <a:p>
            <a:r>
              <a:rPr lang="ru-RU" dirty="0" smtClean="0"/>
              <a:t>Справочная информация</a:t>
            </a:r>
          </a:p>
          <a:p>
            <a:r>
              <a:rPr lang="ru-RU" dirty="0" smtClean="0"/>
              <a:t>Подготовка научных, просветительских и культурных мероприятий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9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Медиатека</a:t>
            </a:r>
            <a:r>
              <a:rPr lang="ru-RU" sz="3200" b="1" dirty="0" smtClean="0"/>
              <a:t> в подготовке к 80-летию Победы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856984" cy="4525963"/>
          </a:xfrm>
        </p:spPr>
        <p:txBody>
          <a:bodyPr/>
          <a:lstStyle/>
          <a:p>
            <a:r>
              <a:rPr lang="ru-RU" dirty="0" smtClean="0"/>
              <a:t>Разнообразие тематики: история </a:t>
            </a:r>
            <a:r>
              <a:rPr lang="ru-RU" dirty="0"/>
              <a:t>страны и науки, биографии ученых, военная </a:t>
            </a:r>
            <a:r>
              <a:rPr lang="ru-RU" dirty="0" err="1"/>
              <a:t>мемуаристика</a:t>
            </a:r>
            <a:r>
              <a:rPr lang="ru-RU" dirty="0"/>
              <a:t>, </a:t>
            </a:r>
            <a:r>
              <a:rPr lang="ru-RU" dirty="0" smtClean="0"/>
              <a:t>историография, источниковедение, изобразительное искусство</a:t>
            </a:r>
          </a:p>
          <a:p>
            <a:r>
              <a:rPr lang="ru-RU" dirty="0" smtClean="0"/>
              <a:t>Широкий спектр форматов мероприятий: выставки, экскурсии, лекции, дискуссии, конференции</a:t>
            </a:r>
          </a:p>
        </p:txBody>
      </p:sp>
    </p:spTree>
    <p:extLst>
      <p:ext uri="{BB962C8B-B14F-4D97-AF65-F5344CB8AC3E}">
        <p14:creationId xmlns:p14="http://schemas.microsoft.com/office/powerpoint/2010/main" val="13702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Высокая </a:t>
            </a:r>
            <a:r>
              <a:rPr lang="ru-RU" dirty="0" err="1" smtClean="0"/>
              <a:t>социо</a:t>
            </a:r>
            <a:r>
              <a:rPr lang="ru-RU" dirty="0" smtClean="0"/>
              <a:t>-культурная значимость: привлечение личных материалов сотрудников, работа с молодежью</a:t>
            </a:r>
          </a:p>
          <a:p>
            <a:r>
              <a:rPr lang="ru-RU" dirty="0" smtClean="0"/>
              <a:t>Увеличение книговыдачи научной, исторической и мемуарной литературы</a:t>
            </a:r>
          </a:p>
          <a:p>
            <a:r>
              <a:rPr lang="ru-RU" dirty="0" smtClean="0"/>
              <a:t>Рост посещаемости</a:t>
            </a:r>
          </a:p>
          <a:p>
            <a:r>
              <a:rPr lang="ru-RU" dirty="0" smtClean="0"/>
              <a:t>Участие в выставке в ЦБ БЕН РАН</a:t>
            </a:r>
          </a:p>
          <a:p>
            <a:r>
              <a:rPr lang="ru-RU" dirty="0" smtClean="0"/>
              <a:t>Успешный опыт </a:t>
            </a:r>
            <a:r>
              <a:rPr lang="ru-RU" dirty="0" smtClean="0"/>
              <a:t>сотрудничества (БЕН РАН, ИППИ РАН</a:t>
            </a:r>
            <a:r>
              <a:rPr lang="ru-RU" dirty="0"/>
              <a:t>, Государственный биологический музей имени К.А. </a:t>
            </a:r>
            <a:r>
              <a:rPr lang="ru-RU" dirty="0" smtClean="0"/>
              <a:t>Тимирязева, Политехнический музей)</a:t>
            </a:r>
            <a:endParaRPr lang="ru-RU" dirty="0" smtClean="0"/>
          </a:p>
          <a:p>
            <a:r>
              <a:rPr lang="ru-RU" dirty="0" smtClean="0"/>
              <a:t>Новые научные публикации</a:t>
            </a:r>
          </a:p>
          <a:p>
            <a:r>
              <a:rPr lang="ru-RU" dirty="0" smtClean="0"/>
              <a:t>Привлечение новых ценных материалов (архив М.М. </a:t>
            </a:r>
            <a:r>
              <a:rPr lang="ru-RU" dirty="0" err="1" smtClean="0"/>
              <a:t>Бонгарда</a:t>
            </a:r>
            <a:r>
              <a:rPr lang="ru-RU" dirty="0" smtClean="0"/>
              <a:t>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Медиатека</a:t>
            </a:r>
            <a:r>
              <a:rPr lang="ru-RU" sz="3200" b="1" dirty="0" smtClean="0"/>
              <a:t> в подготовке к 80-летию Победы. Итоги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019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Систематизация (1 аналоговая единица хранения = 1 цифровая единица хранения)</a:t>
            </a:r>
          </a:p>
          <a:p>
            <a:r>
              <a:rPr lang="ru-RU" dirty="0" smtClean="0"/>
              <a:t>Унификация (единая БД; формализованное описание; перекрестные ссылки)</a:t>
            </a:r>
          </a:p>
          <a:p>
            <a:r>
              <a:rPr lang="ru-RU" smtClean="0"/>
              <a:t>Проработка процедурных и </a:t>
            </a:r>
            <a:r>
              <a:rPr lang="ru-RU" dirty="0" smtClean="0"/>
              <a:t>юр. аспектов (</a:t>
            </a:r>
            <a:r>
              <a:rPr lang="ru-RU" dirty="0" err="1" smtClean="0"/>
              <a:t>правообладание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Дальнейшее наполнение, применение и популяризация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010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Принципы организации и перспективы развития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524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Контакты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Библиотека-отдел БЕН РАН в ИППИ РАН</a:t>
            </a:r>
          </a:p>
          <a:p>
            <a:r>
              <a:rPr lang="ru-RU" dirty="0" smtClean="0"/>
              <a:t>Заведующая: Лаврова Любовь Борисовна</a:t>
            </a:r>
          </a:p>
          <a:p>
            <a:r>
              <a:rPr lang="ru-RU" dirty="0" smtClean="0"/>
              <a:t>Эл. почта: </a:t>
            </a:r>
            <a:r>
              <a:rPr lang="en-US" dirty="0" smtClean="0"/>
              <a:t>lavrova@benran.ru</a:t>
            </a:r>
            <a:endParaRPr lang="ru-RU" dirty="0" smtClean="0"/>
          </a:p>
          <a:p>
            <a:r>
              <a:rPr lang="ru-RU" dirty="0" smtClean="0"/>
              <a:t>Тел. (495) 699 87 73</a:t>
            </a:r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ru-RU" b="1" dirty="0" smtClean="0"/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Определение </a:t>
            </a:r>
            <a:r>
              <a:rPr lang="ru-RU" sz="4000" b="1" dirty="0" err="1" smtClean="0"/>
              <a:t>медиатеки</a:t>
            </a:r>
            <a:endParaRPr lang="ru-RU" sz="4000" b="1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57201" y="1844824"/>
            <a:ext cx="8229600" cy="4618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Медиате́ка</a:t>
            </a:r>
            <a:r>
              <a:rPr lang="ru-RU" dirty="0"/>
              <a:t> (англ. </a:t>
            </a:r>
            <a:r>
              <a:rPr lang="ru-RU" dirty="0" err="1"/>
              <a:t>Media</a:t>
            </a:r>
            <a:r>
              <a:rPr lang="ru-RU" dirty="0"/>
              <a:t> «носитель» + греч. </a:t>
            </a:r>
            <a:r>
              <a:rPr lang="ru-RU" dirty="0" err="1"/>
              <a:t>θήκη</a:t>
            </a:r>
            <a:r>
              <a:rPr lang="ru-RU" dirty="0"/>
              <a:t> «место хранения») — фонд книг, учебных и методических пособий, видеофильмов, звукозаписей, компьютерных презентаций</a:t>
            </a:r>
            <a:r>
              <a:rPr lang="ru-RU" dirty="0" smtClean="0"/>
              <a:t>…»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://ru.ruwiki.ru/wiki/</a:t>
            </a:r>
            <a:r>
              <a:rPr lang="ru-RU" dirty="0" err="1" smtClean="0">
                <a:hlinkClick r:id="rId2"/>
              </a:rPr>
              <a:t>Медиатека</a:t>
            </a:r>
            <a:r>
              <a:rPr lang="ru-RU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Академик А.А. </a:t>
            </a:r>
            <a:r>
              <a:rPr lang="ru-RU" sz="3600" b="1" dirty="0" err="1" smtClean="0"/>
              <a:t>Харкевич</a:t>
            </a:r>
            <a:r>
              <a:rPr lang="ru-RU" sz="3600" b="1" dirty="0" smtClean="0"/>
              <a:t>, основатель ИППИ АН СССР, о творчестве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5626968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i="1" dirty="0" smtClean="0"/>
              <a:t>Некоторые воззрения на механизм творческого процесса</a:t>
            </a:r>
          </a:p>
          <a:p>
            <a:pPr marL="0" indent="0">
              <a:buNone/>
            </a:pPr>
            <a:r>
              <a:rPr lang="ru-RU" i="1" dirty="0" smtClean="0"/>
              <a:t>Творчество как выбор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Творческим произведением является не всякое сочетание элементов, а лишь такое, которое … обладает … красотой, или плодотворностью, или целесообразностью… </a:t>
            </a:r>
            <a:r>
              <a:rPr lang="ru-RU" b="1" dirty="0" smtClean="0"/>
              <a:t>Творческая функция состоит в том, чтобы из необозримого множества возможных сочетаний отобрать те, которые обладают указанным свойством. Таким образом процесс творчества сводится к выбору.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Харкевич</a:t>
            </a:r>
            <a:r>
              <a:rPr lang="ru-RU" dirty="0" smtClean="0"/>
              <a:t> А.А. </a:t>
            </a:r>
            <a:r>
              <a:rPr lang="ru-RU" dirty="0"/>
              <a:t>Избранные труды: В 3 т. Т. 3. Теория информации. Опознание образов. — 1973. </a:t>
            </a:r>
            <a:r>
              <a:rPr lang="ru-RU" dirty="0" smtClean="0"/>
              <a:t>— с. 508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8800"/>
            <a:ext cx="255891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6" y="260648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Библиотечные выставки – отправная точка на пути к </a:t>
            </a:r>
            <a:r>
              <a:rPr lang="ru-RU" sz="3600" b="1" dirty="0" err="1"/>
              <a:t>медиатеке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2023-2024 гг. – выставки к юбилеям ученых: </a:t>
            </a:r>
            <a:r>
              <a:rPr lang="ru-RU" dirty="0" err="1" smtClean="0"/>
              <a:t>ак</a:t>
            </a:r>
            <a:r>
              <a:rPr lang="ru-RU" dirty="0" smtClean="0"/>
              <a:t>. А.А. </a:t>
            </a:r>
            <a:r>
              <a:rPr lang="ru-RU" dirty="0" err="1" smtClean="0"/>
              <a:t>Харкевича</a:t>
            </a:r>
            <a:r>
              <a:rPr lang="ru-RU" dirty="0" smtClean="0"/>
              <a:t>, д.т.н. М.М. </a:t>
            </a:r>
            <a:r>
              <a:rPr lang="ru-RU" dirty="0" err="1" smtClean="0"/>
              <a:t>Бонгарда</a:t>
            </a:r>
            <a:r>
              <a:rPr lang="ru-RU" dirty="0" smtClean="0"/>
              <a:t>, д.т.н. Ю.Л. Сагаловича и др.</a:t>
            </a:r>
          </a:p>
          <a:p>
            <a:r>
              <a:rPr lang="ru-RU" dirty="0" smtClean="0"/>
              <a:t>Апрель-май 2024 г. – выставка «Новый взгляд», ИППИ РАН, БЕН РАН</a:t>
            </a:r>
          </a:p>
          <a:p>
            <a:r>
              <a:rPr lang="ru-RU" dirty="0" smtClean="0"/>
              <a:t>Апрель-май 2025 г. – выставка «К 80-летию Победы», ИППИ РАН, БЕН РАН, ЦБ БЕН РАН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2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479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Фрагмент выставки «Новый взгляд»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867894" cy="5157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91" y="1356432"/>
            <a:ext cx="2890664" cy="51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50" y="1417638"/>
            <a:ext cx="6536499" cy="5229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Цифровые источники. Сайт ИППИ РАН</a:t>
            </a:r>
            <a:br>
              <a:rPr lang="ru-RU" b="1" dirty="0" smtClean="0"/>
            </a:br>
            <a:r>
              <a:rPr lang="ru-RU" b="1" dirty="0" smtClean="0"/>
              <a:t>Фотоколлаж участников войны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03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Источники для оформления выставок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12068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Цифровые:</a:t>
            </a:r>
          </a:p>
          <a:p>
            <a:pPr>
              <a:buFontTx/>
              <a:buChar char="-"/>
            </a:pPr>
            <a:r>
              <a:rPr lang="ru-RU" sz="2800" dirty="0"/>
              <a:t>с</a:t>
            </a:r>
            <a:r>
              <a:rPr lang="ru-RU" sz="2800" dirty="0" smtClean="0"/>
              <a:t>каны (научных изданий, архивных документов)</a:t>
            </a:r>
          </a:p>
          <a:p>
            <a:pPr>
              <a:buFontTx/>
              <a:buChar char="-"/>
            </a:pPr>
            <a:r>
              <a:rPr lang="ru-RU" sz="2800" dirty="0" smtClean="0"/>
              <a:t>электронные версии (научных трудов, мемуаров)</a:t>
            </a:r>
          </a:p>
          <a:p>
            <a:pPr>
              <a:buFontTx/>
              <a:buChar char="-"/>
            </a:pPr>
            <a:r>
              <a:rPr lang="ru-RU" sz="2800" dirty="0" smtClean="0"/>
              <a:t>текстовые материалы на сайтах</a:t>
            </a:r>
          </a:p>
          <a:p>
            <a:pPr>
              <a:buFontTx/>
              <a:buChar char="-"/>
            </a:pPr>
            <a:r>
              <a:rPr lang="ru-RU" sz="2800" dirty="0" err="1" smtClean="0"/>
              <a:t>куар</a:t>
            </a:r>
            <a:r>
              <a:rPr lang="ru-RU" sz="2800" dirty="0" smtClean="0"/>
              <a:t>-коды</a:t>
            </a:r>
          </a:p>
          <a:p>
            <a:pPr>
              <a:buFontTx/>
              <a:buChar char="-"/>
            </a:pPr>
            <a:r>
              <a:rPr lang="ru-RU" sz="2800" dirty="0" smtClean="0"/>
              <a:t>записи в электронном каталоге библиотеки</a:t>
            </a:r>
          </a:p>
          <a:p>
            <a:pPr>
              <a:buFontTx/>
              <a:buChar char="-"/>
            </a:pPr>
            <a:r>
              <a:rPr lang="ru-RU" sz="2800" dirty="0" smtClean="0"/>
              <a:t>фильмография и видеозаписи</a:t>
            </a:r>
          </a:p>
          <a:p>
            <a:r>
              <a:rPr lang="ru-RU" sz="2800" b="1" dirty="0" smtClean="0"/>
              <a:t>Аналоговые:</a:t>
            </a:r>
          </a:p>
          <a:p>
            <a:pPr>
              <a:buFontTx/>
              <a:buChar char="-"/>
            </a:pPr>
            <a:r>
              <a:rPr lang="ru-RU" sz="2800" dirty="0" smtClean="0"/>
              <a:t>бумажные издания</a:t>
            </a:r>
          </a:p>
          <a:p>
            <a:pPr>
              <a:buFontTx/>
              <a:buChar char="-"/>
            </a:pPr>
            <a:r>
              <a:rPr lang="ru-RU" sz="2800" dirty="0" smtClean="0"/>
              <a:t>оригиналы архивных документов (рукописи, фотоальбомы, грамоты, плакаты)</a:t>
            </a:r>
          </a:p>
          <a:p>
            <a:pPr>
              <a:buFontTx/>
              <a:buChar char="-"/>
            </a:pPr>
            <a:r>
              <a:rPr lang="ru-RU" sz="2800" dirty="0" smtClean="0"/>
              <a:t>карточки бумажного библиотечного каталога</a:t>
            </a:r>
          </a:p>
          <a:p>
            <a:pPr>
              <a:buFontTx/>
              <a:buChar char="-"/>
            </a:pPr>
            <a:r>
              <a:rPr lang="ru-RU" sz="2800" dirty="0" smtClean="0"/>
              <a:t>картотека персоналий ученых и научных трудов</a:t>
            </a:r>
          </a:p>
        </p:txBody>
      </p:sp>
    </p:spTree>
    <p:extLst>
      <p:ext uri="{BB962C8B-B14F-4D97-AF65-F5344CB8AC3E}">
        <p14:creationId xmlns:p14="http://schemas.microsoft.com/office/powerpoint/2010/main" val="7675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7262"/>
            <a:ext cx="8784976" cy="11414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Аналоговые источники. </a:t>
            </a:r>
            <a:br>
              <a:rPr lang="ru-RU" b="1" dirty="0" smtClean="0"/>
            </a:br>
            <a:r>
              <a:rPr lang="ru-RU" b="1" dirty="0" smtClean="0"/>
              <a:t>Отдел БЕН РАН в ИППИ РАН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726414" cy="4968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5178094" cy="3883570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79512" y="5162960"/>
            <a:ext cx="5040560" cy="167553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карточный каталог</a:t>
            </a:r>
          </a:p>
          <a:p>
            <a:r>
              <a:rPr lang="ru-RU" sz="2800" dirty="0" smtClean="0"/>
              <a:t>картотека ученых и их трудов</a:t>
            </a:r>
          </a:p>
          <a:p>
            <a:r>
              <a:rPr lang="ru-RU" sz="2800" dirty="0" smtClean="0"/>
              <a:t>бумажные издания</a:t>
            </a:r>
          </a:p>
        </p:txBody>
      </p:sp>
    </p:spTree>
    <p:extLst>
      <p:ext uri="{BB962C8B-B14F-4D97-AF65-F5344CB8AC3E}">
        <p14:creationId xmlns:p14="http://schemas.microsoft.com/office/powerpoint/2010/main" val="14638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Цифровые источники. Сайт ИППИ РАН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4805" r="30909" b="4999"/>
          <a:stretch/>
        </p:blipFill>
        <p:spPr>
          <a:xfrm>
            <a:off x="4355976" y="2132856"/>
            <a:ext cx="4730372" cy="4392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4355" r="30139" b="9085"/>
          <a:stretch/>
        </p:blipFill>
        <p:spPr>
          <a:xfrm>
            <a:off x="466598" y="764704"/>
            <a:ext cx="4905979" cy="4301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Стрелка вправо 6"/>
          <p:cNvSpPr/>
          <p:nvPr/>
        </p:nvSpPr>
        <p:spPr>
          <a:xfrm rot="10800000">
            <a:off x="3879726" y="2564904"/>
            <a:ext cx="476250" cy="209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07504" y="1517501"/>
            <a:ext cx="476250" cy="209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79512" y="5065837"/>
            <a:ext cx="5040560" cy="179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А.А. </a:t>
            </a:r>
            <a:r>
              <a:rPr lang="ru-RU" sz="2800" b="1" dirty="0" err="1" smtClean="0"/>
              <a:t>Харкевич</a:t>
            </a:r>
            <a:r>
              <a:rPr lang="ru-RU" sz="2800" b="1" dirty="0" smtClean="0"/>
              <a:t>:</a:t>
            </a:r>
          </a:p>
          <a:p>
            <a:r>
              <a:rPr lang="ru-RU" sz="2800" dirty="0" smtClean="0"/>
              <a:t>фотоальбом</a:t>
            </a:r>
          </a:p>
          <a:p>
            <a:r>
              <a:rPr lang="ru-RU" sz="2800" dirty="0" smtClean="0"/>
              <a:t>конспект диссертации</a:t>
            </a:r>
          </a:p>
        </p:txBody>
      </p:sp>
    </p:spTree>
    <p:extLst>
      <p:ext uri="{BB962C8B-B14F-4D97-AF65-F5344CB8AC3E}">
        <p14:creationId xmlns:p14="http://schemas.microsoft.com/office/powerpoint/2010/main" val="42679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646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Медиатека «Ученые ИППИ РАН – участники Великой Отечественной войны»</vt:lpstr>
      <vt:lpstr>Определение медиатеки</vt:lpstr>
      <vt:lpstr>Академик А.А. Харкевич, основатель ИППИ АН СССР, о творчестве</vt:lpstr>
      <vt:lpstr>Библиотечные выставки – отправная точка на пути к медиатеке</vt:lpstr>
      <vt:lpstr>Фрагмент выставки «Новый взгляд»</vt:lpstr>
      <vt:lpstr>Цифровые источники. Сайт ИППИ РАН Фотоколлаж участников войны</vt:lpstr>
      <vt:lpstr>Источники для оформления выставок</vt:lpstr>
      <vt:lpstr>Аналоговые источники.  Отдел БЕН РАН в ИППИ РАН</vt:lpstr>
      <vt:lpstr>Цифровые источники. Сайт ИППИ РАН</vt:lpstr>
      <vt:lpstr>Цифровые источники. Эл. каталог БЕН РАН</vt:lpstr>
      <vt:lpstr>Цифровые источники. Эл. каталог БЕН РАН</vt:lpstr>
      <vt:lpstr>Цифровые источники. Сайт ИППИ РАН</vt:lpstr>
      <vt:lpstr>Цифровые источники. Фильмография.  Служебная директория в отделе БЕН РАН в ИППИ РАН</vt:lpstr>
      <vt:lpstr>ФУНКЦИИ МЕДИАТЕКИ</vt:lpstr>
      <vt:lpstr>Медиатека в подготовке к 80-летию Победы</vt:lpstr>
      <vt:lpstr>Медиатека в подготовке к 80-летию Победы. Итоги</vt:lpstr>
      <vt:lpstr>Принципы организации и перспективы развития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LIBRARIAN</cp:lastModifiedBy>
  <cp:revision>141</cp:revision>
  <dcterms:modified xsi:type="dcterms:W3CDTF">2025-10-07T08:58:14Z</dcterms:modified>
</cp:coreProperties>
</file>