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notesMasterIdLst>
    <p:notesMasterId r:id="rId17"/>
  </p:notesMasterIdLst>
  <p:sldIdLst>
    <p:sldId id="266" r:id="rId2"/>
    <p:sldId id="269" r:id="rId3"/>
    <p:sldId id="268" r:id="rId4"/>
    <p:sldId id="257" r:id="rId5"/>
    <p:sldId id="258" r:id="rId6"/>
    <p:sldId id="272" r:id="rId7"/>
    <p:sldId id="270" r:id="rId8"/>
    <p:sldId id="271" r:id="rId9"/>
    <p:sldId id="273" r:id="rId10"/>
    <p:sldId id="260" r:id="rId11"/>
    <p:sldId id="259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>
      <p:cViewPr varScale="1">
        <p:scale>
          <a:sx n="73" d="100"/>
          <a:sy n="73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410E53B-B07F-48BF-9B5E-C5190BCB330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CED4E1-1F70-44A1-B5DD-87168BC44D4B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0BAF3-BE59-48B5-8492-A958F80C9D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1F360-63D4-4078-84E6-8DDD8D9145C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CFBD0-AC4C-4873-A8B3-D16FF2DA3BE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CD260-2D25-45AE-B5D8-BF8E67A51B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A7AFD-133B-4FD8-BF55-49303024A67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EC93E-BC98-4D04-8243-94A9FADEF8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76EA9-5078-4EB4-B816-45DFAC0EDAF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D02DE-6E02-4884-8A5C-CCED8CAF13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10F20-B2B7-44F0-B9BE-C00C746777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48F1C-7EFE-40D5-94BA-C0137079B4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0F3ED-048C-4FF1-9F9B-1E7D682CF66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1F9E5F19-F1F9-45C9-A02C-BCF996AB066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-heritage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63" y="1341438"/>
            <a:ext cx="82423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93775"/>
          </a:xfrm>
        </p:spPr>
        <p:txBody>
          <a:bodyPr/>
          <a:lstStyle/>
          <a:p>
            <a:r>
              <a:rPr lang="ru-RU" altLang="ru-RU" sz="3200" smtClean="0"/>
              <a:t>Распределение книг по времени издания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25538"/>
            <a:ext cx="8229600" cy="53276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altLang="ru-RU" sz="2000" smtClean="0"/>
              <a:t>	При количественном анализе распределения публикаций по годам следует учитывать, что в электронной выставке представлены издания, подписанные к печати после 22 июня 1941. Издания 1945 года даны за весь год, так как большая часть научных работ выполнялись в годы ВОВ.</a:t>
            </a:r>
          </a:p>
          <a:p>
            <a:pPr>
              <a:buFontTx/>
              <a:buNone/>
            </a:pPr>
            <a:r>
              <a:rPr lang="ru-RU" altLang="ru-RU" sz="2000" smtClean="0"/>
              <a:t> </a:t>
            </a:r>
          </a:p>
          <a:p>
            <a:pPr>
              <a:buFontTx/>
              <a:buNone/>
            </a:pPr>
            <a:r>
              <a:rPr lang="ru-RU" altLang="ru-RU" sz="2000" smtClean="0"/>
              <a:t>			Год			Кол-во изданий</a:t>
            </a:r>
          </a:p>
          <a:p>
            <a:pPr>
              <a:buFontTx/>
              <a:buNone/>
            </a:pPr>
            <a:r>
              <a:rPr lang="ru-RU" altLang="ru-RU" sz="2000" smtClean="0"/>
              <a:t>			1941				142</a:t>
            </a:r>
          </a:p>
          <a:p>
            <a:pPr>
              <a:buFontTx/>
              <a:buNone/>
            </a:pPr>
            <a:r>
              <a:rPr lang="ru-RU" altLang="ru-RU" sz="2000" smtClean="0"/>
              <a:t>			1942				256</a:t>
            </a:r>
          </a:p>
          <a:p>
            <a:pPr>
              <a:buFontTx/>
              <a:buNone/>
            </a:pPr>
            <a:r>
              <a:rPr lang="ru-RU" altLang="ru-RU" sz="2000" smtClean="0"/>
              <a:t>			1943				299</a:t>
            </a:r>
          </a:p>
          <a:p>
            <a:pPr>
              <a:buFontTx/>
              <a:buNone/>
            </a:pPr>
            <a:r>
              <a:rPr lang="ru-RU" altLang="ru-RU" sz="2000" smtClean="0"/>
              <a:t>			1944				195</a:t>
            </a:r>
          </a:p>
          <a:p>
            <a:pPr>
              <a:buFontTx/>
              <a:buNone/>
            </a:pPr>
            <a:r>
              <a:rPr lang="ru-RU" altLang="ru-RU" sz="2000" smtClean="0"/>
              <a:t>			1945				369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93775"/>
          </a:xfrm>
        </p:spPr>
        <p:txBody>
          <a:bodyPr/>
          <a:lstStyle/>
          <a:p>
            <a:pPr algn="ctr"/>
            <a:r>
              <a:rPr lang="ru-RU" altLang="ru-RU" sz="3200" smtClean="0"/>
              <a:t>Распределение книг по языку издания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27650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altLang="ru-RU" dirty="0"/>
              <a:t>	</a:t>
            </a:r>
            <a:r>
              <a:rPr lang="ru-RU" altLang="ru-RU" sz="2000" dirty="0"/>
              <a:t>Основной массив публикаций (87%) издан на русском языке. Кроме русского языка в библиотеке представлены публикации на английском и французском языках, а также языках народов СССР.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		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		Язык				Кол-во изданий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 	Русский					1091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	Английский, французский		66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 	Английский					40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	Русский, языки народов СССР		30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	Французский				18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	Английский, немецкий			10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	Русский, английский			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93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dirty="0"/>
              <a:t>Распределение публикаций по типу изданий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25538"/>
            <a:ext cx="8229600" cy="53276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2000" smtClean="0"/>
          </a:p>
          <a:p>
            <a:pPr>
              <a:buFontTx/>
              <a:buNone/>
            </a:pPr>
            <a:r>
              <a:rPr lang="ru-RU" altLang="ru-RU" sz="2000" smtClean="0"/>
              <a:t>	Тип издания				Кол-во изданий</a:t>
            </a:r>
          </a:p>
          <a:p>
            <a:pPr>
              <a:buFontTx/>
              <a:buNone/>
            </a:pPr>
            <a:r>
              <a:rPr lang="ru-RU" altLang="ru-RU" sz="2000" smtClean="0"/>
              <a:t>	выпуск сериального издания 		 	714</a:t>
            </a:r>
          </a:p>
          <a:p>
            <a:pPr>
              <a:buFontTx/>
              <a:buNone/>
            </a:pPr>
            <a:r>
              <a:rPr lang="ru-RU" altLang="ru-RU" sz="2000" smtClean="0"/>
              <a:t>	монография					288</a:t>
            </a:r>
          </a:p>
          <a:p>
            <a:pPr>
              <a:buFontTx/>
              <a:buNone/>
            </a:pPr>
            <a:r>
              <a:rPr lang="ru-RU" altLang="ru-RU" sz="2000" smtClean="0"/>
              <a:t>	прочие виды публикаций    			123</a:t>
            </a:r>
          </a:p>
          <a:p>
            <a:pPr>
              <a:buFontTx/>
              <a:buNone/>
            </a:pPr>
            <a:r>
              <a:rPr lang="ru-RU" altLang="ru-RU" sz="2000" smtClean="0"/>
              <a:t>	том многотомника				58</a:t>
            </a:r>
          </a:p>
          <a:p>
            <a:pPr>
              <a:buFontTx/>
              <a:buNone/>
            </a:pPr>
            <a:r>
              <a:rPr lang="ru-RU" altLang="ru-RU" sz="2000" smtClean="0"/>
              <a:t>	сборник статей					50</a:t>
            </a:r>
          </a:p>
          <a:p>
            <a:pPr>
              <a:buFontTx/>
              <a:buNone/>
            </a:pPr>
            <a:r>
              <a:rPr lang="ru-RU" altLang="ru-RU" sz="2000" smtClean="0"/>
              <a:t>	статья из продолж. издания			17</a:t>
            </a:r>
          </a:p>
          <a:p>
            <a:pPr>
              <a:buFontTx/>
              <a:buNone/>
            </a:pPr>
            <a:r>
              <a:rPr lang="ru-RU" altLang="ru-RU" sz="2000" smtClean="0"/>
              <a:t>	отдельный оттиск				7</a:t>
            </a:r>
          </a:p>
          <a:p>
            <a:pPr>
              <a:buFontTx/>
              <a:buNone/>
            </a:pPr>
            <a:r>
              <a:rPr lang="ru-RU" altLang="ru-RU" sz="2000" smtClean="0"/>
              <a:t>	доклад						3</a:t>
            </a:r>
          </a:p>
          <a:p>
            <a:pPr>
              <a:buFontTx/>
              <a:buNone/>
            </a:pPr>
            <a:r>
              <a:rPr lang="ru-RU" altLang="ru-RU" sz="2000" smtClean="0"/>
              <a:t>	сборник трудов конференций			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93775"/>
          </a:xfrm>
        </p:spPr>
        <p:txBody>
          <a:bodyPr/>
          <a:lstStyle/>
          <a:p>
            <a:pPr algn="ctr"/>
            <a:r>
              <a:rPr lang="ru-RU" altLang="ru-RU" sz="3200" smtClean="0"/>
              <a:t>Распределение публикаций по научной тематике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532765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2000" dirty="0"/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altLang="ru-RU" sz="2000" dirty="0"/>
              <a:t>	Рубрика ГРНТИ 			</a:t>
            </a:r>
            <a:r>
              <a:rPr lang="en-US" altLang="ru-RU" sz="2000" dirty="0"/>
              <a:t>	</a:t>
            </a:r>
            <a:r>
              <a:rPr lang="ru-RU" altLang="ru-RU" sz="2000" dirty="0"/>
              <a:t>Кол-во изданий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altLang="ru-RU" sz="2000" dirty="0"/>
              <a:t>	</a:t>
            </a:r>
            <a:endParaRPr lang="en-US" altLang="ru-RU" sz="2000" dirty="0"/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ru-RU" sz="2000" dirty="0"/>
              <a:t>	</a:t>
            </a:r>
            <a:r>
              <a:rPr lang="ru-RU" altLang="ru-RU" sz="2000" dirty="0"/>
              <a:t>Науковедение		</a:t>
            </a:r>
            <a:r>
              <a:rPr lang="en-US" altLang="ru-RU" sz="2000" dirty="0"/>
              <a:t>	</a:t>
            </a:r>
            <a:r>
              <a:rPr lang="ru-RU" altLang="ru-RU" sz="2000" dirty="0"/>
              <a:t>		208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altLang="ru-RU" sz="2000" dirty="0"/>
              <a:t>	Биология				</a:t>
            </a:r>
            <a:r>
              <a:rPr lang="en-US" altLang="ru-RU" sz="2000" dirty="0"/>
              <a:t>	</a:t>
            </a:r>
            <a:r>
              <a:rPr lang="ru-RU" altLang="ru-RU" sz="2000" dirty="0"/>
              <a:t>	142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altLang="ru-RU" sz="2000" dirty="0"/>
              <a:t>	Химия					</a:t>
            </a:r>
            <a:r>
              <a:rPr lang="en-US" altLang="ru-RU" sz="2000" dirty="0"/>
              <a:t>	</a:t>
            </a:r>
            <a:r>
              <a:rPr lang="ru-RU" altLang="ru-RU" sz="2000" dirty="0"/>
              <a:t>128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altLang="ru-RU" sz="2000" dirty="0"/>
              <a:t>	Физика					</a:t>
            </a:r>
            <a:r>
              <a:rPr lang="en-US" altLang="ru-RU" sz="2000" dirty="0"/>
              <a:t>	</a:t>
            </a:r>
            <a:r>
              <a:rPr lang="ru-RU" altLang="ru-RU" sz="2000" dirty="0"/>
              <a:t>118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altLang="ru-RU" sz="1800" dirty="0"/>
              <a:t>	</a:t>
            </a:r>
            <a:r>
              <a:rPr lang="ru-RU" altLang="ru-RU" sz="2200" dirty="0"/>
              <a:t>Общие и комплексные проблемы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altLang="ru-RU" sz="2200" dirty="0"/>
              <a:t> </a:t>
            </a:r>
            <a:r>
              <a:rPr lang="en-US" altLang="ru-RU" sz="2200" dirty="0"/>
              <a:t>  </a:t>
            </a:r>
            <a:r>
              <a:rPr lang="ru-RU" altLang="ru-RU" sz="2200" dirty="0"/>
              <a:t>естественных и точных наук	</a:t>
            </a:r>
            <a:r>
              <a:rPr lang="ru-RU" altLang="ru-RU" sz="2000" dirty="0"/>
              <a:t>		74</a:t>
            </a:r>
            <a:r>
              <a:rPr lang="en-US" altLang="ru-RU" sz="2000" dirty="0"/>
              <a:t>	</a:t>
            </a:r>
            <a:endParaRPr lang="ru-RU" altLang="ru-RU" sz="2000" dirty="0"/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altLang="ru-RU" sz="2000" dirty="0"/>
              <a:t>	Сельское и лесное хозяйство		</a:t>
            </a:r>
            <a:r>
              <a:rPr lang="en-US" altLang="ru-RU" sz="2000" dirty="0"/>
              <a:t>	</a:t>
            </a:r>
            <a:r>
              <a:rPr lang="ru-RU" altLang="ru-RU" sz="2000" dirty="0"/>
              <a:t>70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altLang="ru-RU" sz="2000" dirty="0"/>
              <a:t>	История. Исторические науки		</a:t>
            </a:r>
            <a:r>
              <a:rPr lang="en-US" altLang="ru-RU" sz="2000" dirty="0"/>
              <a:t>	</a:t>
            </a:r>
            <a:r>
              <a:rPr lang="ru-RU" altLang="ru-RU" sz="2000" dirty="0"/>
              <a:t>64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altLang="ru-RU" sz="2000" dirty="0"/>
              <a:t>	Геология					</a:t>
            </a:r>
            <a:r>
              <a:rPr lang="en-US" altLang="ru-RU" sz="2000" dirty="0"/>
              <a:t>	</a:t>
            </a:r>
            <a:r>
              <a:rPr lang="ru-RU" altLang="ru-RU" sz="2000" dirty="0"/>
              <a:t>59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altLang="ru-RU" sz="2000" dirty="0"/>
              <a:t>	Языкознание. Литературоведение		50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altLang="ru-RU" sz="2000" dirty="0"/>
              <a:t>	Экономика и экономические науки		45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altLang="ru-RU" sz="2000" dirty="0"/>
              <a:t>	Математика					41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altLang="ru-RU" sz="2000" dirty="0"/>
              <a:t>	Военное дело				</a:t>
            </a:r>
            <a:r>
              <a:rPr lang="en-US" altLang="ru-RU" sz="2000" dirty="0"/>
              <a:t>	</a:t>
            </a:r>
            <a:r>
              <a:rPr lang="ru-RU" altLang="ru-RU" sz="2000" dirty="0"/>
              <a:t>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9377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600" dirty="0"/>
              <a:t>Распределение публикаций по научной тематике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27650"/>
          </a:xfr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800" dirty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Геофизика		</a:t>
            </a:r>
            <a:r>
              <a:rPr lang="en-US" altLang="ru-RU" sz="1800" dirty="0"/>
              <a:t>	</a:t>
            </a:r>
            <a:r>
              <a:rPr lang="ru-RU" altLang="ru-RU" sz="1800" dirty="0"/>
              <a:t>				28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Общие проблемы технических наук		</a:t>
            </a:r>
            <a:r>
              <a:rPr lang="en-US" altLang="ru-RU" sz="1800" dirty="0"/>
              <a:t>	</a:t>
            </a:r>
            <a:r>
              <a:rPr lang="ru-RU" altLang="ru-RU" sz="1800" dirty="0"/>
              <a:t>	22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География. Геодезия		</a:t>
            </a:r>
            <a:r>
              <a:rPr lang="en-US" altLang="ru-RU" sz="1800" dirty="0"/>
              <a:t>	</a:t>
            </a:r>
            <a:r>
              <a:rPr lang="ru-RU" altLang="ru-RU" sz="1800" dirty="0"/>
              <a:t>			19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Механика			</a:t>
            </a:r>
            <a:r>
              <a:rPr lang="en-US" altLang="ru-RU" sz="1800" dirty="0"/>
              <a:t>	</a:t>
            </a:r>
            <a:r>
              <a:rPr lang="ru-RU" altLang="ru-RU" sz="1800" dirty="0"/>
              <a:t>			19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Металлургия						</a:t>
            </a:r>
            <a:r>
              <a:rPr lang="en-US" altLang="ru-RU" sz="1800" dirty="0"/>
              <a:t>	</a:t>
            </a:r>
            <a:r>
              <a:rPr lang="ru-RU" altLang="ru-RU" sz="1800" dirty="0"/>
              <a:t>14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Энергетика. Электротехника. Электроника. Автоматика	14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Астрономия			</a:t>
            </a:r>
            <a:r>
              <a:rPr lang="en-US" altLang="ru-RU" sz="1800" dirty="0"/>
              <a:t>	</a:t>
            </a:r>
            <a:r>
              <a:rPr lang="ru-RU" altLang="ru-RU" sz="1800" dirty="0"/>
              <a:t>			13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Государство и право		</a:t>
            </a:r>
            <a:r>
              <a:rPr lang="en-US" altLang="ru-RU" sz="1800" dirty="0"/>
              <a:t>	</a:t>
            </a:r>
            <a:r>
              <a:rPr lang="ru-RU" altLang="ru-RU" sz="1800" dirty="0"/>
              <a:t>			13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Транспорт. Народное хозяйство	</a:t>
            </a:r>
            <a:r>
              <a:rPr lang="en-US" altLang="ru-RU" sz="1800" dirty="0"/>
              <a:t>	</a:t>
            </a:r>
            <a:r>
              <a:rPr lang="ru-RU" altLang="ru-RU" sz="1800" dirty="0"/>
              <a:t>		12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Культурология. Искусствоведение	</a:t>
            </a:r>
            <a:r>
              <a:rPr lang="en-US" altLang="ru-RU" sz="1800" dirty="0"/>
              <a:t>	</a:t>
            </a:r>
            <a:r>
              <a:rPr lang="ru-RU" altLang="ru-RU" sz="1800" dirty="0"/>
              <a:t>		11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Машиностроение. Приборостроение			</a:t>
            </a:r>
            <a:r>
              <a:rPr lang="en-US" altLang="ru-RU" sz="1800" dirty="0"/>
              <a:t>	</a:t>
            </a:r>
            <a:r>
              <a:rPr lang="ru-RU" altLang="ru-RU" sz="1800" dirty="0"/>
              <a:t>11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Медицина и здравоохранение				10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Химическая технология		</a:t>
            </a:r>
            <a:r>
              <a:rPr lang="en-US" altLang="ru-RU" sz="1800" dirty="0"/>
              <a:t>	</a:t>
            </a:r>
            <a:r>
              <a:rPr lang="ru-RU" altLang="ru-RU" sz="1800" dirty="0"/>
              <a:t>		10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Политика и политические науки</a:t>
            </a:r>
            <a:r>
              <a:rPr lang="en-US" altLang="ru-RU" sz="1800" dirty="0"/>
              <a:t>	</a:t>
            </a:r>
            <a:r>
              <a:rPr lang="ru-RU" altLang="ru-RU" sz="1800" dirty="0"/>
              <a:t>			8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Горное дело				</a:t>
            </a:r>
            <a:r>
              <a:rPr lang="en-US" altLang="ru-RU" sz="1800" dirty="0"/>
              <a:t>	</a:t>
            </a:r>
            <a:r>
              <a:rPr lang="ru-RU" altLang="ru-RU" sz="1800" dirty="0"/>
              <a:t>		7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Строительство. Архитектура				</a:t>
            </a:r>
            <a:r>
              <a:rPr lang="en-US" altLang="ru-RU" sz="1800" dirty="0"/>
              <a:t>	</a:t>
            </a:r>
            <a:r>
              <a:rPr lang="ru-RU" altLang="ru-RU" sz="1800" dirty="0"/>
              <a:t>7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strike="sngStrike" dirty="0"/>
              <a:t>Религия. Атеизм			</a:t>
            </a:r>
            <a:r>
              <a:rPr lang="en-US" altLang="ru-RU" sz="1800" strike="sngStrike" dirty="0"/>
              <a:t>	</a:t>
            </a:r>
            <a:r>
              <a:rPr lang="ru-RU" altLang="ru-RU" sz="1800" strike="sngStrike" dirty="0"/>
              <a:t>		4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Философия			</a:t>
            </a:r>
            <a:r>
              <a:rPr lang="en-US" altLang="ru-RU" sz="1800" dirty="0"/>
              <a:t>	</a:t>
            </a:r>
            <a:r>
              <a:rPr lang="ru-RU" altLang="ru-RU" sz="1800" dirty="0"/>
              <a:t>			2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altLang="ru-RU" sz="18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93775"/>
          </a:xfrm>
        </p:spPr>
        <p:txBody>
          <a:bodyPr/>
          <a:lstStyle/>
          <a:p>
            <a:pPr algn="ctr"/>
            <a:r>
              <a:rPr lang="ru-RU" altLang="ru-RU" sz="3200" smtClean="0"/>
              <a:t>Заключение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25538"/>
            <a:ext cx="8229600" cy="53276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altLang="ru-RU" sz="2000" dirty="0" smtClean="0"/>
              <a:t>Выставка «Наука СССР в годы Великой Отечественной войны» представляет собой систематизированную коллекцию из 1262 научных публикаций 1941–1945 гг., охватывающих 30 научных дисциплин, включая физику, химию, математику, военное дело, экономику и др.</a:t>
            </a:r>
          </a:p>
          <a:p>
            <a:pPr algn="just"/>
            <a:r>
              <a:rPr lang="ru-RU" altLang="ru-RU" sz="2000" dirty="0" smtClean="0"/>
              <a:t> Технологическая платформа выставки предоставляет доступ к оцифрованным материалам из фондов библиотек, архивов и научных институтов, и предлагает удобный поиск по тематике, названию публикаций и годам издания.</a:t>
            </a:r>
          </a:p>
          <a:p>
            <a:pPr algn="just"/>
            <a:r>
              <a:rPr lang="ru-RU" altLang="ru-RU" sz="2000" dirty="0" smtClean="0"/>
              <a:t>Дальнейшее развитие проекта может включать: расширение коллекции электронных книг, добавление мультимедиа объектов таких как, фотодокументы, аудио-видео материалы, музейные предметы в виде трехмерных объектов.</a:t>
            </a:r>
          </a:p>
          <a:p>
            <a:pPr algn="just"/>
            <a:r>
              <a:rPr lang="ru-RU" altLang="ru-RU" sz="2000" dirty="0" smtClean="0"/>
              <a:t>Коллекция электронных изданий, в интеграции с другими цифровыми ресурсами, может служить важным инструментом для сохранения исторической памяти и комплексного изучения вклада советской науки в победу в Великой Отечественной войне. </a:t>
            </a:r>
            <a:endParaRPr lang="ru-RU" alt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smtClean="0"/>
              <a:t>Электронная библиотека «Научное наследие России»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73238"/>
            <a:ext cx="7693025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Tx/>
              <a:buNone/>
            </a:pPr>
            <a:r>
              <a:rPr lang="ru-RU" altLang="ru-RU" sz="2000" smtClean="0"/>
              <a:t>	Электронная библиотека «Научное наследие России» представляет собой общедоступную через Интернет (</a:t>
            </a:r>
            <a:r>
              <a:rPr lang="ru-RU" altLang="ru-RU" sz="2000" smtClean="0">
                <a:hlinkClick r:id="rId3"/>
              </a:rPr>
              <a:t>http://e-heritage.ru</a:t>
            </a:r>
            <a:r>
              <a:rPr lang="ru-RU" altLang="ru-RU" sz="2000" smtClean="0"/>
              <a:t>) электронную библиотеку, основными задачами которой являются формирование развернутой информации о выдающихся ученых, внесших вклад в развитие российской науки, и предоставление свободного доступа широкому кругу пользователей Интернет к научному наследию отечественной науки</a:t>
            </a:r>
            <a:r>
              <a:rPr lang="en-US" altLang="ru-RU" sz="2000" smtClean="0"/>
              <a:t>.</a:t>
            </a:r>
          </a:p>
          <a:p>
            <a:pPr algn="just">
              <a:buFontTx/>
              <a:buNone/>
            </a:pPr>
            <a:r>
              <a:rPr lang="en-US" altLang="ru-RU" sz="2000" smtClean="0"/>
              <a:t>   </a:t>
            </a:r>
            <a:r>
              <a:rPr lang="ru-RU" altLang="ru-RU" sz="2000" smtClean="0"/>
              <a:t>В настоящее время в ЭБ ННР представлена развернутая информация о более чем 7200 российских ученых и более 31520 цифровых копий печатных изданий</a:t>
            </a:r>
            <a:r>
              <a:rPr lang="en-US" altLang="ru-RU" sz="2000" smtClean="0"/>
              <a:t>.</a:t>
            </a:r>
            <a:r>
              <a:rPr lang="ru-RU" altLang="ru-RU" sz="2000" smtClean="0"/>
              <a:t> </a:t>
            </a:r>
          </a:p>
        </p:txBody>
      </p:sp>
      <p:sp>
        <p:nvSpPr>
          <p:cNvPr id="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6BD9-47F2-46EB-9D3A-CD3722122915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93775"/>
          </a:xfrm>
        </p:spPr>
        <p:txBody>
          <a:bodyPr/>
          <a:lstStyle/>
          <a:p>
            <a:pPr algn="ctr"/>
            <a:r>
              <a:rPr lang="ru-RU" altLang="ru-RU" sz="3200" smtClean="0"/>
              <a:t>Виртуальная выставка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27650"/>
          </a:xfrm>
        </p:spPr>
        <p:txBody>
          <a:bodyPr>
            <a:normAutofit fontScale="92500" lnSpcReduction="10000"/>
          </a:bodyPr>
          <a:lstStyle/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Одним из направлений предоставления информации для пользователя является формирование виртуальных выставок</a:t>
            </a:r>
            <a:r>
              <a:rPr lang="en-US" altLang="ru-RU" sz="2000" dirty="0"/>
              <a:t>.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Виртуальная выставка — это, как правило, мультимедийный информационный ресурс, демонстрирующий пользователям разнородную информацию (цифровые копии печатной продукции, архивные документы, музейные предметы и т. п.), объединенную в коллекцию по заданному признаку. Форматы создаваемых виртуальных выставок достаточно разнообразны: от представления изображений обложек публикаций и простых аннотаций изданий в текстовом формате до мультимедийной прогулки по виртуальному музею. Виртуальные выставки, разрабатываемые в проекте, электронная библиотека «Научное наследие России», подразделяются на следующие основные виды:</a:t>
            </a:r>
            <a:endParaRPr lang="ru-RU" altLang="ru-RU" sz="2000" i="1" dirty="0"/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/>
              <a:t>персональная выставка</a:t>
            </a:r>
            <a:r>
              <a:rPr lang="ru-RU" altLang="ru-RU" sz="2000" dirty="0"/>
              <a:t> посвящена научному наследию конкретного ученого;</a:t>
            </a:r>
            <a:endParaRPr lang="ru-RU" altLang="ru-RU" sz="2000" i="1" dirty="0"/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/>
              <a:t>тематическая выставка</a:t>
            </a:r>
            <a:r>
              <a:rPr lang="ru-RU" altLang="ru-RU" sz="2000" dirty="0"/>
              <a:t> посвящена какому-либо научному направлению или научной проблеме;</a:t>
            </a:r>
            <a:endParaRPr lang="ru-RU" altLang="ru-RU" sz="2000" i="1" dirty="0"/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/>
              <a:t>событийная выставка</a:t>
            </a:r>
            <a:r>
              <a:rPr lang="ru-RU" altLang="ru-RU" sz="2000" dirty="0"/>
              <a:t> посвящена особо важным событиям в истории российской науки;</a:t>
            </a:r>
            <a:endParaRPr lang="ru-RU" altLang="ru-RU" sz="2000" i="1" dirty="0"/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/>
              <a:t>корпоративная выставка</a:t>
            </a:r>
            <a:r>
              <a:rPr lang="ru-RU" altLang="ru-RU" sz="2000" dirty="0"/>
              <a:t> освещает историю отечественных научных учреждений и обществ, научных школ;</a:t>
            </a:r>
            <a:endParaRPr lang="ru-RU" altLang="ru-RU" sz="2000" i="1" dirty="0"/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/>
              <a:t>справочная выставка</a:t>
            </a:r>
            <a:r>
              <a:rPr lang="ru-RU" altLang="ru-RU" sz="2000" dirty="0"/>
              <a:t> содержит энциклопедическую и библиографическую информацию, архивные путеводители, описи и музейные каталоги.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alt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93775"/>
          </a:xfrm>
        </p:spPr>
        <p:txBody>
          <a:bodyPr/>
          <a:lstStyle/>
          <a:p>
            <a:pPr algn="ctr"/>
            <a:r>
              <a:rPr lang="ru-RU" altLang="ru-RU" sz="3200" smtClean="0"/>
              <a:t>Виртуальная выставка «Наука СССР в годы Великой Отечественной войны»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895850"/>
          </a:xfrm>
        </p:spPr>
        <p:txBody>
          <a:bodyPr>
            <a:normAutofit lnSpcReduction="10000"/>
          </a:bodyPr>
          <a:lstStyle/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ru-RU" sz="1800" dirty="0"/>
              <a:t>	</a:t>
            </a:r>
            <a:r>
              <a:rPr lang="ru-RU" altLang="ru-RU" sz="2000" dirty="0"/>
              <a:t>Примером создания событийной виртуальной выставки служит проект «Наука СССР в годы Великой Отечественной войны» (http://exibitions.jscc.ru/1941. Сайт выставки начал работать 27 марта 2025 года.) Междисциплинарная выставка электронных книг «Наука СССР в годы Великой Отечественной войны» посвящена роли советской науки в победе над нацистской Германией. Выставка представляет собой выборку научных трудов из фондов электронной библиотеки «Научное наследие России», которые были опубликованы в годы Великой Отечественной войны. </a:t>
            </a:r>
            <a:endParaRPr lang="en-US" altLang="ru-RU" sz="2000" dirty="0"/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ru-RU" sz="2000" dirty="0"/>
              <a:t>   </a:t>
            </a:r>
            <a:r>
              <a:rPr lang="ru-RU" altLang="ru-RU" sz="2000" dirty="0"/>
              <a:t>Выставка ориентирована на широкую аудиторию, интересующуюся историей Великой Отечественной войны. 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000" dirty="0"/>
              <a:t>	Коллекция выставки содержит научные издания на русском, английском, немецком, французском языках. Также представлены издания на языках народов СССР. В коллекцию вошли монографии, статьи и сборники статей, справочники, учебники, научные журналы, многотомные издания, доклады и другие материалы. Представленные научные издания были оцифрованы в научных библиотеках, институтах, музеях и архивах России в рамках проекта «Электронная библиотека „Научное наследие </a:t>
            </a:r>
            <a:r>
              <a:rPr lang="ru-RU" altLang="ru-RU" sz="1800" dirty="0"/>
              <a:t>России“».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93775"/>
          </a:xfrm>
        </p:spPr>
        <p:txBody>
          <a:bodyPr/>
          <a:lstStyle/>
          <a:p>
            <a:pPr algn="ctr"/>
            <a:r>
              <a:rPr lang="ru-RU" altLang="ru-RU" sz="3200" smtClean="0"/>
              <a:t>Пользовательский интерфейс</a:t>
            </a:r>
          </a:p>
        </p:txBody>
      </p:sp>
      <p:pic>
        <p:nvPicPr>
          <p:cNvPr id="8195" name="Рисунок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1025525"/>
            <a:ext cx="7400925" cy="4275138"/>
          </a:xfrm>
          <a:noFill/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539750" y="5949950"/>
            <a:ext cx="824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altLang="ru-RU"/>
              <a:t>Интерфейс выставки «Наука СССР в годы Великой Отечественной войны»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93775"/>
          </a:xfrm>
        </p:spPr>
        <p:txBody>
          <a:bodyPr/>
          <a:lstStyle/>
          <a:p>
            <a:pPr algn="ctr"/>
            <a:r>
              <a:rPr lang="ru-RU" altLang="ru-RU" sz="3200" smtClean="0"/>
              <a:t>Пользовательский интерфейс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539750" y="5949950"/>
            <a:ext cx="824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altLang="ru-RU"/>
              <a:t>Интерфейс выставки «Наука СССР в годы Великой Отечественной войны»</a:t>
            </a:r>
          </a:p>
        </p:txBody>
      </p:sp>
      <p:pic>
        <p:nvPicPr>
          <p:cNvPr id="1024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25538"/>
            <a:ext cx="7623175" cy="4764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93775"/>
          </a:xfrm>
        </p:spPr>
        <p:txBody>
          <a:bodyPr/>
          <a:lstStyle/>
          <a:p>
            <a:pPr algn="ctr"/>
            <a:r>
              <a:rPr lang="ru-RU" altLang="ru-RU" sz="3200" smtClean="0"/>
              <a:t>Пользовательский интерфейс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539750" y="5949950"/>
            <a:ext cx="824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altLang="ru-RU"/>
              <a:t>Интерфейс выставки «Наука СССР в годы Великой Отечественной войны»</a:t>
            </a:r>
          </a:p>
        </p:txBody>
      </p:sp>
      <p:pic>
        <p:nvPicPr>
          <p:cNvPr id="9220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25538"/>
            <a:ext cx="7488237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93775"/>
          </a:xfrm>
        </p:spPr>
        <p:txBody>
          <a:bodyPr/>
          <a:lstStyle/>
          <a:p>
            <a:pPr algn="ctr"/>
            <a:r>
              <a:rPr lang="ru-RU" altLang="ru-RU" sz="3200" smtClean="0"/>
              <a:t>Пользовательский интерфейс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539750" y="5949950"/>
            <a:ext cx="824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altLang="ru-RU"/>
              <a:t>Интерфейс выставки «Наука СССР в годы Великой Отечественной войны»</a:t>
            </a:r>
          </a:p>
        </p:txBody>
      </p:sp>
      <p:pic>
        <p:nvPicPr>
          <p:cNvPr id="12292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1093788"/>
            <a:ext cx="6962775" cy="4351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93775"/>
          </a:xfrm>
        </p:spPr>
        <p:txBody>
          <a:bodyPr/>
          <a:lstStyle/>
          <a:p>
            <a:pPr algn="ctr"/>
            <a:r>
              <a:rPr lang="ru-RU" altLang="ru-RU" sz="3200" smtClean="0"/>
              <a:t>Пользовательский интерфейс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539750" y="5949950"/>
            <a:ext cx="824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altLang="ru-RU"/>
              <a:t>Интерфейс выставки «Наука СССР в годы Великой Отечественной войны»</a:t>
            </a:r>
          </a:p>
        </p:txBody>
      </p:sp>
      <p:pic>
        <p:nvPicPr>
          <p:cNvPr id="11268" name="Объект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52513"/>
            <a:ext cx="7686675" cy="480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401</Words>
  <Application>Microsoft Office PowerPoint</Application>
  <PresentationFormat>Экран (4:3)</PresentationFormat>
  <Paragraphs>101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Электронная библиотека «Научное наследие России»</vt:lpstr>
      <vt:lpstr>Виртуальная выставка</vt:lpstr>
      <vt:lpstr>Виртуальная выставка «Наука СССР в годы Великой Отечественной войны»</vt:lpstr>
      <vt:lpstr>Пользовательский интерфейс</vt:lpstr>
      <vt:lpstr>Пользовательский интерфейс</vt:lpstr>
      <vt:lpstr>Пользовательский интерфейс</vt:lpstr>
      <vt:lpstr>Пользовательский интерфейс</vt:lpstr>
      <vt:lpstr>Пользовательский интерфейс</vt:lpstr>
      <vt:lpstr>Распределение книг по времени издания</vt:lpstr>
      <vt:lpstr>Распределение книг по языку издания</vt:lpstr>
      <vt:lpstr>Распределение публикаций по типу изданий</vt:lpstr>
      <vt:lpstr>Распределение публикаций по научной тематике </vt:lpstr>
      <vt:lpstr>Распределение публикаций по научной тематике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выставка</dc:title>
  <dc:creator>booke</dc:creator>
  <cp:lastModifiedBy>1</cp:lastModifiedBy>
  <cp:revision>23</cp:revision>
  <dcterms:created xsi:type="dcterms:W3CDTF">2025-09-20T19:12:11Z</dcterms:created>
  <dcterms:modified xsi:type="dcterms:W3CDTF">2025-09-24T20:28:38Z</dcterms:modified>
</cp:coreProperties>
</file>