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2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755" autoAdjust="0"/>
  </p:normalViewPr>
  <p:slideViewPr>
    <p:cSldViewPr snapToGrid="0">
      <p:cViewPr>
        <p:scale>
          <a:sx n="93" d="100"/>
          <a:sy n="93" d="100"/>
        </p:scale>
        <p:origin x="-126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FB4A-5E22-444A-8EC6-710BC497E96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AD1CB-E09B-4886-94B4-DAE60B17A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D1CB-E09B-4886-94B4-DAE60B17AD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2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AD1CB-E09B-4886-94B4-DAE60B17AD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AD1CB-E09B-4886-94B4-DAE60B17AD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4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D1CB-E09B-4886-94B4-DAE60B17AD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8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D1CB-E09B-4886-94B4-DAE60B17AD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D1CB-E09B-4886-94B4-DAE60B17AD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3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1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5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8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6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27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7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5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6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D2A93-F8F9-4F58-B923-E8E35C2B33D1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079997-024D-4F8D-9ACC-99666CEA7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/>
              <a:t>Cервер</a:t>
            </a:r>
            <a:r>
              <a:rPr lang="ru-RU" sz="2800" b="1" dirty="0"/>
              <a:t> препринтов </a:t>
            </a:r>
            <a:r>
              <a:rPr lang="ru-RU" sz="2800" b="1" dirty="0" err="1"/>
              <a:t>bioRxiv</a:t>
            </a:r>
            <a:r>
              <a:rPr lang="ru-RU" sz="2800" b="1" dirty="0"/>
              <a:t> как платформа для долгосрочного хранения научной информации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3997766"/>
            <a:ext cx="6815669" cy="1239252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/>
              <a:t>Захарова С. С</a:t>
            </a:r>
            <a:r>
              <a:rPr lang="ru-RU" dirty="0"/>
              <a:t>.</a:t>
            </a:r>
          </a:p>
          <a:p>
            <a:r>
              <a:rPr lang="ru-RU" dirty="0" smtClean="0"/>
              <a:t>Москва</a:t>
            </a:r>
            <a:endParaRPr lang="ru-RU" dirty="0"/>
          </a:p>
          <a:p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с нами связаться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Центральная библиотека в Пущинском научном центре (ПНЦ) – отдел Библиотеки по естественным наукам РАН</a:t>
            </a:r>
          </a:p>
          <a:p>
            <a:r>
              <a:rPr lang="en-US" dirty="0">
                <a:solidFill>
                  <a:srgbClr val="FF0000"/>
                </a:solidFill>
              </a:rPr>
              <a:t>https://cnbp.ru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754" y="634653"/>
            <a:ext cx="10377054" cy="116643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Редькина </a:t>
            </a:r>
            <a:r>
              <a:rPr lang="ru-RU" sz="2400" b="1" dirty="0"/>
              <a:t>Н. С. Открытые серверы препринтов: современное состояние и перспективы развития // Научно-техническая информация. Серия 1. Организация и методика информационной работы. – 2025. – № 1. – С. 31-39. </a:t>
            </a:r>
          </a:p>
        </p:txBody>
      </p:sp>
      <p:sp>
        <p:nvSpPr>
          <p:cNvPr id="10" name="Объект 9"/>
          <p:cNvSpPr>
            <a:spLocks noGrp="1"/>
          </p:cNvSpPr>
          <p:nvPr>
            <p:ph type="body" idx="1"/>
          </p:nvPr>
        </p:nvSpPr>
        <p:spPr>
          <a:xfrm>
            <a:off x="4512940" y="2133225"/>
            <a:ext cx="6477001" cy="28516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b="1" dirty="0"/>
              <a:t>С целью унификации терминов</a:t>
            </a:r>
            <a:r>
              <a:rPr lang="ru-RU" dirty="0"/>
              <a:t>, под </a:t>
            </a:r>
            <a:r>
              <a:rPr lang="ru-RU" b="1" dirty="0"/>
              <a:t>серверами препринтов</a:t>
            </a:r>
            <a:r>
              <a:rPr lang="ru-RU" dirty="0"/>
              <a:t> (термин наиболее употребим в описании ресурсов, в которых размещаются электронные версии препринтов) </a:t>
            </a:r>
            <a:r>
              <a:rPr lang="ru-RU" dirty="0" smtClean="0"/>
              <a:t>онлайн-архивы</a:t>
            </a:r>
            <a:r>
              <a:rPr lang="ru-RU" dirty="0"/>
              <a:t>, репозитории или платформы</a:t>
            </a:r>
            <a:r>
              <a:rPr lang="ru-RU" dirty="0" smtClean="0"/>
              <a:t>,</a:t>
            </a:r>
            <a:r>
              <a:rPr lang="ru-RU" b="1" dirty="0"/>
              <a:t> будем понимать </a:t>
            </a:r>
            <a:r>
              <a:rPr lang="ru-RU" dirty="0" smtClean="0"/>
              <a:t> </a:t>
            </a:r>
            <a:r>
              <a:rPr lang="ru-RU" dirty="0"/>
              <a:t>содержащие работы или данные, представляющие результаты научных исследований, которые еще не прошли экспертную оценку или не были приняты академическими издательствами»</a:t>
            </a:r>
          </a:p>
        </p:txBody>
      </p:sp>
      <p:sp>
        <p:nvSpPr>
          <p:cNvPr id="14" name="Выноска со стрелками влево/вправо 13"/>
          <p:cNvSpPr/>
          <p:nvPr/>
        </p:nvSpPr>
        <p:spPr>
          <a:xfrm rot="16200000">
            <a:off x="548707" y="2292570"/>
            <a:ext cx="3851565" cy="2868605"/>
          </a:xfrm>
          <a:prstGeom prst="leftRightArrowCallout">
            <a:avLst>
              <a:gd name="adj1" fmla="val 25000"/>
              <a:gd name="adj2" fmla="val 19858"/>
              <a:gd name="adj3" fmla="val 20653"/>
              <a:gd name="adj4" fmla="val 5315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prstClr val="white"/>
                </a:solidFill>
                <a:latin typeface="Garamond" panose="02020404030301010803"/>
              </a:rPr>
              <a:t>arXiv</a:t>
            </a:r>
            <a:endParaRPr lang="en-US" sz="2400" b="1" noProof="0" dirty="0" smtClean="0">
              <a:solidFill>
                <a:prstClr val="white"/>
              </a:solidFill>
              <a:latin typeface="Garamond" panose="020204040303010108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bioRxiv</a:t>
            </a:r>
            <a:endPara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prstClr val="white"/>
                </a:solidFill>
                <a:latin typeface="Garamond" panose="02020404030301010803"/>
              </a:rPr>
              <a:t>chemRxiv</a:t>
            </a:r>
            <a:endParaRPr lang="en-US" sz="2400" b="1" noProof="0" dirty="0" smtClean="0">
              <a:solidFill>
                <a:prstClr val="white"/>
              </a:solidFill>
              <a:latin typeface="Garamond" panose="020204040303010108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Garamond" panose="02020404030301010803"/>
              </a:rPr>
              <a:t>medRxiv</a:t>
            </a:r>
            <a:endParaRPr lang="en-US" sz="2400" b="1" dirty="0" smtClean="0">
              <a:solidFill>
                <a:prstClr val="white"/>
              </a:solidFill>
              <a:latin typeface="Garamond" panose="020204040303010108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prstClr val="white"/>
                </a:solidFill>
                <a:latin typeface="Garamond" panose="02020404030301010803"/>
              </a:rPr>
              <a:t>techRxiv</a:t>
            </a:r>
            <a:endParaRPr lang="en-US" sz="2400" b="1" noProof="0" dirty="0" smtClean="0">
              <a:solidFill>
                <a:prstClr val="white"/>
              </a:solidFill>
              <a:latin typeface="Garamond" panose="020204040303010108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Garamond" panose="02020404030301010803"/>
              </a:rPr>
              <a:t>e</a:t>
            </a:r>
            <a:r>
              <a:rPr lang="en-US" sz="2400" b="1" dirty="0" smtClean="0">
                <a:solidFill>
                  <a:prstClr val="white"/>
                </a:solidFill>
                <a:latin typeface="Garamond" panose="02020404030301010803"/>
              </a:rPr>
              <a:t>t al</a:t>
            </a:r>
            <a:r>
              <a:rPr lang="en-US" sz="2400" b="1" dirty="0" smtClean="0">
                <a:solidFill>
                  <a:prstClr val="white"/>
                </a:solidFill>
                <a:latin typeface="Garamond" panose="02020404030301010803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246" y="466826"/>
            <a:ext cx="8618209" cy="757745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онлайн-архив и сервис распространения препринтов по биологическим наукам (https://www.biorxiv.org).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980" y="5876382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/>
              <a:t>https://ekb.aonb.ru/assets/components/phpthumbof/cache/klochev.58d24f199b77d08eeffc20cd8ed16c24.jpg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7034" y="146954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BioRxiv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помимо своей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основной функции публикации препринтов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играет важную роль в хранении научных данных и результатов исследований, обеспечивая сбережение интеллектуального наследия и возможность повторного использования научных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создании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bioRxiv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 было ясности, должен ли этот бесплатный онлайн-архив и сервис распространения неопубликованных препринтов по биологии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реально хранить информацию или только агрегировать.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3563" y="5184792"/>
            <a:ext cx="719050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Управляется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openRxiv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некоммерческой организацией, занимающейся развитием научной коммуникации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7" y="1397085"/>
            <a:ext cx="4427754" cy="33150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345165" cy="3318936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международная </a:t>
            </a:r>
            <a:r>
              <a:rPr lang="ru-RU" dirty="0"/>
              <a:t>система резервного хранения научных данных </a:t>
            </a:r>
            <a:r>
              <a:rPr lang="ru-RU" dirty="0" err="1" smtClean="0"/>
              <a:t>Portico</a:t>
            </a:r>
            <a:r>
              <a:rPr lang="ru-RU" dirty="0" smtClean="0"/>
              <a:t> (</a:t>
            </a:r>
            <a:r>
              <a:rPr lang="en-US" dirty="0" smtClean="0"/>
              <a:t>www.portico.org</a:t>
            </a:r>
            <a:r>
              <a:rPr lang="ru-RU" dirty="0" smtClean="0"/>
              <a:t>)  -некоммерческая организация, обеспечивает долгосрочное хранение </a:t>
            </a:r>
            <a:r>
              <a:rPr lang="ru-RU" dirty="0"/>
              <a:t>научных </a:t>
            </a:r>
            <a:r>
              <a:rPr lang="ru-RU" dirty="0" smtClean="0"/>
              <a:t>материалов</a:t>
            </a:r>
          </a:p>
          <a:p>
            <a:r>
              <a:rPr lang="ru-RU" dirty="0" err="1"/>
              <a:t>Portico</a:t>
            </a:r>
            <a:r>
              <a:rPr lang="ru-RU" dirty="0"/>
              <a:t> предоставляет библиотекам и издательствам надёжные и экономичные решения для хранения электронных ресурсов, а также оказывает экспертную и техническую поддержку национальным библиотекам, обеспечивая доступность их контента для исследователей, учёных и студентов в </a:t>
            </a:r>
            <a:r>
              <a:rPr lang="ru-RU" dirty="0" smtClean="0"/>
              <a:t>будущем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1" y="976372"/>
            <a:ext cx="9601196" cy="1477818"/>
          </a:xfrm>
        </p:spPr>
        <p:txBody>
          <a:bodyPr>
            <a:normAutofit/>
          </a:bodyPr>
          <a:lstStyle/>
          <a:p>
            <a:pPr algn="just"/>
            <a:r>
              <a:rPr lang="ru-RU" sz="2700" b="1" dirty="0" err="1">
                <a:ln w="0"/>
                <a:solidFill>
                  <a:schemeClr val="tx1"/>
                </a:solidFill>
              </a:rPr>
              <a:t>bioRxiv</a:t>
            </a:r>
            <a:r>
              <a:rPr lang="ru-RU" sz="2700" b="1" dirty="0">
                <a:ln w="0"/>
                <a:solidFill>
                  <a:schemeClr val="tx1"/>
                </a:solidFill>
              </a:rPr>
              <a:t> стремится к сохранению публикуемого контента. Поэтому весь контент также накапливается в архивной службе </a:t>
            </a:r>
            <a:r>
              <a:rPr lang="ru-RU" sz="2700" b="1" dirty="0" err="1" smtClean="0">
                <a:ln w="0"/>
                <a:solidFill>
                  <a:schemeClr val="tx1"/>
                </a:solidFill>
              </a:rPr>
              <a:t>Portico</a:t>
            </a:r>
            <a:r>
              <a:rPr lang="ru-RU" sz="2700" b="1" dirty="0" smtClean="0">
                <a:ln w="0"/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88" y="2556932"/>
            <a:ext cx="2315726" cy="34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148388"/>
            <a:ext cx="9601196" cy="73583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Portico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стратегию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цифровых данных для обеспечения долгосрочного доступа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463" y="2446097"/>
            <a:ext cx="9601196" cy="1869925"/>
          </a:xfrm>
        </p:spPr>
        <p:txBody>
          <a:bodyPr>
            <a:noAutofit/>
          </a:bodyPr>
          <a:lstStyle/>
          <a:p>
            <a:endParaRPr lang="ru-RU" sz="2000" b="1" dirty="0"/>
          </a:p>
          <a:p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7703" y="5295118"/>
            <a:ext cx="995071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текущие расходы на эксплуатацию архива, в том числе на ИТ-инфраструктуру для приёма, архивирования и переноса контента в архив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67" y="2446330"/>
            <a:ext cx="2983493" cy="249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22" y="2863316"/>
            <a:ext cx="6896726" cy="15177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3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9960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выбору архива (сайты университетов и исследовательских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центров) перечисляют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опции, указывающие на надежность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онлайн-архива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1.Налиие </a:t>
            </a:r>
            <a:r>
              <a:rPr lang="ru-RU" dirty="0"/>
              <a:t>у издания постоянных идентификаторов. Присвоение архивами DOI также является признаком качества. Всем препринтам </a:t>
            </a:r>
            <a:r>
              <a:rPr lang="ru-RU" dirty="0" err="1"/>
              <a:t>BioRxiv</a:t>
            </a:r>
            <a:r>
              <a:rPr lang="ru-RU" dirty="0"/>
              <a:t> присваивается единый цифровой идентификатор объекта (DOI). Каждой версии препринта присваивается уникальный URL-адрес, при этом DOI препринта по умолчанию соответствует самой последней опубликованной версии статьи </a:t>
            </a:r>
          </a:p>
          <a:p>
            <a:r>
              <a:rPr lang="ru-RU" dirty="0"/>
              <a:t>Указание условий доступа к онлайн-архиву. </a:t>
            </a:r>
            <a:r>
              <a:rPr lang="ru-RU" dirty="0" err="1"/>
              <a:t>BioRxiv</a:t>
            </a:r>
            <a:r>
              <a:rPr lang="ru-RU" dirty="0"/>
              <a:t> предоставляет открытый доступ к полным текстам и метаданным ко всем статьям, размещённым на сервере. А также доступен интерфейс прикладного программирования (API).</a:t>
            </a:r>
          </a:p>
        </p:txBody>
      </p:sp>
    </p:spTree>
    <p:extLst>
      <p:ext uri="{BB962C8B-B14F-4D97-AF65-F5344CB8AC3E}">
        <p14:creationId xmlns:p14="http://schemas.microsoft.com/office/powerpoint/2010/main" val="16031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Сравниваем технические данные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делаем выводы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данного онлайн-архива для хранения научной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Форматы файлов поддерживают взаимодействие. Рукописи публикуются в формате PDF сразу после принятия и одновременно отправляются на конвертацию в формат XML. Полный текст в формате HTML для недавно опубликованных рукописей обычно появляется в течение двух дней после публикации в формате </a:t>
            </a:r>
            <a:r>
              <a:rPr lang="ru-RU" dirty="0" smtClean="0"/>
              <a:t>PDF</a:t>
            </a:r>
          </a:p>
          <a:p>
            <a:r>
              <a:rPr lang="ru-RU" dirty="0"/>
              <a:t>В </a:t>
            </a:r>
            <a:r>
              <a:rPr lang="ru-RU" dirty="0" err="1"/>
              <a:t>BioRxiv</a:t>
            </a:r>
            <a:r>
              <a:rPr lang="ru-RU" dirty="0"/>
              <a:t> для описания препринтов по биологическим наукам используется схема метаданных, содержащая информацию с использованием контролируемых словарей или онтологий. Что позволяет не искажать информацию из-за использования специалистами разных терминов для обозначения одних и тех же вопросов. Такая стандартизация ссылается на онтологии из одной предметной области, это помогает избежать недопонимания, если термин используется иначе в разных дисциплинах. Использование контролируемых словарей и онтологий повышает качество и доступность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3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Сравниваем технические данные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делаем выводы о возможностях данного онлайн-архива для хранения научной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Метаданные ссылаются на связанную информацию, где это необходимо. Сайты </a:t>
            </a:r>
            <a:r>
              <a:rPr lang="ru-RU" dirty="0" err="1"/>
              <a:t>bioRxiv</a:t>
            </a:r>
            <a:r>
              <a:rPr lang="ru-RU" dirty="0"/>
              <a:t> способны обеспечить как существующие, так и будущие интеграции с другими участниками экосистемы научной коммуникации (например, поисковыми системами, службами индексации, журналами и системами подачи рукописей</a:t>
            </a:r>
            <a:r>
              <a:rPr lang="ru-RU" dirty="0" smtClean="0"/>
              <a:t>).</a:t>
            </a:r>
          </a:p>
          <a:p>
            <a:r>
              <a:rPr lang="ru-RU" dirty="0"/>
              <a:t>Какие лицензии, определяют условия повторного использования; какие варианты лицензирования предусмотрены? В </a:t>
            </a:r>
            <a:r>
              <a:rPr lang="ru-RU" dirty="0" err="1"/>
              <a:t>BioRxiv</a:t>
            </a:r>
            <a:r>
              <a:rPr lang="ru-RU" dirty="0"/>
              <a:t> авторы сохраняют авторские права на свои рукописи и могут выбрать один из нескольких вариантов лицензий, определяющих параметры повторного использования. Информация об авторском праве и лицензии для каждой рукописи отображается под аннотацией и на вкладке «Информация/История» на странице препринта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Сравниваем технические данные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делаем выводы о возможностях данного онлайн-архива для хранения научной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Гарантирует ли архив будущую доступность и повторное использование наборов данных? Создатели онлайн-архива утверждают, что контент </a:t>
            </a:r>
            <a:r>
              <a:rPr lang="ru-RU" dirty="0" err="1"/>
              <a:t>bioRxiv</a:t>
            </a:r>
            <a:r>
              <a:rPr lang="ru-RU" dirty="0"/>
              <a:t> будет постоянно доступен и пригоден для повторного использования в будущем. Ряд инициатив, направленных на долгосрочную устойчивость работы серверов, подтверждает данное заявление. </a:t>
            </a:r>
            <a:endParaRPr lang="ru-RU" dirty="0" smtClean="0"/>
          </a:p>
          <a:p>
            <a:r>
              <a:rPr lang="ru-RU" dirty="0"/>
              <a:t>Платформа уже запустила пилотные проекты на основе ИИ для создания аннотаций к статьям, предоставив авторам возможность редактировать или удалять эти аннотации. Программа </a:t>
            </a:r>
            <a:r>
              <a:rPr lang="ru-RU" dirty="0" err="1"/>
              <a:t>PanLingua</a:t>
            </a:r>
            <a:r>
              <a:rPr lang="ru-RU" dirty="0"/>
              <a:t>, использовалась для перевода английских статей на более чем 100 других языков.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6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485</TotalTime>
  <Words>773</Words>
  <Application>Microsoft Office PowerPoint</Application>
  <PresentationFormat>Широкоэкранный</PresentationFormat>
  <Paragraphs>45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Cервер препринтов bioRxiv как платформа для долгосрочного хранения научной информации</vt:lpstr>
      <vt:lpstr>Редькина Н. С. Открытые серверы препринтов: современное состояние и перспективы развития // Научно-техническая информация. Серия 1. Организация и методика информационной работы. – 2025. – № 1. – С. 31-39. </vt:lpstr>
      <vt:lpstr>bioRxiv — это онлайн-архив и сервис распространения препринтов по биологическим наукам (https://www.biorxiv.org). </vt:lpstr>
      <vt:lpstr>bioRxiv стремится к сохранению публикуемого контента. Поэтому весь контент также накапливается в архивной службе Portico </vt:lpstr>
      <vt:lpstr>Portico (Портик) разработал стратегию сохранения цифровых данных для обеспечения долгосрочного доступа</vt:lpstr>
      <vt:lpstr>Руководство по выбору архива (сайты университетов и исследовательских центров) перечисляют необходимые опции, указывающие на надежность онлайн-архива </vt:lpstr>
      <vt:lpstr>Сравниваем технические данные BioRxiv и делаем выводы о возможностях данного онлайн-архива для хранения научной информации</vt:lpstr>
      <vt:lpstr>Сравниваем технические данные BioRxiv и делаем выводы о возможностях данного онлайн-архива для хранения научной информации</vt:lpstr>
      <vt:lpstr>Сравниваем технические данные BioRxiv и делаем выводы о возможностях данного онлайн-архива для хранения научной информации</vt:lpstr>
      <vt:lpstr>Как с нами связаться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Самостоятельно изданные персональные библиографические указатели как ресурс для составления достоверного списка публикаций</dc:title>
  <dc:creator>EVB</dc:creator>
  <cp:lastModifiedBy>Учетная запись Майкрософт</cp:lastModifiedBy>
  <cp:revision>42</cp:revision>
  <dcterms:created xsi:type="dcterms:W3CDTF">2022-10-31T07:08:33Z</dcterms:created>
  <dcterms:modified xsi:type="dcterms:W3CDTF">2025-11-25T07:47:34Z</dcterms:modified>
</cp:coreProperties>
</file>