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87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98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48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59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6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16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11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02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19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37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DCBDA-E7CD-48E2-8055-ED41F638216E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A779-5282-4861-8877-F8EDEF7D6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7992888" cy="5904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860032" y="4725144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Болдырева И. С.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Библиотека по естественным наукам РАН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C3E0EB-E8CE-5996-5972-D3B0DB32FEA3}"/>
              </a:ext>
            </a:extLst>
          </p:cNvPr>
          <p:cNvSpPr/>
          <p:nvPr/>
        </p:nvSpPr>
        <p:spPr>
          <a:xfrm>
            <a:off x="1907704" y="1988840"/>
            <a:ext cx="54006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Книги из Немецкой библиотеки сухопутных сил в фондах Библиотеки по естественным наукам РАН</a:t>
            </a:r>
          </a:p>
        </p:txBody>
      </p:sp>
    </p:spTree>
    <p:extLst>
      <p:ext uri="{BB962C8B-B14F-4D97-AF65-F5344CB8AC3E}">
        <p14:creationId xmlns:p14="http://schemas.microsoft.com/office/powerpoint/2010/main" val="3814391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1DEB548-925B-C649-71DC-759038731310}"/>
              </a:ext>
            </a:extLst>
          </p:cNvPr>
          <p:cNvSpPr/>
          <p:nvPr/>
        </p:nvSpPr>
        <p:spPr>
          <a:xfrm>
            <a:off x="683568" y="548680"/>
            <a:ext cx="7632848" cy="583264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39C01-A2B2-1726-89E5-EA1C8D12E646}"/>
              </a:ext>
            </a:extLst>
          </p:cNvPr>
          <p:cNvSpPr txBox="1"/>
          <p:nvPr/>
        </p:nvSpPr>
        <p:spPr>
          <a:xfrm>
            <a:off x="1475656" y="1772816"/>
            <a:ext cx="6120680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Издания представляют интерес для исследователей естественных наук и историков. При описании экземпляров коллекции в электронном каталоге БЕН РАН указывается наличие книжного знака, поэтому пользователи и специалисты могут легко найти их для ознакомления.</a:t>
            </a:r>
          </a:p>
        </p:txBody>
      </p:sp>
    </p:spTree>
    <p:extLst>
      <p:ext uri="{BB962C8B-B14F-4D97-AF65-F5344CB8AC3E}">
        <p14:creationId xmlns:p14="http://schemas.microsoft.com/office/powerpoint/2010/main" val="2054050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C5FF4E-0341-6B87-6D70-F0034B7B14D3}"/>
              </a:ext>
            </a:extLst>
          </p:cNvPr>
          <p:cNvSpPr/>
          <p:nvPr/>
        </p:nvSpPr>
        <p:spPr>
          <a:xfrm>
            <a:off x="539552" y="548680"/>
            <a:ext cx="7992888" cy="57606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DAC9EA-9E2E-8634-1A94-490352E71255}"/>
              </a:ext>
            </a:extLst>
          </p:cNvPr>
          <p:cNvSpPr/>
          <p:nvPr/>
        </p:nvSpPr>
        <p:spPr>
          <a:xfrm>
            <a:off x="1118172" y="2967335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14878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8136904" cy="56886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619672" y="1484784"/>
            <a:ext cx="62646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Книги из Немецкой библиотеки сухопутных сил в Берлине («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Deutsche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Heeresbücherei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in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Berlin</a:t>
            </a:r>
            <a:r>
              <a:rPr lang="ru-RU">
                <a:solidFill>
                  <a:schemeClr val="accent2">
                    <a:lumMod val="75000"/>
                  </a:schemeClr>
                </a:solidFill>
              </a:rPr>
              <a:t>»), перемещенные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 СССР из Германии после окончания Великой Отечественной войны, в настоящее время хранятся в фондах крупных российских библиотек.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Фрагмент собрания, представленный главным образом научными книгами по физике, математике и геометрии и садоводству находится в фондах Библиотеки по естественным наукам Российской академии наук (БЕН РАН).</a:t>
            </a:r>
          </a:p>
        </p:txBody>
      </p:sp>
    </p:spTree>
    <p:extLst>
      <p:ext uri="{BB962C8B-B14F-4D97-AF65-F5344CB8AC3E}">
        <p14:creationId xmlns:p14="http://schemas.microsoft.com/office/powerpoint/2010/main" val="458706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2775" y="649249"/>
            <a:ext cx="7704856" cy="56166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1052736"/>
            <a:ext cx="640871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Деятельность библиотеки была тесно связана с послевоенным периодом Вооруженных сил Веймарской Республики или вооруженных сил Германии в период  1919-1935 гг.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5" b="20437"/>
          <a:stretch/>
        </p:blipFill>
        <p:spPr>
          <a:xfrm>
            <a:off x="2994180" y="2741565"/>
            <a:ext cx="3299656" cy="25584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3688" y="573325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Берлин,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Доротэен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штрассе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48</a:t>
            </a:r>
          </a:p>
        </p:txBody>
      </p:sp>
    </p:spTree>
    <p:extLst>
      <p:ext uri="{BB962C8B-B14F-4D97-AF65-F5344CB8AC3E}">
        <p14:creationId xmlns:p14="http://schemas.microsoft.com/office/powerpoint/2010/main" val="3139296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992888" cy="54726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835696" y="2204864"/>
            <a:ext cx="576064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Наиболее заметным проявлением тенденций централизации стало основание в 1919 г. Немецкой библиотеки сухопутных сил в Берлине как первой немецкой центральной военно-научной библиотеки (имперской библиотеки по военному делу). В состав библиотеки вошли фонды более 50 крупных и небольших военных библиотек Германии.</a:t>
            </a:r>
          </a:p>
        </p:txBody>
      </p:sp>
    </p:spTree>
    <p:extLst>
      <p:ext uri="{BB962C8B-B14F-4D97-AF65-F5344CB8AC3E}">
        <p14:creationId xmlns:p14="http://schemas.microsoft.com/office/powerpoint/2010/main" val="3376023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B6C2CD-4EBE-C75B-CC9D-A0D67C15F884}"/>
              </a:ext>
            </a:extLst>
          </p:cNvPr>
          <p:cNvSpPr/>
          <p:nvPr/>
        </p:nvSpPr>
        <p:spPr>
          <a:xfrm>
            <a:off x="323528" y="476672"/>
            <a:ext cx="8280920" cy="59766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9FC1D1-1C1C-7E8C-491D-74F65E33DD42}"/>
              </a:ext>
            </a:extLst>
          </p:cNvPr>
          <p:cNvSpPr txBox="1"/>
          <p:nvPr/>
        </p:nvSpPr>
        <p:spPr>
          <a:xfrm>
            <a:off x="1259632" y="1268760"/>
            <a:ext cx="6480720" cy="3788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Интересен тот факт, что редкие издания также, по-видимому, систематически приобретались. Например, в 1942 г. на приобретение редких книг было потрачено 10% годового бюджета библиотеки</a:t>
            </a:r>
            <a:r>
              <a:rPr lang="en-GB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Помимо обширного книжного фонда, в Немецкой библиотеке сухопутных сил также имелись специализированные коллекции, например, богатая коллекция карт, немецких и иностранных воинских уставов, а также публикаций военных учреждений всех видов. </a:t>
            </a:r>
          </a:p>
        </p:txBody>
      </p:sp>
    </p:spTree>
    <p:extLst>
      <p:ext uri="{BB962C8B-B14F-4D97-AF65-F5344CB8AC3E}">
        <p14:creationId xmlns:p14="http://schemas.microsoft.com/office/powerpoint/2010/main" val="336293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5506C-3A71-298F-6330-0BDECFB7DF3D}"/>
              </a:ext>
            </a:extLst>
          </p:cNvPr>
          <p:cNvSpPr/>
          <p:nvPr/>
        </p:nvSpPr>
        <p:spPr>
          <a:xfrm>
            <a:off x="467544" y="548680"/>
            <a:ext cx="8136904" cy="57606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5503C-8379-2398-AF90-467CFA410D58}"/>
              </a:ext>
            </a:extLst>
          </p:cNvPr>
          <p:cNvSpPr txBox="1"/>
          <p:nvPr/>
        </p:nvSpPr>
        <p:spPr>
          <a:xfrm>
            <a:off x="1403648" y="1556792"/>
            <a:ext cx="612068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Особенностью центральной военной библиотеки было то, что, в отличие от бывших правительственных библиотек, она была открыта как для военных, так и гражданских лиц. В разгар географического расширения Германского рейха в 1942 г. Немецкая библиотека сухопутных сил в Берлине имела филиалы в Праге и Вене, а также две военные окружные библиотеки в Данциге и Познани.</a:t>
            </a:r>
          </a:p>
        </p:txBody>
      </p:sp>
    </p:spTree>
    <p:extLst>
      <p:ext uri="{BB962C8B-B14F-4D97-AF65-F5344CB8AC3E}">
        <p14:creationId xmlns:p14="http://schemas.microsoft.com/office/powerpoint/2010/main" val="3451888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67FA99-60BA-BA90-DF61-FECA724FBE52}"/>
              </a:ext>
            </a:extLst>
          </p:cNvPr>
          <p:cNvSpPr/>
          <p:nvPr/>
        </p:nvSpPr>
        <p:spPr>
          <a:xfrm>
            <a:off x="512064" y="393192"/>
            <a:ext cx="8020376" cy="5268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3F5BCD-F09F-6A2B-74E0-650885CE7442}"/>
              </a:ext>
            </a:extLst>
          </p:cNvPr>
          <p:cNvSpPr txBox="1"/>
          <p:nvPr/>
        </p:nvSpPr>
        <p:spPr>
          <a:xfrm>
            <a:off x="1475656" y="1556792"/>
            <a:ext cx="6192688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После окончания Второй мировой войны книги из Немецкой библиотеки сухопутных сил были вывезены странами-победителями как военные трофеи, в том числе и Советским Союзом. Согласно «Списку некоторых немецких библиотек, фонды которых целесообразно передать под контроль СССР», в Советский Союз было вывезено 400 000 книг, 250 000 карт и 500 рукописей. </a:t>
            </a:r>
          </a:p>
        </p:txBody>
      </p:sp>
    </p:spTree>
    <p:extLst>
      <p:ext uri="{BB962C8B-B14F-4D97-AF65-F5344CB8AC3E}">
        <p14:creationId xmlns:p14="http://schemas.microsoft.com/office/powerpoint/2010/main" val="82333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2B1F9-0CD1-9C42-9E22-B8BAFA4C2451}"/>
              </a:ext>
            </a:extLst>
          </p:cNvPr>
          <p:cNvSpPr/>
          <p:nvPr/>
        </p:nvSpPr>
        <p:spPr>
          <a:xfrm>
            <a:off x="683568" y="548680"/>
            <a:ext cx="7920880" cy="55446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7F88B8-E970-FE7B-9481-0061E970FB0A}"/>
              </a:ext>
            </a:extLst>
          </p:cNvPr>
          <p:cNvSpPr txBox="1"/>
          <p:nvPr/>
        </p:nvSpPr>
        <p:spPr>
          <a:xfrm>
            <a:off x="1403648" y="764704"/>
            <a:ext cx="6768752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В фондах БЕН РАН выявлен фрагмент книжного собрания Немецкой библиотеки сухопутных сил, который в настоящее время включает 28 книжных изданий. Из них 25 названий оцифрованы и доступны для ознакомления в электронной библиотеке. </a:t>
            </a:r>
          </a:p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Все экземпляры имеют штемпель «Deutsche Heeresbücherei Berlin» в линейной овальной или фигурной рамке.</a:t>
            </a:r>
          </a:p>
        </p:txBody>
      </p:sp>
      <p:pic>
        <p:nvPicPr>
          <p:cNvPr id="6" name="Рисунок 5" descr="Изображение выглядит как рукописный текст, письмо, Шрифт, каллиграф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99E6E8F0-9968-8E1C-B593-C92696DE6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05064"/>
            <a:ext cx="2210108" cy="1381318"/>
          </a:xfrm>
          <a:prstGeom prst="rect">
            <a:avLst/>
          </a:prstGeom>
        </p:spPr>
      </p:pic>
      <p:pic>
        <p:nvPicPr>
          <p:cNvPr id="8" name="Рисунок 7" descr="Изображение выглядит как текст, рукописный текст, Шрифт, зарисовк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ABA61B9A-5BB4-A7A0-539A-E632FA60F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149080"/>
            <a:ext cx="2162477" cy="11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7419BF-FE57-A0D7-8BD5-63562733DC79}"/>
              </a:ext>
            </a:extLst>
          </p:cNvPr>
          <p:cNvSpPr/>
          <p:nvPr/>
        </p:nvSpPr>
        <p:spPr>
          <a:xfrm>
            <a:off x="611560" y="548680"/>
            <a:ext cx="8064896" cy="56166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D48C55-BD02-4FC9-CE03-23596BDB4A9B}"/>
              </a:ext>
            </a:extLst>
          </p:cNvPr>
          <p:cNvSpPr txBox="1"/>
          <p:nvPr/>
        </p:nvSpPr>
        <p:spPr>
          <a:xfrm>
            <a:off x="755576" y="2492896"/>
            <a:ext cx="7632848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Среди них труды таких выдающихся ученых как Евклида, А.-Ж. Дезалье д’Аржанвиля, Ж.-А. Нолле, Л. Эйлера, а также «Комментарии к Геометрии г-на Декарта». </a:t>
            </a:r>
          </a:p>
        </p:txBody>
      </p:sp>
      <p:pic>
        <p:nvPicPr>
          <p:cNvPr id="5" name="Рисунок 4" descr="Изображение выглядит как зарисовка, искусство, Штриховая графика, иллюстрац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6FCF7D6-6744-6C4E-0B0F-76529C55E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20688"/>
            <a:ext cx="2600325" cy="1762125"/>
          </a:xfrm>
          <a:prstGeom prst="roundRect">
            <a:avLst/>
          </a:prstGeom>
        </p:spPr>
      </p:pic>
      <p:pic>
        <p:nvPicPr>
          <p:cNvPr id="7" name="Рисунок 6" descr="Изображение выглядит как текст, Публикация, Книжная обложка, книг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68FA6133-45DF-601A-7144-97DF641B62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861048"/>
            <a:ext cx="2143125" cy="2143125"/>
          </a:xfrm>
          <a:prstGeom prst="rect">
            <a:avLst/>
          </a:prstGeom>
        </p:spPr>
      </p:pic>
      <p:pic>
        <p:nvPicPr>
          <p:cNvPr id="10" name="Рисунок 9" descr="Изображение выглядит как зарисовка, портрет, Человеческое лицо, челове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7E52F77-23C5-38A6-6C85-9676934AA1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933056"/>
            <a:ext cx="2466975" cy="185737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833335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469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Болдырева Ирина Сергеевна</dc:creator>
  <cp:lastModifiedBy>365 Pro Plus</cp:lastModifiedBy>
  <cp:revision>10</cp:revision>
  <dcterms:created xsi:type="dcterms:W3CDTF">2025-11-19T16:03:40Z</dcterms:created>
  <dcterms:modified xsi:type="dcterms:W3CDTF">2025-11-23T19:10:16Z</dcterms:modified>
</cp:coreProperties>
</file>