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258" r:id="rId2"/>
    <p:sldId id="295" r:id="rId3"/>
    <p:sldId id="283" r:id="rId4"/>
    <p:sldId id="288" r:id="rId5"/>
    <p:sldId id="289" r:id="rId6"/>
    <p:sldId id="290" r:id="rId7"/>
    <p:sldId id="291" r:id="rId8"/>
    <p:sldId id="292" r:id="rId9"/>
    <p:sldId id="293" r:id="rId10"/>
    <p:sldId id="277" r:id="rId11"/>
    <p:sldId id="278" r:id="rId12"/>
    <p:sldId id="279" r:id="rId13"/>
    <p:sldId id="282" r:id="rId14"/>
    <p:sldId id="281" r:id="rId15"/>
    <p:sldId id="266" r:id="rId16"/>
    <p:sldId id="267" r:id="rId17"/>
    <p:sldId id="268" r:id="rId18"/>
    <p:sldId id="272" r:id="rId19"/>
    <p:sldId id="273" r:id="rId20"/>
    <p:sldId id="274" r:id="rId21"/>
    <p:sldId id="275" r:id="rId22"/>
    <p:sldId id="276" r:id="rId23"/>
    <p:sldId id="285" r:id="rId24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913" userDrawn="1">
          <p15:clr>
            <a:srgbClr val="A4A3A4"/>
          </p15:clr>
        </p15:guide>
        <p15:guide id="4" pos="4248" userDrawn="1">
          <p15:clr>
            <a:srgbClr val="A4A3A4"/>
          </p15:clr>
        </p15:guide>
        <p15:guide id="5" orient="horz" pos="5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74" autoAdjust="0"/>
    <p:restoredTop sz="95687"/>
  </p:normalViewPr>
  <p:slideViewPr>
    <p:cSldViewPr snapToGrid="0" snapToObjects="1">
      <p:cViewPr varScale="1">
        <p:scale>
          <a:sx n="115" d="100"/>
          <a:sy n="115" d="100"/>
        </p:scale>
        <p:origin x="600" y="114"/>
      </p:cViewPr>
      <p:guideLst>
        <p:guide orient="horz" pos="2160"/>
        <p:guide pos="3840"/>
        <p:guide orient="horz" pos="913"/>
        <p:guide pos="4248"/>
        <p:guide orient="horz" pos="5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F2006-E7F8-8040-98F9-86A1AE1FF886}" type="datetimeFigureOut">
              <a:rPr lang="en-RU" smtClean="0"/>
              <a:t>11/17/2025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D9ABC-FB3D-A14E-9872-D6ECA66D363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800428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D7B80-725D-114D-9644-30C645466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45F3ED-40CE-D548-9083-C0EEF0D427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E68A7-0FF0-504A-9F8C-748F2646B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D87C-B649-9941-A8E0-F4122709044D}" type="datetimeFigureOut">
              <a:rPr lang="en-RU" smtClean="0"/>
              <a:t>11/17/2025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7EAE5-2766-1146-9139-EF09C053A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1B19B-9631-9B43-BE20-EDAE4F74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715C-1845-8C46-8E0B-1A3E6BCA5CA1}" type="slidenum">
              <a:rPr lang="en-RU" smtClean="0"/>
              <a:t>‹#›</a:t>
            </a:fld>
            <a:endParaRPr lang="en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4"/>
            <a:ext cx="12200202" cy="68626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25141"/>
            <a:ext cx="1102858" cy="11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83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38A5B-2CC0-3C43-8DAC-D8FD95176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593AEF-B5BC-464F-820B-8BDC068215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0458F-4D9F-2F4E-8CC9-ACC24ADBF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D87C-B649-9941-A8E0-F4122709044D}" type="datetimeFigureOut">
              <a:rPr lang="en-RU" smtClean="0"/>
              <a:t>11/17/2025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F20C3-41DE-794A-BFD8-32604BCA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A846A-9F41-4849-8CEC-D0F8E4597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715C-1845-8C46-8E0B-1A3E6BCA5CA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81674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51691A-1B26-1C40-970D-5D454AB507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318693-4F73-2140-B3D7-A0F6EE581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2AE09-93E0-C540-BF4F-2ABDAEFC4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D87C-B649-9941-A8E0-F4122709044D}" type="datetimeFigureOut">
              <a:rPr lang="en-RU" smtClean="0"/>
              <a:t>11/17/2025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466BE-0CE4-8642-A9BE-DCED2F7B8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F3095-AB16-BA49-BD37-CD4C432B9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715C-1845-8C46-8E0B-1A3E6BCA5CA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49944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688AF-DB8F-3F4F-978F-FE31EFE5F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489CD-DECB-9146-8839-A9BD8E65A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D88EF-5294-D946-9815-01577919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D87C-B649-9941-A8E0-F4122709044D}" type="datetimeFigureOut">
              <a:rPr lang="en-RU" smtClean="0"/>
              <a:t>11/17/2025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7511C-0541-E945-822A-6B4E8CC36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7DAA5-3C8D-3542-B18B-566247DD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715C-1845-8C46-8E0B-1A3E6BCA5CA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33387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47EC3-5C63-7D42-A446-F611BE06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E8EC3-F45C-2D4B-B915-19A30572C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FB154-243A-FD4A-A734-C64E72C3F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D87C-B649-9941-A8E0-F4122709044D}" type="datetimeFigureOut">
              <a:rPr lang="en-RU" smtClean="0"/>
              <a:t>11/17/2025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DE654-992B-964B-BABC-562353D33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6E079-FBAF-7145-859C-CB414A007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715C-1845-8C46-8E0B-1A3E6BCA5CA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728834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7206E-E696-C948-B737-D1A8269CA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E2FE0-653E-7140-96C0-50BF2F2C2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56361-EB15-A646-8209-21A3E48E5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D47D4-64B0-9D49-BD41-343128184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D87C-B649-9941-A8E0-F4122709044D}" type="datetimeFigureOut">
              <a:rPr lang="en-RU" smtClean="0"/>
              <a:t>11/17/2025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CF2F3-6EF8-8E4B-AE93-20DFF559F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0A9A1C-DE16-644B-B368-309949DBB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715C-1845-8C46-8E0B-1A3E6BCA5CA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54630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9F1E3-A151-A24F-8476-538D461F0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F77C5-B79B-F74E-B45F-D5FDCFFB4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BB16F7-70CE-7445-A15C-390B904D6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076EEE-4B07-2E4C-B264-4AAF06A481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7CB354-2ECD-5A4C-87E1-89A2B53607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94E7C-172A-4B45-8D03-D67F2CF08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D87C-B649-9941-A8E0-F4122709044D}" type="datetimeFigureOut">
              <a:rPr lang="en-RU" smtClean="0"/>
              <a:t>11/17/2025</a:t>
            </a:fld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38E6BB-EADC-354A-AD37-F0FCC4D3E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5015BB-69AF-214A-8467-0F4AC3403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715C-1845-8C46-8E0B-1A3E6BCA5CA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27739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FEAE3-7D2F-484B-9105-FEDEB8300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869B7A-FB28-534A-ABF6-8C383BFFF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D87C-B649-9941-A8E0-F4122709044D}" type="datetimeFigureOut">
              <a:rPr lang="en-RU" smtClean="0"/>
              <a:t>11/17/2025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F19FA2-6FB9-DA44-9810-7446235CA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A3441-F6FA-2245-8695-5392810AC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715C-1845-8C46-8E0B-1A3E6BCA5CA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596445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404BC1-8CD6-3743-8EAA-7579B7FC1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D87C-B649-9941-A8E0-F4122709044D}" type="datetimeFigureOut">
              <a:rPr lang="en-RU" smtClean="0"/>
              <a:t>11/17/2025</a:t>
            </a:fld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287128-E899-0040-9197-BAC318881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9C679-5E29-4349-97FA-7DC601AB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715C-1845-8C46-8E0B-1A3E6BCA5CA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90291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A0A0E-E22E-0148-A425-2FDA7B811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D543B-A16E-DB4D-97B0-D6E8A890D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6240F-6C0C-A144-918D-849A97833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49480-31BA-0546-B1BE-2E5B0CDC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D87C-B649-9941-A8E0-F4122709044D}" type="datetimeFigureOut">
              <a:rPr lang="en-RU" smtClean="0"/>
              <a:t>11/17/2025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DF809-6387-3643-B522-157C293E8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7CD585-0296-F04B-AA1C-45F88233E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715C-1845-8C46-8E0B-1A3E6BCA5CA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225651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24AFF-461F-E148-8C38-12633773C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56643F-3F5A-E247-8ABC-CA68E537EA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17890-3E0F-E242-A579-8A2DEDE02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00C9E-F231-AA4C-B7BF-BBFDD82FA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D87C-B649-9941-A8E0-F4122709044D}" type="datetimeFigureOut">
              <a:rPr lang="en-RU" smtClean="0"/>
              <a:t>11/17/2025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451F2-86DA-5C4E-AC9E-78B0E8F1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8A16B-0FBC-5848-AE06-AC681785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715C-1845-8C46-8E0B-1A3E6BCA5CA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86055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06C351-CAA0-7A4E-85EA-5D9F94FED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05080-C5CD-D74B-A6A5-B45F05DB4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17C65-2A9B-2E45-A40E-6AD5C02458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CD87C-B649-9941-A8E0-F4122709044D}" type="datetimeFigureOut">
              <a:rPr lang="en-RU" smtClean="0"/>
              <a:t>11/17/2025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A3BAB-5EA4-C840-AA21-C5A12EDEFE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13442-F96B-9C4D-AEDC-F0D3AC02E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E715C-1845-8C46-8E0B-1A3E6BCA5CA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77177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C8F62A0-390F-F84A-A70F-5B6614A8A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511" y="1331048"/>
            <a:ext cx="11272978" cy="2805524"/>
          </a:xfrm>
        </p:spPr>
        <p:txBody>
          <a:bodyPr anchor="t">
            <a:normAutofit/>
          </a:bodyPr>
          <a:lstStyle/>
          <a:p>
            <a:r>
              <a:rPr lang="ru-RU" sz="4400" dirty="0">
                <a:solidFill>
                  <a:srgbClr val="0070C0"/>
                </a:solidFill>
                <a:latin typeface="Franklin Gothic Medium Cond" panose="020B0606030402020204" pitchFamily="34" charset="0"/>
                <a:ea typeface="Favorit Pro" panose="02000006030000020004" pitchFamily="50" charset="0"/>
              </a:rPr>
              <a:t>«А.Г. Захаров: </a:t>
            </a:r>
            <a:r>
              <a:rPr lang="ru-RU" sz="4400" dirty="0" smtClean="0">
                <a:solidFill>
                  <a:srgbClr val="0070C0"/>
                </a:solidFill>
                <a:latin typeface="Franklin Gothic Medium Cond" panose="020B0606030402020204" pitchFamily="34" charset="0"/>
                <a:ea typeface="Favorit Pro" panose="02000006030000020004" pitchFamily="50" charset="0"/>
              </a:rPr>
              <a:t>фронтовик</a:t>
            </a:r>
            <a:r>
              <a:rPr lang="ru-RU" sz="4400" dirty="0">
                <a:solidFill>
                  <a:srgbClr val="0070C0"/>
                </a:solidFill>
                <a:latin typeface="Franklin Gothic Medium Cond" panose="020B0606030402020204" pitchFamily="34" charset="0"/>
                <a:ea typeface="Favorit Pro" panose="02000006030000020004" pitchFamily="50" charset="0"/>
              </a:rPr>
              <a:t>, </a:t>
            </a:r>
            <a:r>
              <a:rPr lang="ru-RU" sz="4400" dirty="0" smtClean="0">
                <a:solidFill>
                  <a:srgbClr val="0070C0"/>
                </a:solidFill>
                <a:latin typeface="Franklin Gothic Medium Cond" panose="020B0606030402020204" pitchFamily="34" charset="0"/>
                <a:ea typeface="Favorit Pro" panose="02000006030000020004" pitchFamily="50" charset="0"/>
              </a:rPr>
              <a:t/>
            </a:r>
            <a:br>
              <a:rPr lang="ru-RU" sz="4400" dirty="0" smtClean="0">
                <a:solidFill>
                  <a:srgbClr val="0070C0"/>
                </a:solidFill>
                <a:latin typeface="Franklin Gothic Medium Cond" panose="020B0606030402020204" pitchFamily="34" charset="0"/>
                <a:ea typeface="Favorit Pro" panose="02000006030000020004" pitchFamily="50" charset="0"/>
              </a:rPr>
            </a:br>
            <a:r>
              <a:rPr lang="ru-RU" sz="4400" dirty="0" smtClean="0">
                <a:solidFill>
                  <a:srgbClr val="0070C0"/>
                </a:solidFill>
                <a:latin typeface="Franklin Gothic Medium Cond" panose="020B0606030402020204" pitchFamily="34" charset="0"/>
                <a:ea typeface="Favorit Pro" panose="02000006030000020004" pitchFamily="50" charset="0"/>
              </a:rPr>
              <a:t>начальник </a:t>
            </a:r>
            <a:r>
              <a:rPr lang="ru-RU" sz="4400" dirty="0">
                <a:solidFill>
                  <a:srgbClr val="0070C0"/>
                </a:solidFill>
                <a:latin typeface="Franklin Gothic Medium Cond" panose="020B0606030402020204" pitchFamily="34" charset="0"/>
                <a:ea typeface="Favorit Pro" panose="02000006030000020004" pitchFamily="50" charset="0"/>
              </a:rPr>
              <a:t>космодрома Байконур, </a:t>
            </a:r>
            <a:r>
              <a:rPr lang="ru-RU" sz="4400" dirty="0" smtClean="0">
                <a:solidFill>
                  <a:srgbClr val="0070C0"/>
                </a:solidFill>
                <a:latin typeface="Franklin Gothic Medium Cond" panose="020B0606030402020204" pitchFamily="34" charset="0"/>
                <a:ea typeface="Favorit Pro" panose="02000006030000020004" pitchFamily="50" charset="0"/>
              </a:rPr>
              <a:t/>
            </a:r>
            <a:br>
              <a:rPr lang="ru-RU" sz="4400" dirty="0" smtClean="0">
                <a:solidFill>
                  <a:srgbClr val="0070C0"/>
                </a:solidFill>
                <a:latin typeface="Franklin Gothic Medium Cond" panose="020B0606030402020204" pitchFamily="34" charset="0"/>
                <a:ea typeface="Favorit Pro" panose="02000006030000020004" pitchFamily="50" charset="0"/>
              </a:rPr>
            </a:br>
            <a:r>
              <a:rPr lang="ru-RU" sz="4400" dirty="0" smtClean="0">
                <a:solidFill>
                  <a:srgbClr val="0070C0"/>
                </a:solidFill>
                <a:latin typeface="Franklin Gothic Medium Cond" panose="020B0606030402020204" pitchFamily="34" charset="0"/>
                <a:ea typeface="Favorit Pro" panose="02000006030000020004" pitchFamily="50" charset="0"/>
              </a:rPr>
              <a:t>директор </a:t>
            </a:r>
            <a:r>
              <a:rPr lang="ru-RU" sz="4400" dirty="0">
                <a:solidFill>
                  <a:srgbClr val="0070C0"/>
                </a:solidFill>
                <a:latin typeface="Franklin Gothic Medium Cond" panose="020B0606030402020204" pitchFamily="34" charset="0"/>
                <a:ea typeface="Favorit Pro" panose="02000006030000020004" pitchFamily="50" charset="0"/>
              </a:rPr>
              <a:t>БЕН РАН»</a:t>
            </a:r>
            <a:endParaRPr lang="en-RU" sz="4400" dirty="0">
              <a:solidFill>
                <a:srgbClr val="0070C0"/>
              </a:solidFill>
              <a:latin typeface="Franklin Gothic Medium Cond" panose="020B0606030402020204" pitchFamily="34" charset="0"/>
              <a:ea typeface="Favorit Pro" panose="02000006030000020004" pitchFamily="50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A5803D5-C1A4-3B4D-AB9F-9B5D1A1FDA8B}"/>
              </a:ext>
            </a:extLst>
          </p:cNvPr>
          <p:cNvSpPr txBox="1">
            <a:spLocks/>
          </p:cNvSpPr>
          <p:nvPr/>
        </p:nvSpPr>
        <p:spPr>
          <a:xfrm>
            <a:off x="1524000" y="2872319"/>
            <a:ext cx="9144000" cy="999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RU" sz="3200" dirty="0">
              <a:solidFill>
                <a:schemeClr val="bg1"/>
              </a:solidFill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83023" y="4846846"/>
            <a:ext cx="4749466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rgbClr val="00348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Врио</a:t>
            </a:r>
            <a:r>
              <a:rPr lang="ru-RU" sz="2400" dirty="0" smtClean="0">
                <a:solidFill>
                  <a:srgbClr val="00348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348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директора </a:t>
            </a:r>
            <a:r>
              <a:rPr lang="ru-RU" sz="2400" dirty="0" smtClean="0">
                <a:solidFill>
                  <a:srgbClr val="00348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БЕН РАН </a:t>
            </a:r>
          </a:p>
          <a:p>
            <a:r>
              <a:rPr lang="ru-RU" sz="2400" dirty="0">
                <a:solidFill>
                  <a:srgbClr val="00348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Олег Олегович Махно</a:t>
            </a:r>
            <a:endParaRPr lang="ru-RU" sz="2400" dirty="0" smtClean="0">
              <a:solidFill>
                <a:srgbClr val="003481"/>
              </a:solidFill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39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958A203-D829-3243-8AE0-0F4FD5BA069F}"/>
              </a:ext>
            </a:extLst>
          </p:cNvPr>
          <p:cNvSpPr txBox="1">
            <a:spLocks/>
          </p:cNvSpPr>
          <p:nvPr/>
        </p:nvSpPr>
        <p:spPr>
          <a:xfrm>
            <a:off x="6766429" y="1056628"/>
            <a:ext cx="4796921" cy="16568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А. Г. Захаров в кабинете</a:t>
            </a:r>
            <a:endParaRPr lang="en-RU" sz="28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5380B-FFC7-ED48-BE08-69F07DDB8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4812"/>
            <a:ext cx="6096000" cy="4226781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F77AD87-2DEF-644B-B606-20E1A4C3C8DE}"/>
              </a:ext>
            </a:extLst>
          </p:cNvPr>
          <p:cNvSpPr txBox="1">
            <a:spLocks/>
          </p:cNvSpPr>
          <p:nvPr/>
        </p:nvSpPr>
        <p:spPr>
          <a:xfrm>
            <a:off x="6766429" y="2815034"/>
            <a:ext cx="4796921" cy="2986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Фотография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из книги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«БЕН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РАН : 50 лет работы на благо российской науки / Библиотека по естественным наукам Российской академии наук ; редколлегия: О. Н. </a:t>
            </a:r>
            <a:r>
              <a:rPr lang="ru-RU" sz="2000" dirty="0" err="1">
                <a:latin typeface="Franklin Gothic Medium Cond" panose="020B0606030402020204" pitchFamily="34" charset="0"/>
                <a:ea typeface="Favorit Pro" panose="02000006030000020004" pitchFamily="2" charset="0"/>
              </a:rPr>
              <a:t>Шорин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 (председатель) [и др.] ; Н. А. Сахаров (ответственный составитель).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/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—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Москва : Наука,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2023».   </a:t>
            </a:r>
            <a:endParaRPr lang="en-RU" sz="20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63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958A203-D829-3243-8AE0-0F4FD5BA069F}"/>
              </a:ext>
            </a:extLst>
          </p:cNvPr>
          <p:cNvSpPr txBox="1">
            <a:spLocks/>
          </p:cNvSpPr>
          <p:nvPr/>
        </p:nvSpPr>
        <p:spPr>
          <a:xfrm>
            <a:off x="6766429" y="1056628"/>
            <a:ext cx="4796921" cy="16568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/>
            </a:r>
            <a:b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А. Г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. Захаров с заведующими 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Отделами БЕН АН СССР </a:t>
            </a:r>
            <a:b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в ЦБС 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БЕН</a:t>
            </a:r>
            <a:endParaRPr lang="en-RU" sz="28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5380B-FFC7-ED48-BE08-69F07DDB8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12"/>
            <a:ext cx="6096000" cy="3536381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F77AD87-2DEF-644B-B606-20E1A4C3C8DE}"/>
              </a:ext>
            </a:extLst>
          </p:cNvPr>
          <p:cNvSpPr txBox="1">
            <a:spLocks/>
          </p:cNvSpPr>
          <p:nvPr/>
        </p:nvSpPr>
        <p:spPr>
          <a:xfrm>
            <a:off x="6766429" y="2815034"/>
            <a:ext cx="4796921" cy="2986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Фотография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из книги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«БЕН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РАН : 50 лет работы на благо российской науки / Библиотека по естественным наукам Российской академии наук ; редколлегия: О. Н. </a:t>
            </a:r>
            <a:r>
              <a:rPr lang="ru-RU" sz="2000" dirty="0" err="1">
                <a:latin typeface="Franklin Gothic Medium Cond" panose="020B0606030402020204" pitchFamily="34" charset="0"/>
                <a:ea typeface="Favorit Pro" panose="02000006030000020004" pitchFamily="2" charset="0"/>
              </a:rPr>
              <a:t>Шорин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 (председатель) [и др.] ; Н. А. Сахаров (ответственный составитель).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/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—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Москва : Наука,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2023».  </a:t>
            </a:r>
            <a:endParaRPr lang="en-RU" sz="20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38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958A203-D829-3243-8AE0-0F4FD5BA069F}"/>
              </a:ext>
            </a:extLst>
          </p:cNvPr>
          <p:cNvSpPr txBox="1">
            <a:spLocks/>
          </p:cNvSpPr>
          <p:nvPr/>
        </p:nvSpPr>
        <p:spPr>
          <a:xfrm>
            <a:off x="6766429" y="1056628"/>
            <a:ext cx="4796921" cy="16568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Открытие 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одной из выставок издательства Шпрингер 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/>
            </a:r>
            <a:b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в БЕН АН СССР</a:t>
            </a:r>
            <a:endParaRPr lang="en-RU" sz="28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5380B-FFC7-ED48-BE08-69F07DDB8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8313"/>
            <a:ext cx="6096000" cy="425978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F77AD87-2DEF-644B-B606-20E1A4C3C8DE}"/>
              </a:ext>
            </a:extLst>
          </p:cNvPr>
          <p:cNvSpPr txBox="1">
            <a:spLocks/>
          </p:cNvSpPr>
          <p:nvPr/>
        </p:nvSpPr>
        <p:spPr>
          <a:xfrm>
            <a:off x="6766429" y="2815034"/>
            <a:ext cx="4796921" cy="2986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Фотография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из книги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«БЕН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РАН : 50 лет работы на благо российской науки / Библиотека по естественным наукам Российской академии наук ; редколлегия: О. Н. </a:t>
            </a:r>
            <a:r>
              <a:rPr lang="ru-RU" sz="2000" dirty="0" err="1">
                <a:latin typeface="Franklin Gothic Medium Cond" panose="020B0606030402020204" pitchFamily="34" charset="0"/>
                <a:ea typeface="Favorit Pro" panose="02000006030000020004" pitchFamily="2" charset="0"/>
              </a:rPr>
              <a:t>Шорин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 (председатель) [и др.] ; Н. А. Сахаров (ответственный составитель).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/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—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Москва : Наука,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2023».  </a:t>
            </a:r>
            <a:endParaRPr lang="en-RU" sz="20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72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958A203-D829-3243-8AE0-0F4FD5BA069F}"/>
              </a:ext>
            </a:extLst>
          </p:cNvPr>
          <p:cNvSpPr txBox="1">
            <a:spLocks/>
          </p:cNvSpPr>
          <p:nvPr/>
        </p:nvSpPr>
        <p:spPr>
          <a:xfrm>
            <a:off x="6743700" y="1810829"/>
            <a:ext cx="4796921" cy="1656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М. М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. Рапопорт , 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 А. Г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. Захаров, 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/>
            </a:r>
            <a:b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О. Л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. Красикова 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/>
            </a:r>
            <a:b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и 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сопровождавшие их лица 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/>
            </a:r>
            <a:b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во 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время поездки в КНР 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/>
            </a:r>
            <a:b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(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1988 г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.)</a:t>
            </a:r>
            <a:endParaRPr lang="en-RU" sz="28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5380B-FFC7-ED48-BE08-69F07DDB8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774"/>
            <a:ext cx="6096000" cy="3918857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F77AD87-2DEF-644B-B606-20E1A4C3C8DE}"/>
              </a:ext>
            </a:extLst>
          </p:cNvPr>
          <p:cNvSpPr txBox="1">
            <a:spLocks/>
          </p:cNvSpPr>
          <p:nvPr/>
        </p:nvSpPr>
        <p:spPr>
          <a:xfrm>
            <a:off x="6743700" y="3569235"/>
            <a:ext cx="4796921" cy="2986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Фотография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из книги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«БЕН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РАН : 50 лет работы на благо российской науки / Библиотека по естественным наукам Российской академии наук ; редколлегия: О. Н. </a:t>
            </a:r>
            <a:r>
              <a:rPr lang="ru-RU" sz="2000" dirty="0" err="1">
                <a:latin typeface="Franklin Gothic Medium Cond" panose="020B0606030402020204" pitchFamily="34" charset="0"/>
                <a:ea typeface="Favorit Pro" panose="02000006030000020004" pitchFamily="2" charset="0"/>
              </a:rPr>
              <a:t>Шорин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 (председатель) [и др.] ; Н. А. Сахаров (ответственный составитель).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/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—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Москва : Наука,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2023».  </a:t>
            </a:r>
            <a:endParaRPr lang="en-RU" sz="20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59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958A203-D829-3243-8AE0-0F4FD5BA069F}"/>
              </a:ext>
            </a:extLst>
          </p:cNvPr>
          <p:cNvSpPr txBox="1">
            <a:spLocks/>
          </p:cNvSpPr>
          <p:nvPr/>
        </p:nvSpPr>
        <p:spPr>
          <a:xfrm>
            <a:off x="6766429" y="1056628"/>
            <a:ext cx="4796921" cy="16568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А. Г. Захаров с сотрудниками </a:t>
            </a:r>
            <a:b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БЕН АН СССР</a:t>
            </a:r>
            <a:endParaRPr lang="en-RU" sz="28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5380B-FFC7-ED48-BE08-69F07DDB8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2173"/>
            <a:ext cx="6096000" cy="421206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F77AD87-2DEF-644B-B606-20E1A4C3C8DE}"/>
              </a:ext>
            </a:extLst>
          </p:cNvPr>
          <p:cNvSpPr txBox="1">
            <a:spLocks/>
          </p:cNvSpPr>
          <p:nvPr/>
        </p:nvSpPr>
        <p:spPr>
          <a:xfrm>
            <a:off x="6766429" y="2815034"/>
            <a:ext cx="4796921" cy="2986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Фотография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из книги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«БЕН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РАН : 50 лет работы на благо российской науки / Библиотека по естественным наукам Российской академии наук ; редколлегия: О. Н. </a:t>
            </a:r>
            <a:r>
              <a:rPr lang="ru-RU" sz="2000" dirty="0" err="1">
                <a:latin typeface="Franklin Gothic Medium Cond" panose="020B0606030402020204" pitchFamily="34" charset="0"/>
                <a:ea typeface="Favorit Pro" panose="02000006030000020004" pitchFamily="2" charset="0"/>
              </a:rPr>
              <a:t>Шорин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 (председатель) [и др.] ; Н. А. Сахаров (ответственный составитель).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/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—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Москва : Наука,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2023».  </a:t>
            </a:r>
            <a:endParaRPr lang="en-RU" sz="20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99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958A203-D829-3243-8AE0-0F4FD5BA069F}"/>
              </a:ext>
            </a:extLst>
          </p:cNvPr>
          <p:cNvSpPr txBox="1">
            <a:spLocks/>
          </p:cNvSpPr>
          <p:nvPr/>
        </p:nvSpPr>
        <p:spPr>
          <a:xfrm>
            <a:off x="6766429" y="1880876"/>
            <a:ext cx="4796921" cy="16568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800" dirty="0" smtClean="0">
                <a:solidFill>
                  <a:prstClr val="black"/>
                </a:solidFill>
                <a:latin typeface="Franklin Gothic Medium Cond" panose="020B0606030402020204" pitchFamily="34" charset="0"/>
                <a:ea typeface="Favorit Pro" panose="02000006030000020004" pitchFamily="2" charset="0"/>
              </a:rPr>
              <a:t>Книга А. Г. Захарова </a:t>
            </a:r>
            <a:br>
              <a:rPr lang="ru-RU" sz="2800" dirty="0" smtClean="0">
                <a:solidFill>
                  <a:prstClr val="black"/>
                </a:solidFill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800" dirty="0" smtClean="0">
                <a:solidFill>
                  <a:prstClr val="black"/>
                </a:solidFill>
                <a:latin typeface="Franklin Gothic Medium Cond" panose="020B0606030402020204" pitchFamily="34" charset="0"/>
                <a:ea typeface="Favorit Pro" panose="02000006030000020004" pitchFamily="2" charset="0"/>
              </a:rPr>
              <a:t>«Как </a:t>
            </a:r>
            <a:r>
              <a:rPr lang="ru-RU" sz="2800" dirty="0">
                <a:solidFill>
                  <a:prstClr val="black"/>
                </a:solidFill>
                <a:latin typeface="Franklin Gothic Medium Cond" panose="020B0606030402020204" pitchFamily="34" charset="0"/>
                <a:ea typeface="Favorit Pro" panose="02000006030000020004" pitchFamily="2" charset="0"/>
              </a:rPr>
              <a:t>это было: воспоминания начальника космодрома </a:t>
            </a:r>
            <a:r>
              <a:rPr lang="ru-RU" sz="2800" dirty="0" smtClean="0">
                <a:solidFill>
                  <a:prstClr val="black"/>
                </a:solidFill>
                <a:latin typeface="Franklin Gothic Medium Cond" panose="020B0606030402020204" pitchFamily="34" charset="0"/>
                <a:ea typeface="Favorit Pro" panose="02000006030000020004" pitchFamily="2" charset="0"/>
              </a:rPr>
              <a:t>Байконур»</a:t>
            </a:r>
            <a:endParaRPr kumimoji="0" lang="en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 Cond" panose="020B0606030402020204" pitchFamily="34" charset="0"/>
              <a:ea typeface="Favorit Pro" panose="02000006030000020004" pitchFamily="2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5380B-FFC7-ED48-BE08-69F07DDB8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56828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F77AD87-2DEF-644B-B606-20E1A4C3C8DE}"/>
              </a:ext>
            </a:extLst>
          </p:cNvPr>
          <p:cNvSpPr txBox="1">
            <a:spLocks/>
          </p:cNvSpPr>
          <p:nvPr/>
        </p:nvSpPr>
        <p:spPr>
          <a:xfrm>
            <a:off x="6766429" y="3639282"/>
            <a:ext cx="4796921" cy="2986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 smtClean="0">
                <a:solidFill>
                  <a:prstClr val="black"/>
                </a:solidFill>
                <a:latin typeface="Franklin Gothic Medium Cond" panose="020B0606030402020204" pitchFamily="34" charset="0"/>
                <a:ea typeface="Favorit Pro" panose="02000006030000020004" pitchFamily="2" charset="0"/>
              </a:rPr>
              <a:t>Фото обложки книги.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  <a:ea typeface="Favorit Pro" panose="02000006030000020004" pitchFamily="2" charset="0"/>
                <a:cs typeface="+mn-cs"/>
              </a:rPr>
              <a:t> </a:t>
            </a:r>
            <a:endParaRPr kumimoji="0" lang="en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 Cond" panose="020B0606030402020204" pitchFamily="34" charset="0"/>
              <a:ea typeface="Favorit Pro" panose="02000006030000020004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15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958A203-D829-3243-8AE0-0F4FD5BA069F}"/>
              </a:ext>
            </a:extLst>
          </p:cNvPr>
          <p:cNvSpPr txBox="1">
            <a:spLocks/>
          </p:cNvSpPr>
          <p:nvPr/>
        </p:nvSpPr>
        <p:spPr>
          <a:xfrm>
            <a:off x="6766429" y="517797"/>
            <a:ext cx="4796921" cy="16568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МКС</a:t>
            </a:r>
            <a:endParaRPr lang="en-RU" sz="28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5380B-FFC7-ED48-BE08-69F07DDB8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203"/>
            <a:ext cx="6096000" cy="4064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F77AD87-2DEF-644B-B606-20E1A4C3C8DE}"/>
              </a:ext>
            </a:extLst>
          </p:cNvPr>
          <p:cNvSpPr txBox="1">
            <a:spLocks/>
          </p:cNvSpPr>
          <p:nvPr/>
        </p:nvSpPr>
        <p:spPr>
          <a:xfrm>
            <a:off x="6766429" y="2276203"/>
            <a:ext cx="4796921" cy="2986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На фото космонавты Сергей Прокопьев, </a:t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Дмитрий </a:t>
            </a:r>
            <a:r>
              <a:rPr lang="ru-RU" sz="2000" dirty="0" err="1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Петелин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, Андрей Федяев</a:t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с подписанными ими обложками книги </a:t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Franklin Gothic Medium Cond" panose="020B0606030402020204" pitchFamily="34" charset="0"/>
                <a:ea typeface="Favorit Pro" panose="02000006030000020004" pitchFamily="2" charset="0"/>
              </a:rPr>
              <a:t>А</a:t>
            </a:r>
            <a:r>
              <a:rPr lang="ru-RU" sz="2000" dirty="0">
                <a:solidFill>
                  <a:prstClr val="black"/>
                </a:solidFill>
                <a:latin typeface="Franklin Gothic Medium Cond" panose="020B0606030402020204" pitchFamily="34" charset="0"/>
                <a:ea typeface="Favorit Pro" panose="02000006030000020004" pitchFamily="2" charset="0"/>
              </a:rPr>
              <a:t>. Г. Захарова «Как это было: воспоминания начальника космодрома Байконур</a:t>
            </a:r>
            <a:r>
              <a:rPr lang="ru-RU" sz="2000" dirty="0" smtClean="0">
                <a:solidFill>
                  <a:prstClr val="black"/>
                </a:solidFill>
                <a:latin typeface="Franklin Gothic Medium Cond" panose="020B0606030402020204" pitchFamily="34" charset="0"/>
                <a:ea typeface="Favorit Pro" panose="02000006030000020004" pitchFamily="2" charset="0"/>
              </a:rPr>
              <a:t>».</a:t>
            </a:r>
          </a:p>
          <a:p>
            <a:pPr algn="l"/>
            <a:r>
              <a:rPr lang="ru-RU" sz="2000" dirty="0" smtClean="0">
                <a:solidFill>
                  <a:prstClr val="black"/>
                </a:solidFill>
                <a:latin typeface="Franklin Gothic Medium Cond" panose="020B0606030402020204" pitchFamily="34" charset="0"/>
                <a:ea typeface="Favorit Pro" panose="02000006030000020004" pitchFamily="2" charset="0"/>
              </a:rPr>
              <a:t>Фото предоставлено </a:t>
            </a:r>
            <a:r>
              <a:rPr lang="ru-RU" sz="2000" dirty="0" err="1" smtClean="0">
                <a:solidFill>
                  <a:prstClr val="black"/>
                </a:solidFill>
                <a:latin typeface="Franklin Gothic Medium Cond" panose="020B0606030402020204" pitchFamily="34" charset="0"/>
                <a:ea typeface="Favorit Pro" panose="02000006030000020004" pitchFamily="2" charset="0"/>
              </a:rPr>
              <a:t>Госкорпорацией</a:t>
            </a:r>
            <a:r>
              <a:rPr lang="ru-RU" sz="2000" dirty="0" smtClean="0">
                <a:solidFill>
                  <a:prstClr val="black"/>
                </a:solidFill>
                <a:latin typeface="Franklin Gothic Medium Cond" panose="020B0606030402020204" pitchFamily="34" charset="0"/>
                <a:ea typeface="Favorit Pro" panose="02000006030000020004" pitchFamily="2" charset="0"/>
              </a:rPr>
              <a:t> «</a:t>
            </a:r>
            <a:r>
              <a:rPr lang="ru-RU" sz="2000" dirty="0" err="1" smtClean="0">
                <a:solidFill>
                  <a:prstClr val="black"/>
                </a:solidFill>
                <a:latin typeface="Franklin Gothic Medium Cond" panose="020B0606030402020204" pitchFamily="34" charset="0"/>
                <a:ea typeface="Favorit Pro" panose="02000006030000020004" pitchFamily="2" charset="0"/>
              </a:rPr>
              <a:t>Роскосмос</a:t>
            </a:r>
            <a:r>
              <a:rPr lang="ru-RU" sz="2000" dirty="0" smtClean="0">
                <a:solidFill>
                  <a:prstClr val="black"/>
                </a:solidFill>
                <a:latin typeface="Franklin Gothic Medium Cond" panose="020B0606030402020204" pitchFamily="34" charset="0"/>
                <a:ea typeface="Favorit Pro" panose="02000006030000020004" pitchFamily="2" charset="0"/>
              </a:rPr>
              <a:t>».</a:t>
            </a:r>
          </a:p>
          <a:p>
            <a:pPr algn="l"/>
            <a:r>
              <a:rPr lang="ru-RU" sz="2000" dirty="0" smtClean="0">
                <a:solidFill>
                  <a:prstClr val="black"/>
                </a:solidFill>
                <a:latin typeface="Franklin Gothic Medium Cond" panose="020B0606030402020204" pitchFamily="34" charset="0"/>
                <a:ea typeface="Favorit Pro" panose="02000006030000020004" pitchFamily="2" charset="0"/>
              </a:rPr>
              <a:t>2023 г.</a:t>
            </a:r>
            <a:endParaRPr lang="en-RU" sz="2000" dirty="0">
              <a:solidFill>
                <a:prstClr val="black"/>
              </a:solidFill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  <a:p>
            <a:pPr algn="l"/>
            <a:endParaRPr lang="en-RU" sz="20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13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958A203-D829-3243-8AE0-0F4FD5BA069F}"/>
              </a:ext>
            </a:extLst>
          </p:cNvPr>
          <p:cNvSpPr txBox="1">
            <a:spLocks/>
          </p:cNvSpPr>
          <p:nvPr/>
        </p:nvSpPr>
        <p:spPr>
          <a:xfrm>
            <a:off x="6766429" y="517797"/>
            <a:ext cx="4796921" cy="16568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МКС</a:t>
            </a:r>
            <a:endParaRPr lang="en-RU" sz="28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F77AD87-2DEF-644B-B606-20E1A4C3C8DE}"/>
              </a:ext>
            </a:extLst>
          </p:cNvPr>
          <p:cNvSpPr txBox="1">
            <a:spLocks/>
          </p:cNvSpPr>
          <p:nvPr/>
        </p:nvSpPr>
        <p:spPr>
          <a:xfrm>
            <a:off x="6766429" y="2276203"/>
            <a:ext cx="4796921" cy="2986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На видео космонавт Сергей Прокопьев ставит печать и штамп МКС на обложку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книги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/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А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. Г. Захарова «Как это было: воспоминания начальника космодрома Байконур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».</a:t>
            </a:r>
          </a:p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Видео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предоставлено </a:t>
            </a:r>
            <a:r>
              <a:rPr lang="ru-RU" sz="2000" dirty="0" err="1">
                <a:latin typeface="Franklin Gothic Medium Cond" panose="020B0606030402020204" pitchFamily="34" charset="0"/>
                <a:ea typeface="Favorit Pro" panose="02000006030000020004" pitchFamily="2" charset="0"/>
              </a:rPr>
              <a:t>Госкорпорацией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 «</a:t>
            </a:r>
            <a:r>
              <a:rPr lang="ru-RU" sz="2000" dirty="0" err="1">
                <a:latin typeface="Franklin Gothic Medium Cond" panose="020B0606030402020204" pitchFamily="34" charset="0"/>
                <a:ea typeface="Favorit Pro" panose="02000006030000020004" pitchFamily="2" charset="0"/>
              </a:rPr>
              <a:t>Роскосмос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».</a:t>
            </a:r>
          </a:p>
          <a:p>
            <a:pPr algn="l"/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2023 г.</a:t>
            </a:r>
          </a:p>
          <a:p>
            <a:pPr algn="l"/>
            <a:endParaRPr lang="ru-RU" sz="20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  <a:p>
            <a:pPr algn="l"/>
            <a:endParaRPr lang="en-RU" sz="20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  <p:pic>
        <p:nvPicPr>
          <p:cNvPr id="2" name="IMG_29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76203"/>
            <a:ext cx="6096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8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958A203-D829-3243-8AE0-0F4FD5BA069F}"/>
              </a:ext>
            </a:extLst>
          </p:cNvPr>
          <p:cNvSpPr txBox="1">
            <a:spLocks/>
          </p:cNvSpPr>
          <p:nvPr/>
        </p:nvSpPr>
        <p:spPr>
          <a:xfrm>
            <a:off x="6743700" y="850566"/>
            <a:ext cx="4796921" cy="16568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Библиотека по естественным наукам РАН (БЕН РАН)</a:t>
            </a:r>
            <a:endParaRPr lang="en-RU" sz="28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F77AD87-2DEF-644B-B606-20E1A4C3C8DE}"/>
              </a:ext>
            </a:extLst>
          </p:cNvPr>
          <p:cNvSpPr txBox="1">
            <a:spLocks/>
          </p:cNvSpPr>
          <p:nvPr/>
        </p:nvSpPr>
        <p:spPr>
          <a:xfrm>
            <a:off x="6743700" y="2608972"/>
            <a:ext cx="4796921" cy="2986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Библиотека по естественным наукам создана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/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в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1973 году и возглавляет одну из самых крупных и сложных по структуре отраслевую централизованную библиотечную систему (ЦБС) России. </a:t>
            </a:r>
            <a:endParaRPr lang="ru-RU" sz="2000" dirty="0" smtClean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Расположена в здании по адресу : </a:t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г. Москва, Малый Знаменский переулок, </a:t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д. 11/11, стр. 1, имеющего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статус объекта культурного наследия регионального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значения (Приказ ДКН г. Москвы от 2016 г.). </a:t>
            </a:r>
            <a:endParaRPr lang="en-RU" sz="20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E355380B-FFC7-ED48-BE08-69F07DDB8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" y="2276203"/>
            <a:ext cx="5417614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2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958A203-D829-3243-8AE0-0F4FD5BA069F}"/>
              </a:ext>
            </a:extLst>
          </p:cNvPr>
          <p:cNvSpPr txBox="1">
            <a:spLocks/>
          </p:cNvSpPr>
          <p:nvPr/>
        </p:nvSpPr>
        <p:spPr>
          <a:xfrm>
            <a:off x="6766429" y="1434920"/>
            <a:ext cx="4796921" cy="16568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Библиотека 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по естественным наукам 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РАН (БЕН РАН)</a:t>
            </a:r>
            <a:endParaRPr lang="ru-RU" sz="28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  <a:p>
            <a:pPr algn="l"/>
            <a:endParaRPr lang="en-RU" sz="28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5380B-FFC7-ED48-BE08-69F07DDB8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203"/>
            <a:ext cx="6096000" cy="4064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F77AD87-2DEF-644B-B606-20E1A4C3C8DE}"/>
              </a:ext>
            </a:extLst>
          </p:cNvPr>
          <p:cNvSpPr txBox="1">
            <a:spLocks/>
          </p:cNvSpPr>
          <p:nvPr/>
        </p:nvSpPr>
        <p:spPr>
          <a:xfrm>
            <a:off x="6766429" y="3193326"/>
            <a:ext cx="4796921" cy="2986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Библиотека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является членом Российской библиотечной ассоциации, членом Ассоциации региональных библиотечных консорциумов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(АРБИКОН),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членом Национального информационно-библиотечного центра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«</a:t>
            </a:r>
            <a:r>
              <a:rPr lang="ru-RU" sz="2000" dirty="0" err="1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Либнет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»,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членом Ассоциации пользователей научно-образовательных сетей RELARN.  </a:t>
            </a:r>
            <a:endParaRPr lang="en-RU" sz="20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30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958A203-D829-3243-8AE0-0F4FD5BA069F}"/>
              </a:ext>
            </a:extLst>
          </p:cNvPr>
          <p:cNvSpPr txBox="1">
            <a:spLocks/>
          </p:cNvSpPr>
          <p:nvPr/>
        </p:nvSpPr>
        <p:spPr>
          <a:xfrm>
            <a:off x="6062436" y="620984"/>
            <a:ext cx="4796921" cy="16568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Цитата А. Г. Захарова</a:t>
            </a:r>
            <a:endParaRPr lang="en-RU" sz="28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F77AD87-2DEF-644B-B606-20E1A4C3C8DE}"/>
              </a:ext>
            </a:extLst>
          </p:cNvPr>
          <p:cNvSpPr txBox="1">
            <a:spLocks/>
          </p:cNvSpPr>
          <p:nvPr/>
        </p:nvSpPr>
        <p:spPr>
          <a:xfrm>
            <a:off x="6062436" y="2379390"/>
            <a:ext cx="4796921" cy="2986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2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«Свою жизнь </a:t>
            </a:r>
            <a:r>
              <a:rPr lang="ru-RU" sz="22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я сравниваю </a:t>
            </a:r>
            <a:r>
              <a:rPr lang="ru-RU" sz="22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/>
            </a:r>
            <a:br>
              <a:rPr lang="ru-RU" sz="22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2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со </a:t>
            </a:r>
            <a:r>
              <a:rPr lang="ru-RU" sz="22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стремительным </a:t>
            </a:r>
            <a:r>
              <a:rPr lang="ru-RU" sz="22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полётом </a:t>
            </a:r>
            <a:r>
              <a:rPr lang="ru-RU" sz="22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трехступенчатой </a:t>
            </a:r>
            <a:r>
              <a:rPr lang="ru-RU" sz="22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ракеты: первая </a:t>
            </a:r>
            <a:r>
              <a:rPr lang="ru-RU" sz="22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ступень — это Великая Отечественная </a:t>
            </a:r>
            <a:r>
              <a:rPr lang="ru-RU" sz="22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война;</a:t>
            </a:r>
          </a:p>
          <a:p>
            <a:pPr algn="l"/>
            <a:r>
              <a:rPr lang="ru-RU" sz="22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вторая </a:t>
            </a:r>
            <a:r>
              <a:rPr lang="ru-RU" sz="22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ступень — работа на космодроме </a:t>
            </a:r>
            <a:r>
              <a:rPr lang="ru-RU" sz="22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Байконур;</a:t>
            </a:r>
          </a:p>
          <a:p>
            <a:pPr algn="l"/>
            <a:r>
              <a:rPr lang="ru-RU" sz="22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третья </a:t>
            </a:r>
            <a:r>
              <a:rPr lang="ru-RU" sz="22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— с большим запасом «топлива» — работа </a:t>
            </a:r>
            <a:r>
              <a:rPr lang="ru-RU" sz="22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/>
            </a:r>
            <a:br>
              <a:rPr lang="ru-RU" sz="22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2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в </a:t>
            </a:r>
            <a:r>
              <a:rPr lang="ru-RU" sz="22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Академии наук директором Библиотеки </a:t>
            </a:r>
            <a:r>
              <a:rPr lang="ru-RU" sz="22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/>
            </a:r>
            <a:br>
              <a:rPr lang="ru-RU" sz="22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2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по </a:t>
            </a:r>
            <a:r>
              <a:rPr lang="ru-RU" sz="22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естественным наукам. </a:t>
            </a:r>
            <a:endParaRPr lang="ru-RU" sz="2200" dirty="0" smtClean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  <a:p>
            <a:pPr algn="l"/>
            <a:r>
              <a:rPr lang="ru-RU" sz="22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Полёт </a:t>
            </a:r>
            <a:r>
              <a:rPr lang="ru-RU" sz="22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третьей ступени </a:t>
            </a:r>
            <a:r>
              <a:rPr lang="ru-RU" sz="22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продолжается».</a:t>
            </a:r>
            <a:endParaRPr lang="ru-RU" sz="22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 </a:t>
            </a:r>
            <a:endParaRPr lang="en-RU" sz="20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491380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3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958A203-D829-3243-8AE0-0F4FD5BA069F}"/>
              </a:ext>
            </a:extLst>
          </p:cNvPr>
          <p:cNvSpPr txBox="1">
            <a:spLocks/>
          </p:cNvSpPr>
          <p:nvPr/>
        </p:nvSpPr>
        <p:spPr>
          <a:xfrm>
            <a:off x="6756579" y="1379333"/>
            <a:ext cx="4796921" cy="16568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Библиотека 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по естественным наукам 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РАН (БЕН РАН)</a:t>
            </a:r>
            <a:endParaRPr lang="ru-RU" sz="28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  <a:p>
            <a:pPr algn="l"/>
            <a:endParaRPr lang="en-RU" sz="28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5380B-FFC7-ED48-BE08-69F07DDB8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3262"/>
            <a:ext cx="6096000" cy="2569882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F77AD87-2DEF-644B-B606-20E1A4C3C8DE}"/>
              </a:ext>
            </a:extLst>
          </p:cNvPr>
          <p:cNvSpPr txBox="1">
            <a:spLocks/>
          </p:cNvSpPr>
          <p:nvPr/>
        </p:nvSpPr>
        <p:spPr>
          <a:xfrm>
            <a:off x="6756579" y="3137739"/>
            <a:ext cx="4796921" cy="2986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В состав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БЕН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РАН входят 44 отдела, обслуживающие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различные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научные учреждения РАН,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включая Пущинский, </a:t>
            </a:r>
            <a:r>
              <a:rPr lang="ru-RU" sz="2000" dirty="0" err="1">
                <a:latin typeface="Franklin Gothic Medium Cond" panose="020B0606030402020204" pitchFamily="34" charset="0"/>
                <a:ea typeface="Favorit Pro" panose="02000006030000020004" pitchFamily="2" charset="0"/>
              </a:rPr>
              <a:t>Черноголовский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, Троицкий научные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центры, расположенные в Москве, Московской </a:t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и Калужской областях. </a:t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endParaRPr lang="en-RU" sz="20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5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958A203-D829-3243-8AE0-0F4FD5BA069F}"/>
              </a:ext>
            </a:extLst>
          </p:cNvPr>
          <p:cNvSpPr txBox="1">
            <a:spLocks/>
          </p:cNvSpPr>
          <p:nvPr/>
        </p:nvSpPr>
        <p:spPr>
          <a:xfrm>
            <a:off x="6743700" y="1432503"/>
            <a:ext cx="4796921" cy="16568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Библиотека 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по естественным наукам 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РАН (БЕН РАН)</a:t>
            </a:r>
            <a:endParaRPr lang="ru-RU" sz="28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  <a:p>
            <a:pPr algn="l"/>
            <a:endParaRPr lang="en-RU" sz="28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5380B-FFC7-ED48-BE08-69F07DDB8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203"/>
            <a:ext cx="6096000" cy="4064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F77AD87-2DEF-644B-B606-20E1A4C3C8DE}"/>
              </a:ext>
            </a:extLst>
          </p:cNvPr>
          <p:cNvSpPr txBox="1">
            <a:spLocks/>
          </p:cNvSpPr>
          <p:nvPr/>
        </p:nvSpPr>
        <p:spPr>
          <a:xfrm>
            <a:off x="6743700" y="3190909"/>
            <a:ext cx="4796921" cy="2986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Библиотека располагает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богатейшими фондами литературы по естественным наукам, которые включают в себя около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/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7 млн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экземпляров книг, журналов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/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и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продолжающихся изданий,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/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в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том числе свыше 5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млн иностранных. </a:t>
            </a:r>
            <a:endParaRPr lang="en-RU" sz="20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81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958A203-D829-3243-8AE0-0F4FD5BA069F}"/>
              </a:ext>
            </a:extLst>
          </p:cNvPr>
          <p:cNvSpPr txBox="1">
            <a:spLocks/>
          </p:cNvSpPr>
          <p:nvPr/>
        </p:nvSpPr>
        <p:spPr>
          <a:xfrm>
            <a:off x="6743700" y="1390046"/>
            <a:ext cx="4796921" cy="16568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Библиотека 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по естественным наукам 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РАН (БЕН РАН)</a:t>
            </a:r>
            <a:endParaRPr lang="ru-RU" sz="28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  <a:p>
            <a:pPr algn="l"/>
            <a:endParaRPr lang="en-RU" sz="28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5380B-FFC7-ED48-BE08-69F07DDB8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F77AD87-2DEF-644B-B606-20E1A4C3C8DE}"/>
              </a:ext>
            </a:extLst>
          </p:cNvPr>
          <p:cNvSpPr txBox="1">
            <a:spLocks/>
          </p:cNvSpPr>
          <p:nvPr/>
        </p:nvSpPr>
        <p:spPr>
          <a:xfrm>
            <a:off x="6743700" y="3148452"/>
            <a:ext cx="4796921" cy="2986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Особую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ценность представляют классические работы Архимеда, Галилея, Декарта, Паскаля, Ньютона, Ломоносова, Лейбница, Фарадея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/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и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др. </a:t>
            </a:r>
            <a:endParaRPr lang="ru-RU" sz="2000" dirty="0" smtClean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В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Библиотеке хранятся уникальные личные коллекции многих знаменитых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учёных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: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/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Э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. Х. Ленца, А. Г. Якобсона, </a:t>
            </a:r>
            <a:b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Ф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. Б. Шмидта, В. И. Вернадского,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/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А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. М. Ляпунова, В. А. Стеклова и др. </a:t>
            </a:r>
            <a:endParaRPr lang="en-RU" sz="20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77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958A203-D829-3243-8AE0-0F4FD5BA069F}"/>
              </a:ext>
            </a:extLst>
          </p:cNvPr>
          <p:cNvSpPr txBox="1">
            <a:spLocks/>
          </p:cNvSpPr>
          <p:nvPr/>
        </p:nvSpPr>
        <p:spPr>
          <a:xfrm>
            <a:off x="1070479" y="1485900"/>
            <a:ext cx="9292721" cy="3543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5400" b="1" dirty="0" smtClean="0">
                <a:solidFill>
                  <a:srgbClr val="0070C0"/>
                </a:solidFill>
                <a:latin typeface="Franklin Gothic Medium Cond" panose="020B0606030402020204" pitchFamily="34" charset="0"/>
                <a:ea typeface="Favorit Pro" panose="02000006030000020004" pitchFamily="2" charset="0"/>
              </a:rPr>
              <a:t>Любите книги, </a:t>
            </a:r>
          </a:p>
          <a:p>
            <a:pPr algn="l">
              <a:spcBef>
                <a:spcPts val="0"/>
              </a:spcBef>
            </a:pPr>
            <a:r>
              <a:rPr lang="ru-RU" sz="5400" b="1" dirty="0" smtClean="0">
                <a:solidFill>
                  <a:srgbClr val="0070C0"/>
                </a:solidFill>
                <a:latin typeface="Franklin Gothic Medium Cond" panose="020B0606030402020204" pitchFamily="34" charset="0"/>
                <a:ea typeface="Favorit Pro" panose="02000006030000020004" pitchFamily="2" charset="0"/>
              </a:rPr>
              <a:t>ходите в библиотеки, мечтайте </a:t>
            </a:r>
            <a:br>
              <a:rPr lang="ru-RU" sz="5400" b="1" dirty="0" smtClean="0">
                <a:solidFill>
                  <a:srgbClr val="0070C0"/>
                </a:solidFill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5400" b="1" dirty="0" smtClean="0">
                <a:solidFill>
                  <a:srgbClr val="0070C0"/>
                </a:solidFill>
                <a:latin typeface="Franklin Gothic Medium Cond" panose="020B0606030402020204" pitchFamily="34" charset="0"/>
                <a:ea typeface="Favorit Pro" panose="02000006030000020004" pitchFamily="2" charset="0"/>
              </a:rPr>
              <a:t>о космосе.</a:t>
            </a:r>
          </a:p>
          <a:p>
            <a:pPr algn="l"/>
            <a:r>
              <a:rPr lang="en-US" sz="5400" dirty="0">
                <a:solidFill>
                  <a:srgbClr val="0070C0"/>
                </a:solidFill>
                <a:latin typeface="Franklin Gothic Medium Cond" panose="020B0606030402020204" pitchFamily="34" charset="0"/>
                <a:ea typeface="Favorit Pro" panose="02000006030000020004" pitchFamily="2" charset="0"/>
              </a:rPr>
              <a:t>https://www.benran.ru/</a:t>
            </a:r>
            <a:endParaRPr lang="en-RU" sz="5400" dirty="0">
              <a:solidFill>
                <a:srgbClr val="0070C0"/>
              </a:solidFill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9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958A203-D829-3243-8AE0-0F4FD5BA069F}"/>
              </a:ext>
            </a:extLst>
          </p:cNvPr>
          <p:cNvSpPr txBox="1">
            <a:spLocks/>
          </p:cNvSpPr>
          <p:nvPr/>
        </p:nvSpPr>
        <p:spPr>
          <a:xfrm>
            <a:off x="6156829" y="925999"/>
            <a:ext cx="4796921" cy="16568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Генерал-лейтенант </a:t>
            </a:r>
            <a:b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А. Г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. 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Захаров</a:t>
            </a:r>
            <a:endParaRPr lang="en-RU" sz="28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F77AD87-2DEF-644B-B606-20E1A4C3C8DE}"/>
              </a:ext>
            </a:extLst>
          </p:cNvPr>
          <p:cNvSpPr txBox="1">
            <a:spLocks/>
          </p:cNvSpPr>
          <p:nvPr/>
        </p:nvSpPr>
        <p:spPr>
          <a:xfrm>
            <a:off x="6156829" y="2684405"/>
            <a:ext cx="4796921" cy="2986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Захаров Александр Григорьевич </a:t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(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род. 20.02.1921 в г. Москве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),</a:t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генерал-лейтенант (1967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г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.),</a:t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кандидат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технических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наук (1968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г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.), помощник главнокомандующего Ракетными войсками по вузам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—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начальник вузов РВСН (с 1965 по 1971 г.), директор Библиотеки по естественным наукам Академии наук СССР (с 1973 г.). </a:t>
            </a:r>
            <a:endParaRPr lang="en-RU" sz="20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5656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5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958A203-D829-3243-8AE0-0F4FD5BA069F}"/>
              </a:ext>
            </a:extLst>
          </p:cNvPr>
          <p:cNvSpPr txBox="1">
            <a:spLocks/>
          </p:cNvSpPr>
          <p:nvPr/>
        </p:nvSpPr>
        <p:spPr>
          <a:xfrm>
            <a:off x="6775500" y="1449388"/>
            <a:ext cx="4908500" cy="16568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Митинг-встреча 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экипажа 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космического корабля «Восход-2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» со стартовой командой 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/>
            </a:r>
            <a:b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на космодроме Байконур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5380B-FFC7-ED48-BE08-69F07DDB8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3238"/>
            <a:ext cx="6096000" cy="400993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F77AD87-2DEF-644B-B606-20E1A4C3C8DE}"/>
              </a:ext>
            </a:extLst>
          </p:cNvPr>
          <p:cNvSpPr txBox="1">
            <a:spLocks/>
          </p:cNvSpPr>
          <p:nvPr/>
        </p:nvSpPr>
        <p:spPr>
          <a:xfrm>
            <a:off x="6775500" y="3163516"/>
            <a:ext cx="4796921" cy="2986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Фотография предоставлена РГАНТД.</a:t>
            </a:r>
          </a:p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1965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г.</a:t>
            </a:r>
          </a:p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 </a:t>
            </a:r>
            <a:endParaRPr lang="en-RU" sz="20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92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958A203-D829-3243-8AE0-0F4FD5BA069F}"/>
              </a:ext>
            </a:extLst>
          </p:cNvPr>
          <p:cNvSpPr txBox="1">
            <a:spLocks/>
          </p:cNvSpPr>
          <p:nvPr/>
        </p:nvSpPr>
        <p:spPr>
          <a:xfrm>
            <a:off x="6766429" y="1056628"/>
            <a:ext cx="4796921" cy="16568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А. Г. Захаров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, С. П. Королёв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, 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/>
            </a:r>
            <a:b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Г. А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. </a:t>
            </a:r>
            <a:r>
              <a:rPr lang="ru-RU" sz="2800" dirty="0" err="1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Тюлин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 и др. на космодроме Байконур</a:t>
            </a:r>
            <a:endParaRPr lang="en-RU" sz="28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5380B-FFC7-ED48-BE08-69F07DDB8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4731"/>
            <a:ext cx="6096000" cy="4086944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F77AD87-2DEF-644B-B606-20E1A4C3C8DE}"/>
              </a:ext>
            </a:extLst>
          </p:cNvPr>
          <p:cNvSpPr txBox="1">
            <a:spLocks/>
          </p:cNvSpPr>
          <p:nvPr/>
        </p:nvSpPr>
        <p:spPr>
          <a:xfrm>
            <a:off x="6766429" y="2815034"/>
            <a:ext cx="4796921" cy="2986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Фотография предоставлена РГАНТД.</a:t>
            </a:r>
          </a:p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1962 г.</a:t>
            </a:r>
            <a:endParaRPr lang="en-RU" sz="20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98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958A203-D829-3243-8AE0-0F4FD5BA069F}"/>
              </a:ext>
            </a:extLst>
          </p:cNvPr>
          <p:cNvSpPr txBox="1">
            <a:spLocks/>
          </p:cNvSpPr>
          <p:nvPr/>
        </p:nvSpPr>
        <p:spPr>
          <a:xfrm>
            <a:off x="6758214" y="1434136"/>
            <a:ext cx="4961561" cy="40780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А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. Г. Захаров, 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С. П. Королёв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, </a:t>
            </a:r>
          </a:p>
          <a:p>
            <a:pPr algn="l">
              <a:spcBef>
                <a:spcPts val="0"/>
              </a:spcBef>
            </a:pP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Г. А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. </a:t>
            </a:r>
            <a:r>
              <a:rPr lang="ru-RU" sz="2800" dirty="0" err="1">
                <a:latin typeface="Franklin Gothic Medium Cond" panose="020B0606030402020204" pitchFamily="34" charset="0"/>
                <a:ea typeface="Favorit Pro" panose="02000006030000020004" pitchFamily="2" charset="0"/>
              </a:rPr>
              <a:t>Тюлин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, М. И. Дружинин, </a:t>
            </a:r>
          </a:p>
          <a:p>
            <a:pPr algn="l">
              <a:spcBef>
                <a:spcPts val="0"/>
              </a:spcBef>
            </a:pP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А. Г. Николаев, Ю. А. Гагарин </a:t>
            </a:r>
            <a:b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на космодроме Байконур</a:t>
            </a:r>
            <a:endParaRPr lang="en-RU" sz="28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5380B-FFC7-ED48-BE08-69F07DDB8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4956"/>
            <a:ext cx="6096000" cy="4106494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F77AD87-2DEF-644B-B606-20E1A4C3C8DE}"/>
              </a:ext>
            </a:extLst>
          </p:cNvPr>
          <p:cNvSpPr txBox="1">
            <a:spLocks/>
          </p:cNvSpPr>
          <p:nvPr/>
        </p:nvSpPr>
        <p:spPr>
          <a:xfrm>
            <a:off x="6758214" y="3192542"/>
            <a:ext cx="4796921" cy="2986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Фотография предоставлена РГАНТД.</a:t>
            </a:r>
          </a:p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1965 г. </a:t>
            </a:r>
            <a:endParaRPr lang="en-RU" sz="20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1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958A203-D829-3243-8AE0-0F4FD5BA069F}"/>
              </a:ext>
            </a:extLst>
          </p:cNvPr>
          <p:cNvSpPr txBox="1">
            <a:spLocks/>
          </p:cNvSpPr>
          <p:nvPr/>
        </p:nvSpPr>
        <p:spPr>
          <a:xfrm>
            <a:off x="6766429" y="1487182"/>
            <a:ext cx="4796921" cy="17584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А. Г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. Захаров, 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Н. И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. 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Крылов </a:t>
            </a:r>
            <a:b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и другие на 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космодроме 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Байконур </a:t>
            </a:r>
            <a:endParaRPr lang="en-RU" sz="28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5380B-FFC7-ED48-BE08-69F07DDB8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6953"/>
            <a:ext cx="6096000" cy="40025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F77AD87-2DEF-644B-B606-20E1A4C3C8DE}"/>
              </a:ext>
            </a:extLst>
          </p:cNvPr>
          <p:cNvSpPr txBox="1">
            <a:spLocks/>
          </p:cNvSpPr>
          <p:nvPr/>
        </p:nvSpPr>
        <p:spPr>
          <a:xfrm>
            <a:off x="6766429" y="3173016"/>
            <a:ext cx="4796921" cy="2986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Фотография предоставлена РГАНТД.</a:t>
            </a:r>
          </a:p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1962 г. </a:t>
            </a:r>
            <a:endParaRPr lang="en-RU" sz="20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88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958A203-D829-3243-8AE0-0F4FD5BA069F}"/>
              </a:ext>
            </a:extLst>
          </p:cNvPr>
          <p:cNvSpPr txBox="1">
            <a:spLocks/>
          </p:cNvSpPr>
          <p:nvPr/>
        </p:nvSpPr>
        <p:spPr>
          <a:xfrm>
            <a:off x="6766429" y="1056628"/>
            <a:ext cx="4796921" cy="16568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Конструкторы и представители высшего командования ракетных войск</a:t>
            </a:r>
            <a:endParaRPr lang="en-RU" sz="28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5380B-FFC7-ED48-BE08-69F07DDB8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5324"/>
            <a:ext cx="6096000" cy="3965757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F77AD87-2DEF-644B-B606-20E1A4C3C8DE}"/>
              </a:ext>
            </a:extLst>
          </p:cNvPr>
          <p:cNvSpPr txBox="1">
            <a:spLocks/>
          </p:cNvSpPr>
          <p:nvPr/>
        </p:nvSpPr>
        <p:spPr>
          <a:xfrm>
            <a:off x="6766429" y="2815034"/>
            <a:ext cx="4796921" cy="2986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Г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. А. </a:t>
            </a:r>
            <a:r>
              <a:rPr lang="ru-RU" sz="2000" dirty="0" err="1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Тюлин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, Н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. И. Крылов, С. П.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Королёв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, </a:t>
            </a:r>
            <a:b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Б. А. Строганов 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(1-й ряд); </a:t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В. П. Бармин, М. С. Рязанский. Н. А. Пилюгин, </a:t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А. Г. </a:t>
            </a:r>
            <a:r>
              <a:rPr lang="ru-RU" sz="2000" dirty="0" err="1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Мрыкин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, В. И. Кузнецов (2-й ряд); </a:t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И. А. </a:t>
            </a:r>
            <a:r>
              <a:rPr lang="ru-RU" sz="2000" dirty="0" err="1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Лавренов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, А. Г. Захаров, </a:t>
            </a:r>
            <a:b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А. Г. </a:t>
            </a:r>
            <a:r>
              <a:rPr lang="ru-RU" sz="2000" dirty="0" err="1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Иосифьян</a:t>
            </a:r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 (3-й ряд).</a:t>
            </a:r>
            <a:endParaRPr lang="ru-RU" sz="20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Фотография </a:t>
            </a:r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предоставлена РГАНТД.</a:t>
            </a:r>
          </a:p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1961 г. </a:t>
            </a:r>
            <a:endParaRPr lang="en-RU" sz="20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5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958A203-D829-3243-8AE0-0F4FD5BA069F}"/>
              </a:ext>
            </a:extLst>
          </p:cNvPr>
          <p:cNvSpPr txBox="1">
            <a:spLocks/>
          </p:cNvSpPr>
          <p:nvPr/>
        </p:nvSpPr>
        <p:spPr>
          <a:xfrm>
            <a:off x="6766429" y="1056628"/>
            <a:ext cx="4796921" cy="16568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А. Г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. Захаров, 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М. И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. Дружинин, 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космонавты:</a:t>
            </a:r>
            <a:b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</a:b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Ю. А. Гагарин 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и 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А. Г</a:t>
            </a:r>
            <a:r>
              <a:rPr lang="ru-RU" sz="28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. </a:t>
            </a:r>
            <a:r>
              <a:rPr lang="ru-RU" sz="28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Николаев</a:t>
            </a:r>
            <a:endParaRPr lang="en-RU" sz="28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5380B-FFC7-ED48-BE08-69F07DDB8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5715"/>
            <a:ext cx="6096000" cy="3944976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F77AD87-2DEF-644B-B606-20E1A4C3C8DE}"/>
              </a:ext>
            </a:extLst>
          </p:cNvPr>
          <p:cNvSpPr txBox="1">
            <a:spLocks/>
          </p:cNvSpPr>
          <p:nvPr/>
        </p:nvSpPr>
        <p:spPr>
          <a:xfrm>
            <a:off x="6766429" y="2815034"/>
            <a:ext cx="4796921" cy="2986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latin typeface="Franklin Gothic Medium Cond" panose="020B0606030402020204" pitchFamily="34" charset="0"/>
                <a:ea typeface="Favorit Pro" panose="02000006030000020004" pitchFamily="2" charset="0"/>
              </a:rPr>
              <a:t>Фотография предоставлена РГАНТД.</a:t>
            </a:r>
          </a:p>
          <a:p>
            <a:pPr algn="l"/>
            <a:r>
              <a:rPr lang="ru-RU" sz="2000" dirty="0" smtClean="0">
                <a:latin typeface="Franklin Gothic Medium Cond" panose="020B0606030402020204" pitchFamily="34" charset="0"/>
                <a:ea typeface="Favorit Pro" panose="02000006030000020004" pitchFamily="2" charset="0"/>
              </a:rPr>
              <a:t>1965 г. </a:t>
            </a:r>
            <a:endParaRPr lang="en-RU" sz="2000" dirty="0">
              <a:latin typeface="Franklin Gothic Medium Cond" panose="020B0606030402020204" pitchFamily="34" charset="0"/>
              <a:ea typeface="Favorit Pro" panose="020000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96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619</Words>
  <Application>Microsoft Office PowerPoint</Application>
  <PresentationFormat>Широкоэкранный</PresentationFormat>
  <Paragraphs>68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Favorit Pro</vt:lpstr>
      <vt:lpstr>Franklin Gothic Book</vt:lpstr>
      <vt:lpstr>Franklin Gothic Medium Cond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Махно Олег Олегович</cp:lastModifiedBy>
  <cp:revision>72</cp:revision>
  <cp:lastPrinted>2025-11-17T13:12:47Z</cp:lastPrinted>
  <dcterms:created xsi:type="dcterms:W3CDTF">2023-09-14T19:06:13Z</dcterms:created>
  <dcterms:modified xsi:type="dcterms:W3CDTF">2025-11-17T13:40:49Z</dcterms:modified>
</cp:coreProperties>
</file>