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5"/>
  </p:notesMasterIdLst>
  <p:sldIdLst>
    <p:sldId id="320" r:id="rId2"/>
    <p:sldId id="399" r:id="rId3"/>
    <p:sldId id="426" r:id="rId4"/>
    <p:sldId id="427" r:id="rId5"/>
    <p:sldId id="425" r:id="rId6"/>
    <p:sldId id="428" r:id="rId7"/>
    <p:sldId id="438" r:id="rId8"/>
    <p:sldId id="430" r:id="rId9"/>
    <p:sldId id="431" r:id="rId10"/>
    <p:sldId id="439" r:id="rId11"/>
    <p:sldId id="432" r:id="rId12"/>
    <p:sldId id="434" r:id="rId13"/>
    <p:sldId id="436" r:id="rId14"/>
    <p:sldId id="444" r:id="rId15"/>
    <p:sldId id="446" r:id="rId16"/>
    <p:sldId id="451" r:id="rId17"/>
    <p:sldId id="452" r:id="rId18"/>
    <p:sldId id="448" r:id="rId19"/>
    <p:sldId id="447" r:id="rId20"/>
    <p:sldId id="450" r:id="rId21"/>
    <p:sldId id="449" r:id="rId22"/>
    <p:sldId id="453" r:id="rId23"/>
    <p:sldId id="376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3300"/>
    <a:srgbClr val="000000"/>
    <a:srgbClr val="006600"/>
    <a:srgbClr val="DFD29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99" autoAdjust="0"/>
    <p:restoredTop sz="9466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892E0-1F31-468E-9373-33AED8773FED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6113D-0E65-4FB4-B9AE-ECEA5F0A74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BD6C4-1359-4E29-8197-BCC06390DDE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46E8042-458C-4AD1-B820-74F46D9A7E7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A00229-DFD0-4466-BDD8-6B1EB3309F1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710858-573F-4395-A5CF-9670CEA7EEF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EBAFFA-818B-45C7-AD14-3DCE4EDEBC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ACE2158-D53C-4FD3-BB58-372D5C53311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5CAB0B5-F54B-430E-B2AE-133B879517CD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EBE560D-70E9-410D-8963-94A1C8753F6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C575BEC-7128-42CD-B60A-A2D15C8D087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A9F564-A89B-463F-B48C-F66CEA49269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5F6943C-4DB7-47B8-971B-D280486998D3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7795AEC-34E1-433E-8D5B-1BEECB85C8F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alt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7B9EC87-D827-4E92-B8AE-3F6D9F9A8CD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1071546"/>
            <a:ext cx="8358246" cy="2881313"/>
          </a:xfrm>
        </p:spPr>
        <p:txBody>
          <a:bodyPr>
            <a:normAutofit fontScale="90000"/>
          </a:bodyPr>
          <a:lstStyle/>
          <a:p>
            <a:pPr>
              <a:spcBef>
                <a:spcPts val="6000"/>
              </a:spcBef>
              <a:defRPr/>
            </a:pPr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6000" dirty="0" smtClean="0"/>
              <a:t> </a:t>
            </a:r>
            <a:r>
              <a:rPr lang="ru-RU" sz="6000" b="1" dirty="0" smtClean="0"/>
              <a:t>В книжной памяти </a:t>
            </a:r>
            <a:br>
              <a:rPr lang="ru-RU" sz="6000" b="1" dirty="0" smtClean="0"/>
            </a:br>
            <a:r>
              <a:rPr lang="ru-RU" sz="6000" b="1" dirty="0" smtClean="0"/>
              <a:t>мгновения войны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800" b="1" dirty="0" smtClean="0"/>
              <a:t>о работе библиотеки </a:t>
            </a:r>
            <a:br>
              <a:rPr lang="ru-RU" sz="2800" b="1" dirty="0" smtClean="0"/>
            </a:br>
            <a:r>
              <a:rPr lang="ru-RU" sz="2800" b="1" dirty="0" smtClean="0"/>
              <a:t>Уральского филиала АН СССР </a:t>
            </a:r>
            <a:br>
              <a:rPr lang="ru-RU" sz="2800" b="1" dirty="0" smtClean="0"/>
            </a:br>
            <a:r>
              <a:rPr lang="ru-RU" sz="2800" b="1" dirty="0" smtClean="0"/>
              <a:t>в 1941–1945 гг.</a:t>
            </a:r>
            <a:endParaRPr lang="ru-RU" alt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4546" y="5214950"/>
            <a:ext cx="6246817" cy="78581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>
                <a:latin typeface="+mj-lt"/>
              </a:rPr>
              <a:t>Камалова Ольга Валерьевна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dirty="0" smtClean="0">
                <a:latin typeface="+mj-lt"/>
              </a:rPr>
              <a:t>ЦНБ </a:t>
            </a:r>
            <a:r>
              <a:rPr lang="ru-RU" altLang="ru-RU" sz="2000" dirty="0" err="1" smtClean="0">
                <a:latin typeface="+mj-lt"/>
              </a:rPr>
              <a:t>УрО</a:t>
            </a:r>
            <a:r>
              <a:rPr lang="ru-RU" altLang="ru-RU" sz="2000" dirty="0" smtClean="0">
                <a:latin typeface="+mj-lt"/>
              </a:rPr>
              <a:t> РАН (Екатеринбург)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072494" cy="2214578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dirty="0" smtClean="0"/>
              <a:t>Библиотека УФАН получила новое просторное помещение с читальным залом в здании на ул. Молотова, </a:t>
            </a:r>
            <a:r>
              <a:rPr lang="ru-RU" sz="2900" dirty="0" smtClean="0"/>
              <a:t>13. </a:t>
            </a:r>
            <a:r>
              <a:rPr lang="ru-RU" sz="2900" dirty="0" smtClean="0"/>
              <a:t>Фонд библиотеки значительно </a:t>
            </a:r>
            <a:r>
              <a:rPr lang="ru-RU" sz="2900" dirty="0" smtClean="0"/>
              <a:t>расширился </a:t>
            </a:r>
            <a:r>
              <a:rPr lang="ru-RU" sz="2900" dirty="0" smtClean="0"/>
              <a:t>за счет включения литературы из библиотеки Уральского Физико-технического института и составил на </a:t>
            </a:r>
            <a:r>
              <a:rPr lang="ru-RU" sz="2900" dirty="0" smtClean="0"/>
              <a:t> 1 </a:t>
            </a:r>
            <a:r>
              <a:rPr lang="ru-RU" sz="2900" dirty="0" smtClean="0"/>
              <a:t>января 1940 г. 13 889 книг и журналов.</a:t>
            </a:r>
          </a:p>
          <a:p>
            <a:pPr marL="0" indent="457200" algn="just">
              <a:lnSpc>
                <a:spcPct val="120000"/>
              </a:lnSpc>
              <a:buNone/>
            </a:pPr>
            <a:r>
              <a:rPr lang="ru-RU" sz="2900" dirty="0" smtClean="0"/>
              <a:t>Возглавила объединенную библиотеку заведующая библиотекой </a:t>
            </a:r>
            <a:r>
              <a:rPr lang="ru-RU" sz="2900" dirty="0" err="1" smtClean="0"/>
              <a:t>УралФТИ</a:t>
            </a:r>
            <a:r>
              <a:rPr lang="ru-RU" sz="2900" dirty="0" smtClean="0"/>
              <a:t> </a:t>
            </a:r>
            <a:r>
              <a:rPr lang="ru-RU" sz="2900" dirty="0" smtClean="0"/>
              <a:t>Ася Львовна Беспрозванная.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pic>
        <p:nvPicPr>
          <p:cNvPr id="9" name="Рисунок 8" descr="Рис. 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31222" y="3357562"/>
            <a:ext cx="4540910" cy="292895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715008" y="5143512"/>
            <a:ext cx="257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Заведующая библиотекой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УралФТИ-УФАН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Ася Львова Беспрозванная</a:t>
            </a:r>
          </a:p>
        </p:txBody>
      </p:sp>
      <p:pic>
        <p:nvPicPr>
          <p:cNvPr id="15" name="Рисунок 14" descr="Беспрозванная А.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3357562"/>
            <a:ext cx="1912017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643050"/>
            <a:ext cx="4000528" cy="2286016"/>
          </a:xfrm>
        </p:spPr>
        <p:txBody>
          <a:bodyPr>
            <a:normAutofit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/>
              <a:t>В 1940 г. создается первый филиал библиотеки УФАН в Горно-геологическом институте УФАН (Почтовый переулок, д. 7).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86446" y="4071942"/>
            <a:ext cx="26431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Здание </a:t>
            </a:r>
            <a:r>
              <a:rPr lang="ru-RU" sz="1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УФАН на ул. Молотова, 13 (ныне С. Ковалевской, 22). (1940-е гг.)</a:t>
            </a:r>
          </a:p>
        </p:txBody>
      </p:sp>
      <p:pic>
        <p:nvPicPr>
          <p:cNvPr id="13" name="Рисунок 12" descr="Библиотека Горно-геологи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214686"/>
            <a:ext cx="2033597" cy="121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Горно-геологический (Почт. пер 7)-переделка из современно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571612"/>
            <a:ext cx="3496114" cy="3000396"/>
          </a:xfrm>
          <a:prstGeom prst="rect">
            <a:avLst/>
          </a:prstGeom>
        </p:spPr>
      </p:pic>
      <p:pic>
        <p:nvPicPr>
          <p:cNvPr id="8" name="Рисунок 7" descr="Фото Бялозор А.А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214686"/>
            <a:ext cx="1467996" cy="218692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7158" y="5500702"/>
            <a:ext cx="25717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Заведующая библиотекой Горно-геологического института УФАН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Александра Андреевна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Бялозор</a:t>
            </a: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643050"/>
            <a:ext cx="5572164" cy="185738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buNone/>
            </a:pPr>
            <a:r>
              <a:rPr lang="ru-RU" sz="1400" dirty="0" smtClean="0"/>
              <a:t>К</a:t>
            </a:r>
            <a:r>
              <a:rPr lang="ru-RU" sz="1400" dirty="0" smtClean="0"/>
              <a:t> началу </a:t>
            </a:r>
            <a:r>
              <a:rPr lang="ru-RU" sz="1400" dirty="0" smtClean="0"/>
              <a:t>1941 г. в УФАН работало около 180 сотрудников. При этом  библиотеку УФАН посещало 242 читателя, поскольку ее фондами пользовались сотрудники других исследовательских институтов города – «физики &lt;…&gt;, меньше химики и техники-инженеры». </a:t>
            </a:r>
            <a:endParaRPr lang="ru-RU" sz="1400" dirty="0" smtClean="0"/>
          </a:p>
          <a:p>
            <a:pPr marL="0" indent="457200" algn="just">
              <a:lnSpc>
                <a:spcPct val="120000"/>
              </a:lnSpc>
              <a:buNone/>
            </a:pPr>
            <a:r>
              <a:rPr lang="ru-RU" sz="1400" dirty="0" smtClean="0"/>
              <a:t>В </a:t>
            </a:r>
            <a:r>
              <a:rPr lang="ru-RU" sz="1400" dirty="0" smtClean="0"/>
              <a:t>1940 г. </a:t>
            </a:r>
            <a:r>
              <a:rPr lang="ru-RU" sz="1400" dirty="0" smtClean="0"/>
              <a:t>количество посещений абонемента составило 7032, читального зала – 11 436, книговыдача 8872 и 18990 библ. </a:t>
            </a:r>
            <a:r>
              <a:rPr lang="ru-RU" sz="1400" dirty="0" smtClean="0"/>
              <a:t>ед. </a:t>
            </a:r>
            <a:r>
              <a:rPr lang="ru-RU" sz="1400" dirty="0" smtClean="0"/>
              <a:t>соответственно.</a:t>
            </a:r>
            <a:endParaRPr lang="ru-RU" sz="14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</a:t>
            </a:r>
            <a:r>
              <a:rPr lang="ru-RU" dirty="0" smtClean="0"/>
              <a:t>гг.</a:t>
            </a:r>
            <a:endParaRPr lang="ru-RU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57884" y="5643578"/>
            <a:ext cx="3071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+mn-lt"/>
                <a:ea typeface="Calibri" pitchFamily="34" charset="0"/>
                <a:cs typeface="Times New Roman" pitchFamily="18" charset="0"/>
              </a:rPr>
              <a:t>Из Отчета о работе библиотеки УФАН</a:t>
            </a:r>
            <a:endParaRPr lang="ru-RU" sz="12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 descr="Из отчета о работе б-ки 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1785926"/>
            <a:ext cx="2442409" cy="3786214"/>
          </a:xfrm>
          <a:prstGeom prst="rect">
            <a:avLst/>
          </a:prstGeom>
        </p:spPr>
      </p:pic>
      <p:pic>
        <p:nvPicPr>
          <p:cNvPr id="7" name="Рисунок 6" descr="Члены библиотечного совета.png">
            <a:extLst>
              <a:ext uri="{FF2B5EF4-FFF2-40B4-BE49-F238E27FC236}">
                <a16:creationId xmlns:a16="http://schemas.microsoft.com/office/drawing/2014/main" xmlns="" id="{61635342-A34C-90E3-30A1-268C5B71634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8662" y="3827477"/>
            <a:ext cx="4346575" cy="2030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6952A7-A725-A3B2-9639-9E6CCD169C45}"/>
              </a:ext>
            </a:extLst>
          </p:cNvPr>
          <p:cNvSpPr txBox="1"/>
          <p:nvPr/>
        </p:nvSpPr>
        <p:spPr>
          <a:xfrm>
            <a:off x="571472" y="5854503"/>
            <a:ext cx="4821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  <a:t>Члены библиотечного совета </a:t>
            </a:r>
            <a:r>
              <a:rPr lang="ru-RU" sz="1200" dirty="0" smtClean="0">
                <a:latin typeface="+mn-lt"/>
                <a:ea typeface="Calibri" pitchFamily="34" charset="0"/>
                <a:cs typeface="Times New Roman" pitchFamily="18" charset="0"/>
              </a:rPr>
              <a:t>УФАН </a:t>
            </a:r>
            <a: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  <a:t>СССР: </a:t>
            </a:r>
            <a:r>
              <a:rPr lang="ru-RU" sz="1200" dirty="0" err="1">
                <a:latin typeface="+mn-lt"/>
                <a:ea typeface="Calibri" pitchFamily="34" charset="0"/>
                <a:cs typeface="Times New Roman" pitchFamily="18" charset="0"/>
              </a:rPr>
              <a:t>С.В.Вонсовский</a:t>
            </a:r>
            <a: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  <a:t>, </a:t>
            </a:r>
            <a:b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  <a:t>А.Л. Беспрозванная, В.Д. Садовский, В.И. Архаров (сидят) </a:t>
            </a:r>
            <a:b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200" dirty="0">
                <a:latin typeface="+mn-lt"/>
                <a:ea typeface="Calibri" pitchFamily="34" charset="0"/>
                <a:cs typeface="Times New Roman" pitchFamily="18" charset="0"/>
              </a:rPr>
              <a:t>и работники библиотеки (стоят)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643050"/>
            <a:ext cx="7858180" cy="1928826"/>
          </a:xfrm>
        </p:spPr>
        <p:txBody>
          <a:bodyPr>
            <a:normAutofit fontScale="47500" lnSpcReduction="20000"/>
          </a:bodyPr>
          <a:lstStyle/>
          <a:p>
            <a:pPr marL="0" indent="256032" algn="just">
              <a:lnSpc>
                <a:spcPct val="120000"/>
              </a:lnSpc>
              <a:buNone/>
            </a:pPr>
            <a:r>
              <a:rPr lang="ru-RU" dirty="0" smtClean="0"/>
              <a:t>Ценным </a:t>
            </a:r>
            <a:r>
              <a:rPr lang="ru-RU" dirty="0" smtClean="0"/>
              <a:t>источником сведений о сотрудничестве Библиотеки УФАН и ученых стали старые книжные формуляры. </a:t>
            </a:r>
            <a:r>
              <a:rPr lang="ru-RU" dirty="0" smtClean="0"/>
              <a:t>Сохранившиеся на них отметки о чтении за 1941-1945 гг. </a:t>
            </a:r>
            <a:r>
              <a:rPr lang="ru-RU" dirty="0" smtClean="0"/>
              <a:t>не только представляют нам список фамилий ученых, работавших в УФАН и обращавшихся к ресурсам библиотеки, но и позволяют в какой-то мере установить связь используемой читателями научной литературы с тематикой их исследований.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424254"/>
            <a:ext cx="115565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Формуляр Родигин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430604"/>
            <a:ext cx="13335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429017"/>
            <a:ext cx="12525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 val="0"/>
              </a:ext>
            </a:extLst>
          </a:blip>
          <a:srcRect r="5959" b="3662"/>
          <a:stretch>
            <a:fillRect/>
          </a:stretch>
        </p:blipFill>
        <p:spPr bwMode="auto">
          <a:xfrm>
            <a:off x="6786578" y="3433241"/>
            <a:ext cx="1363980" cy="23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429000"/>
            <a:ext cx="1243013" cy="2320925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0531 Формуляр.jpg">
            <a:extLst>
              <a:ext uri="{FF2B5EF4-FFF2-40B4-BE49-F238E27FC236}">
                <a16:creationId xmlns:a16="http://schemas.microsoft.com/office/drawing/2014/main" xmlns="" id="{AA4DEE02-24D2-7BD7-52E9-86DEBE859E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167" r="5662" b="37748"/>
          <a:stretch>
            <a:fillRect/>
          </a:stretch>
        </p:blipFill>
        <p:spPr>
          <a:xfrm>
            <a:off x="571472" y="1571612"/>
            <a:ext cx="1487010" cy="154401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38"/>
          <a:stretch/>
        </p:blipFill>
        <p:spPr>
          <a:xfrm>
            <a:off x="3500430" y="3717242"/>
            <a:ext cx="4967094" cy="2354964"/>
          </a:xfrm>
          <a:prstGeom prst="rect">
            <a:avLst/>
          </a:prstGeom>
          <a:ln w="22225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143372" y="6019404"/>
            <a:ext cx="3848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n-lt"/>
              </a:rPr>
              <a:t>И</a:t>
            </a:r>
            <a:r>
              <a:rPr lang="ru-RU" sz="1600" dirty="0" err="1" smtClean="0">
                <a:latin typeface="+mn-lt"/>
              </a:rPr>
              <a:t>.</a:t>
            </a:r>
            <a:r>
              <a:rPr lang="en-US" sz="1600" dirty="0" err="1" smtClean="0">
                <a:latin typeface="+mn-lt"/>
              </a:rPr>
              <a:t>К</a:t>
            </a:r>
            <a:r>
              <a:rPr lang="ru-RU" sz="1600" dirty="0" err="1" smtClean="0">
                <a:latin typeface="+mn-lt"/>
              </a:rPr>
              <a:t>.</a:t>
            </a:r>
            <a:r>
              <a:rPr lang="en-US" sz="1600" dirty="0" err="1" smtClean="0">
                <a:latin typeface="+mn-lt"/>
              </a:rPr>
              <a:t>Кикоин</a:t>
            </a:r>
            <a:r>
              <a:rPr lang="ru-RU" sz="1600" dirty="0" smtClean="0">
                <a:latin typeface="+mn-lt"/>
              </a:rPr>
              <a:t>,   В.С.Аверкиев,   </a:t>
            </a:r>
            <a:r>
              <a:rPr lang="en-US" sz="1600" dirty="0" smtClean="0">
                <a:latin typeface="+mn-lt"/>
              </a:rPr>
              <a:t>В</a:t>
            </a:r>
            <a:r>
              <a:rPr lang="ru-RU" sz="1600" dirty="0" err="1" smtClean="0">
                <a:latin typeface="+mn-lt"/>
              </a:rPr>
              <a:t>.</a:t>
            </a:r>
            <a:r>
              <a:rPr lang="en-US" sz="1600" dirty="0" err="1" smtClean="0">
                <a:latin typeface="+mn-lt"/>
              </a:rPr>
              <a:t>С</a:t>
            </a:r>
            <a:r>
              <a:rPr lang="ru-RU" sz="1600" dirty="0" err="1" smtClean="0">
                <a:latin typeface="+mn-lt"/>
              </a:rPr>
              <a:t>. </a:t>
            </a:r>
            <a:r>
              <a:rPr lang="en-US" sz="1600" dirty="0" err="1" smtClean="0">
                <a:latin typeface="+mn-lt"/>
              </a:rPr>
              <a:t>Обухов</a:t>
            </a:r>
            <a:r>
              <a:rPr lang="ru-RU" sz="1600" dirty="0" err="1" smtClean="0">
                <a:latin typeface="+mn-lt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 brigh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4572008"/>
            <a:ext cx="2000264" cy="1451411"/>
          </a:xfrm>
          <a:prstGeom prst="rect">
            <a:avLst/>
          </a:prstGeom>
          <a:ln w="222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500298" y="1714488"/>
            <a:ext cx="62865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Научными </a:t>
            </a:r>
            <a:r>
              <a:rPr lang="ru-RU" sz="1600" dirty="0" smtClean="0">
                <a:latin typeface="+mn-lt"/>
              </a:rPr>
              <a:t>сотрудниками Института металлургии, металловедения и металлофизики УФАН </a:t>
            </a:r>
            <a:r>
              <a:rPr lang="ru-RU" sz="1600" dirty="0" err="1" smtClean="0">
                <a:latin typeface="+mn-lt"/>
              </a:rPr>
              <a:t>И.К.Кикоиным</a:t>
            </a:r>
            <a:r>
              <a:rPr lang="ru-RU" sz="1600" dirty="0" smtClean="0">
                <a:latin typeface="+mn-lt"/>
              </a:rPr>
              <a:t>, В.С.Аверкиевым и В.С.Обуховым </a:t>
            </a:r>
            <a:r>
              <a:rPr lang="ru-RU" sz="1600" dirty="0" smtClean="0">
                <a:latin typeface="+mn-lt"/>
              </a:rPr>
              <a:t>была </a:t>
            </a:r>
            <a:r>
              <a:rPr lang="ru-RU" sz="1600" dirty="0">
                <a:latin typeface="+mn-lt"/>
              </a:rPr>
              <a:t>создана система мин, реагирующих на изменение магнитного поля от проходящей рядом тяжёлой техники, которая в дальнейшем была принята на </a:t>
            </a:r>
            <a:r>
              <a:rPr lang="ru-RU" sz="1600" dirty="0" smtClean="0">
                <a:latin typeface="+mn-lt"/>
              </a:rPr>
              <a:t>вооружение. Магнитная </a:t>
            </a:r>
            <a:r>
              <a:rPr lang="ru-RU" sz="1600" dirty="0">
                <a:latin typeface="+mn-lt"/>
              </a:rPr>
              <a:t>мина стала ещё одним эффективным противотанковым оружием.</a:t>
            </a:r>
          </a:p>
        </p:txBody>
      </p:sp>
      <p:pic>
        <p:nvPicPr>
          <p:cNvPr id="12" name="Рисунок 11" descr="1634 Формуляр.jpg">
            <a:extLst>
              <a:ext uri="{FF2B5EF4-FFF2-40B4-BE49-F238E27FC236}">
                <a16:creationId xmlns:a16="http://schemas.microsoft.com/office/drawing/2014/main" xmlns="" id="{F41D3E53-D2BD-1692-F4EB-C30198278E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6499" b="34803"/>
          <a:stretch>
            <a:fillRect/>
          </a:stretch>
        </p:blipFill>
        <p:spPr>
          <a:xfrm>
            <a:off x="857224" y="2857496"/>
            <a:ext cx="1324916" cy="17145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4348" y="6143644"/>
            <a:ext cx="2093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+mn-lt"/>
              </a:rPr>
              <a:t>Противотанковая мина</a:t>
            </a:r>
            <a:endParaRPr lang="ru-RU" sz="1400" dirty="0" smtClean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5429264"/>
            <a:ext cx="4610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n-lt"/>
              </a:rPr>
              <a:t>В.В.Михайлов          А.А.Сигов              Г.В.Гайдуков </a:t>
            </a:r>
            <a:endParaRPr lang="ru-RU" sz="1600" dirty="0" smtClean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500298" y="1714488"/>
            <a:ext cx="62865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За </a:t>
            </a:r>
            <a:r>
              <a:rPr lang="ru-RU" sz="1600" dirty="0" smtClean="0">
                <a:latin typeface="+mn-lt"/>
              </a:rPr>
              <a:t>изобретение и внедрение в производство технологического процесса выплавки в доменных печах углеродистого феррохрома, необходимого для изготовления танковой брони и самолетов, государственной премией были награждены В.В.Михайлов, Г.В.Гайдуков и А.А.Сигов. </a:t>
            </a:r>
            <a:endParaRPr lang="ru-RU" sz="1600" dirty="0" smtClean="0"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1E43B06F-7395-2749-52E9-11519985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500438"/>
            <a:ext cx="1531792" cy="19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4771 Формуляр.jpg">
            <a:extLst>
              <a:ext uri="{FF2B5EF4-FFF2-40B4-BE49-F238E27FC236}">
                <a16:creationId xmlns:a16="http://schemas.microsoft.com/office/drawing/2014/main" xmlns="" id="{E1AD3057-2A49-9663-4279-672CB5EEDD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322" b="3268"/>
          <a:stretch>
            <a:fillRect/>
          </a:stretch>
        </p:blipFill>
        <p:spPr>
          <a:xfrm>
            <a:off x="357158" y="1785926"/>
            <a:ext cx="1428760" cy="2857520"/>
          </a:xfrm>
          <a:prstGeom prst="rect">
            <a:avLst/>
          </a:prstGeom>
        </p:spPr>
      </p:pic>
      <p:pic>
        <p:nvPicPr>
          <p:cNvPr id="13" name="Рисунок 12" descr="1771 Формуляр.jpg">
            <a:extLst>
              <a:ext uri="{FF2B5EF4-FFF2-40B4-BE49-F238E27FC236}">
                <a16:creationId xmlns:a16="http://schemas.microsoft.com/office/drawing/2014/main" xmlns="" id="{DE2216FF-A135-AF57-5806-89A76AB7F3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980"/>
          <a:stretch>
            <a:fillRect/>
          </a:stretch>
        </p:blipFill>
        <p:spPr>
          <a:xfrm>
            <a:off x="1000100" y="3786190"/>
            <a:ext cx="1357322" cy="25116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BD041F7-FBC7-7A49-BFC8-CAE2BD4DF6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33536" t="69385" r="54185" b="4854"/>
          <a:stretch/>
        </p:blipFill>
        <p:spPr>
          <a:xfrm>
            <a:off x="5143504" y="3500438"/>
            <a:ext cx="1298807" cy="19288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BB36E36-C7B8-2B22-07CE-890C877D5DD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64417" t="68997" r="22204" b="4984"/>
          <a:stretch/>
        </p:blipFill>
        <p:spPr>
          <a:xfrm>
            <a:off x="6715140" y="3500438"/>
            <a:ext cx="1401038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214546" y="1571612"/>
            <a:ext cx="47863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3а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годы войны под руководством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И. Януса, М. Н. Михеева, Я. С. Шура, В.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Вонсовского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других ученых было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сконструировано и построено в УФАН СССР более десятка различных типов приборов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крупнопоточного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производства на снарядных заводах и заводах, производящих вооружение и боевые машины.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350EBB-9EFA-2B37-08FB-FA5D689BA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291"/>
          <a:stretch/>
        </p:blipFill>
        <p:spPr>
          <a:xfrm>
            <a:off x="571472" y="1643050"/>
            <a:ext cx="1399806" cy="16430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2844" y="3214686"/>
            <a:ext cx="2289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n-lt"/>
              </a:rPr>
              <a:t>Рудольф Иванович </a:t>
            </a:r>
          </a:p>
          <a:p>
            <a:pPr algn="ctr"/>
            <a:r>
              <a:rPr lang="ru-RU" sz="1400" dirty="0" smtClean="0">
                <a:latin typeface="+mn-lt"/>
              </a:rPr>
              <a:t>Янус</a:t>
            </a:r>
            <a:endParaRPr lang="ru-RU" sz="1400" dirty="0" smtClean="0">
              <a:latin typeface="+mn-lt"/>
            </a:endParaRPr>
          </a:p>
        </p:txBody>
      </p:sp>
      <p:pic>
        <p:nvPicPr>
          <p:cNvPr id="13" name="Picture 2" descr="C:\Users\Zmey\Documents\Фонд ЦНБ\Формуляры с зап. 1941-45\0628 Формуляр (Янус).jpg">
            <a:extLst>
              <a:ext uri="{FF2B5EF4-FFF2-40B4-BE49-F238E27FC236}">
                <a16:creationId xmlns:a16="http://schemas.microsoft.com/office/drawing/2014/main" xmlns="" id="{55EEC065-CFE5-A6F6-C22C-D6A14207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24615"/>
          <a:stretch>
            <a:fillRect/>
          </a:stretch>
        </p:blipFill>
        <p:spPr bwMode="auto">
          <a:xfrm>
            <a:off x="2214546" y="3429000"/>
            <a:ext cx="1384976" cy="1857388"/>
          </a:xfrm>
          <a:prstGeom prst="rect">
            <a:avLst/>
          </a:prstGeom>
          <a:noFill/>
        </p:spPr>
      </p:pic>
      <p:pic>
        <p:nvPicPr>
          <p:cNvPr id="14" name="Picture 13" descr="002">
            <a:extLst>
              <a:ext uri="{FF2B5EF4-FFF2-40B4-BE49-F238E27FC236}">
                <a16:creationId xmlns:a16="http://schemas.microsoft.com/office/drawing/2014/main" xmlns="" id="{A6DA3BC8-0659-BB49-E5BB-269408DF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1011" y="1571612"/>
            <a:ext cx="1318000" cy="185738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929454" y="6050181"/>
            <a:ext cx="1967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+mn-lt"/>
              </a:rPr>
              <a:t>Яков Савельевич Шур</a:t>
            </a:r>
            <a:endParaRPr lang="ru-RU" sz="1400" dirty="0" smtClean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6072206"/>
            <a:ext cx="1886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+mn-lt"/>
              </a:rPr>
              <a:t>Михаил Николаевич </a:t>
            </a:r>
          </a:p>
          <a:p>
            <a:pPr algn="ctr"/>
            <a:r>
              <a:rPr lang="ru-RU" sz="1400" dirty="0" smtClean="0">
                <a:latin typeface="+mn-lt"/>
              </a:rPr>
              <a:t>Михеев</a:t>
            </a:r>
            <a:endParaRPr lang="ru-RU" sz="1400" dirty="0" smtClean="0"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15140" y="3500438"/>
            <a:ext cx="228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400" dirty="0" smtClean="0">
                <a:solidFill>
                  <a:prstClr val="white"/>
                </a:solidFill>
                <a:latin typeface="Cambria"/>
              </a:rPr>
              <a:t>Сергей Васильевич </a:t>
            </a:r>
          </a:p>
          <a:p>
            <a:pPr lvl="0" algn="ctr"/>
            <a:r>
              <a:rPr lang="ru-RU" sz="1400" dirty="0" err="1" smtClean="0">
                <a:solidFill>
                  <a:prstClr val="white"/>
                </a:solidFill>
                <a:latin typeface="Cambria"/>
              </a:rPr>
              <a:t>Вонсовский</a:t>
            </a:r>
            <a:endParaRPr lang="ru-RU" sz="1400" dirty="0" smtClean="0">
              <a:solidFill>
                <a:prstClr val="white"/>
              </a:solidFill>
              <a:latin typeface="Cambria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F2347BC-2C9D-F977-E265-0EB1315CA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206" y="4214818"/>
            <a:ext cx="1303744" cy="17859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87C3089-7C1B-DAB1-2133-D50104FD3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687" b="23621"/>
          <a:stretch/>
        </p:blipFill>
        <p:spPr>
          <a:xfrm>
            <a:off x="4214810" y="3643314"/>
            <a:ext cx="2636669" cy="15878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1D2AF0-41F8-4EA9-0E42-2B45605F987C}"/>
              </a:ext>
            </a:extLst>
          </p:cNvPr>
          <p:cNvSpPr txBox="1"/>
          <p:nvPr/>
        </p:nvSpPr>
        <p:spPr>
          <a:xfrm>
            <a:off x="4143372" y="5286388"/>
            <a:ext cx="29624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i="0" u="none" strike="noStrike" spc="50" dirty="0">
                <a:effectLst/>
                <a:latin typeface="+mn-lt"/>
                <a:ea typeface="Microsoft Sans Serif" panose="020B0604020202020204" pitchFamily="34" charset="0"/>
                <a:cs typeface="Arial" panose="020B0604020202020204" pitchFamily="34" charset="0"/>
              </a:rPr>
              <a:t>Дефектоскоп для контроля корпусов артиллерийских снарядов в заводской поточной линии</a:t>
            </a:r>
            <a:endParaRPr lang="ru-RU" sz="1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" name="Рисунок 23" descr="! 2609 (Вонсовский) .jpg">
            <a:extLst>
              <a:ext uri="{FF2B5EF4-FFF2-40B4-BE49-F238E27FC236}">
                <a16:creationId xmlns:a16="http://schemas.microsoft.com/office/drawing/2014/main" xmlns="" id="{08F55F20-1121-98D8-79D5-4ED4F8147E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b="21929"/>
          <a:stretch>
            <a:fillRect/>
          </a:stretch>
        </p:blipFill>
        <p:spPr>
          <a:xfrm>
            <a:off x="2643174" y="4786322"/>
            <a:ext cx="1310106" cy="1785950"/>
          </a:xfrm>
          <a:prstGeom prst="rect">
            <a:avLst/>
          </a:prstGeom>
        </p:spPr>
      </p:pic>
      <p:pic>
        <p:nvPicPr>
          <p:cNvPr id="25" name="Picture 3" descr="Picture background">
            <a:extLst>
              <a:ext uri="{FF2B5EF4-FFF2-40B4-BE49-F238E27FC236}">
                <a16:creationId xmlns:a16="http://schemas.microsoft.com/office/drawing/2014/main" xmlns="" id="{ADE745FB-1AB7-6ED3-16B1-51BF2B5D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72" y="3929066"/>
            <a:ext cx="1296467" cy="2100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357422" y="1500174"/>
            <a:ext cx="6429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данных сохранилось о посещении библиотеки УФАН двумя выдающимися химиками – директором Химического института Григорием Ивановичем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Чуфаровым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зав. лабораторией редких металлов этого же института Анной Кирилловной Шаровой (соответственно 13 и 9 упоминаний в формулярах).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Можно видеть, что ученые проявляли большой интерес к вопросам получения и применения серной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кислоты.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1943 г. ими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 разработан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новый пирометаллургический способ переработки уральских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ниобиевых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руд, предусматривающий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серной кислоты.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85720" y="3714752"/>
            <a:ext cx="1928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+mn-lt"/>
                <a:cs typeface="Times New Roman" pitchFamily="18" charset="0"/>
              </a:rPr>
              <a:t>Григорий Иванович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Чуфаров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pic>
        <p:nvPicPr>
          <p:cNvPr id="5122" name="Picture 2" descr="C:\Users\Zmey\Documents\Фонд ЦНБ\Формуляры с зап. 1941-45\4567 Формуляр.jpg"/>
          <p:cNvPicPr>
            <a:picLocks noChangeAspect="1" noChangeArrowheads="1"/>
          </p:cNvPicPr>
          <p:nvPr/>
        </p:nvPicPr>
        <p:blipFill>
          <a:blip r:embed="rId3" cstate="print"/>
          <a:srcRect r="6307" b="15227"/>
          <a:stretch>
            <a:fillRect/>
          </a:stretch>
        </p:blipFill>
        <p:spPr bwMode="auto">
          <a:xfrm>
            <a:off x="5214942" y="4071942"/>
            <a:ext cx="1428760" cy="2571768"/>
          </a:xfrm>
          <a:prstGeom prst="rect">
            <a:avLst/>
          </a:prstGeom>
          <a:noFill/>
        </p:spPr>
      </p:pic>
      <p:pic>
        <p:nvPicPr>
          <p:cNvPr id="13" name="Рисунок 12" descr="! 77 (Шарова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071942"/>
            <a:ext cx="1630979" cy="2500330"/>
          </a:xfrm>
          <a:prstGeom prst="rect">
            <a:avLst/>
          </a:prstGeom>
        </p:spPr>
      </p:pic>
      <p:pic>
        <p:nvPicPr>
          <p:cNvPr id="5123" name="Picture 3" descr="C:\Users\Zmey\Documents\Фонд ЦНБ\Формуляры с зап. 1941-45\9412 Формуляр.jpg"/>
          <p:cNvPicPr>
            <a:picLocks noChangeAspect="1" noChangeArrowheads="1"/>
          </p:cNvPicPr>
          <p:nvPr/>
        </p:nvPicPr>
        <p:blipFill>
          <a:blip r:embed="rId5" cstate="print"/>
          <a:srcRect r="5521" b="3660"/>
          <a:stretch>
            <a:fillRect/>
          </a:stretch>
        </p:blipFill>
        <p:spPr bwMode="auto">
          <a:xfrm>
            <a:off x="7000892" y="4071942"/>
            <a:ext cx="1335778" cy="2500330"/>
          </a:xfrm>
          <a:prstGeom prst="rect">
            <a:avLst/>
          </a:prstGeom>
          <a:noFill/>
        </p:spPr>
      </p:pic>
      <p:pic>
        <p:nvPicPr>
          <p:cNvPr id="11" name="Рисунок 10" descr="! 1989 (Шарова и Чуфаров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9520" y="4714884"/>
            <a:ext cx="1243838" cy="1875272"/>
          </a:xfrm>
          <a:prstGeom prst="rect">
            <a:avLst/>
          </a:prstGeom>
        </p:spPr>
      </p:pic>
      <p:pic>
        <p:nvPicPr>
          <p:cNvPr id="10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54" b="19433"/>
          <a:stretch>
            <a:fillRect/>
          </a:stretch>
        </p:blipFill>
        <p:spPr bwMode="auto">
          <a:xfrm>
            <a:off x="5929322" y="4714884"/>
            <a:ext cx="1391758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! 4771 (Шарова).jpg"/>
          <p:cNvPicPr>
            <a:picLocks noChangeAspect="1"/>
          </p:cNvPicPr>
          <p:nvPr/>
        </p:nvPicPr>
        <p:blipFill>
          <a:blip r:embed="rId8" cstate="print"/>
          <a:srcRect b="33333"/>
          <a:stretch>
            <a:fillRect/>
          </a:stretch>
        </p:blipFill>
        <p:spPr>
          <a:xfrm>
            <a:off x="4214810" y="4714884"/>
            <a:ext cx="1379384" cy="18573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9F9AFD-10BE-B937-ED06-1842B17257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4214818"/>
            <a:ext cx="1357322" cy="2001557"/>
          </a:xfrm>
          <a:prstGeom prst="rect">
            <a:avLst/>
          </a:prstGeom>
        </p:spPr>
      </p:pic>
      <p:pic>
        <p:nvPicPr>
          <p:cNvPr id="17" name="Рисунок 16" descr="Чуфаров.jpg">
            <a:extLst>
              <a:ext uri="{FF2B5EF4-FFF2-40B4-BE49-F238E27FC236}">
                <a16:creationId xmlns:a16="http://schemas.microsoft.com/office/drawing/2014/main" xmlns="" id="{67DADAF4-8651-D4F7-50C6-B7439C6505B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473" y="1571612"/>
            <a:ext cx="1357322" cy="21773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428596" y="6215082"/>
            <a:ext cx="1928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+mn-lt"/>
                <a:cs typeface="Times New Roman" pitchFamily="18" charset="0"/>
              </a:rPr>
              <a:t>Анна Кирилловна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Шарова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714612" y="1714488"/>
            <a:ext cx="6072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лаборатории электрохимии расплавленных солей под руководством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Сергей Васильевича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Карпачёва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нашли возможность поднять производительность электролизных ванн в алюминиевой промышленности путем небольших добавок соединений кальция, что увеличило выход металла, нужного для производства самолетов, на 4 %. </a:t>
            </a:r>
          </a:p>
        </p:txBody>
      </p:sp>
      <p:pic>
        <p:nvPicPr>
          <p:cNvPr id="8" name="Picture 2" descr="Карпачёв, Сергей Васильевич — Википедия">
            <a:extLst>
              <a:ext uri="{FF2B5EF4-FFF2-40B4-BE49-F238E27FC236}">
                <a16:creationId xmlns:a16="http://schemas.microsoft.com/office/drawing/2014/main" xmlns="" id="{43F09C2C-2ED1-BA1B-3F99-0C271517D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2"/>
            <a:ext cx="1714512" cy="248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0056 Формуляр.jpg">
            <a:extLst>
              <a:ext uri="{FF2B5EF4-FFF2-40B4-BE49-F238E27FC236}">
                <a16:creationId xmlns:a16="http://schemas.microsoft.com/office/drawing/2014/main" xmlns="" id="{B6A63C42-0AAC-3C34-7B87-B08F23DF60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5005"/>
          <a:stretch>
            <a:fillRect/>
          </a:stretch>
        </p:blipFill>
        <p:spPr>
          <a:xfrm>
            <a:off x="2285984" y="4214818"/>
            <a:ext cx="1362415" cy="2264511"/>
          </a:xfrm>
          <a:prstGeom prst="rect">
            <a:avLst/>
          </a:prstGeom>
        </p:spPr>
      </p:pic>
      <p:pic>
        <p:nvPicPr>
          <p:cNvPr id="6148" name="Picture 4" descr="C:\Users\Zmey\Documents\Фонд ЦНБ\Формуляры с зап. 1941-45\4800 Формуляр.jpg"/>
          <p:cNvPicPr>
            <a:picLocks noChangeAspect="1" noChangeArrowheads="1"/>
          </p:cNvPicPr>
          <p:nvPr/>
        </p:nvPicPr>
        <p:blipFill>
          <a:blip r:embed="rId5" cstate="print"/>
          <a:srcRect r="5149"/>
          <a:stretch>
            <a:fillRect/>
          </a:stretch>
        </p:blipFill>
        <p:spPr bwMode="auto">
          <a:xfrm>
            <a:off x="3214678" y="3643314"/>
            <a:ext cx="1437983" cy="250337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28596" y="4071942"/>
            <a:ext cx="2143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+mn-lt"/>
                <a:cs typeface="Times New Roman" pitchFamily="18" charset="0"/>
              </a:rPr>
              <a:t>Сергей Васильевич 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Карпачёв</a:t>
            </a:r>
            <a:endParaRPr lang="ru-RU" sz="1200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D080A20-7B33-BB30-1542-E1D6B068C8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23644" y="2691670"/>
            <a:ext cx="2504880" cy="3693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007608-C225-9D4D-224E-BA391EC6B8B1}"/>
              </a:ext>
            </a:extLst>
          </p:cNvPr>
          <p:cNvSpPr txBox="1"/>
          <p:nvPr/>
        </p:nvSpPr>
        <p:spPr>
          <a:xfrm>
            <a:off x="4929190" y="5857892"/>
            <a:ext cx="3714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 С. В. Карпачёв и аспирант М.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Смирно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лаборатории электрохимии расплавленных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солей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357422" y="1714488"/>
            <a:ext cx="64294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Нахим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Вениаминович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Волкенштейн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(1913–1993) в 1938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поступил в аспирантуру Института металлофизики, металловедения и металлургии УФАН, а затем стал научным сотрудником лаборатории фазовых превращений.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феврале 1942 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 мобилизован, воевал на Ленинградском фронте, награжден медалью «За боевые заслуги». После тяжелого ранения Н. В.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Волкенштейн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вернулся в институт, где работал до 1990 г.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3714744" y="5715016"/>
            <a:ext cx="2857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Н.В.Волкенштейн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лаборатория </a:t>
            </a:r>
          </a:p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фазовых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превращений, 1939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4" b="3003"/>
          <a:stretch/>
        </p:blipFill>
        <p:spPr>
          <a:xfrm>
            <a:off x="6643702" y="3571876"/>
            <a:ext cx="1987399" cy="27078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8" t="3209" r="6855" b="5301"/>
          <a:stretch/>
        </p:blipFill>
        <p:spPr>
          <a:xfrm>
            <a:off x="571473" y="1643050"/>
            <a:ext cx="1604222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pic>
        <p:nvPicPr>
          <p:cNvPr id="2050" name="Picture 2" descr="C:\Users\Zmey\Documents\Фонд ЦНБ\Формуляры с зап. 1941-45\0744 Формуля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143380"/>
            <a:ext cx="1339285" cy="2343142"/>
          </a:xfrm>
          <a:prstGeom prst="rect">
            <a:avLst/>
          </a:prstGeom>
          <a:noFill/>
        </p:spPr>
      </p:pic>
      <p:pic>
        <p:nvPicPr>
          <p:cNvPr id="2051" name="Picture 3" descr="C:\Users\Zmey\Documents\Фонд ЦНБ\Формуляры с зап. 1941-45\5788 Формуля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929066"/>
            <a:ext cx="1435723" cy="2592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596" y="1500174"/>
            <a:ext cx="5857916" cy="3143271"/>
          </a:xfrm>
        </p:spPr>
        <p:txBody>
          <a:bodyPr>
            <a:noAutofit/>
          </a:bodyPr>
          <a:lstStyle/>
          <a:p>
            <a:pPr indent="457200">
              <a:buNone/>
            </a:pPr>
            <a:r>
              <a:rPr lang="ru-RU" sz="1600" b="1" i="1" dirty="0" smtClean="0"/>
              <a:t>«</a:t>
            </a:r>
            <a:r>
              <a:rPr lang="ru-RU" sz="1800" b="1" i="1" dirty="0" smtClean="0"/>
              <a:t>Урал – область большого прошедшего и великого будущего, щедро одаренная удивительным разнообразием природных богатств, – область, геологический состав и строение которой дает неисчерпаемый материал для теоретических построений большого научного, а потому большого практического значения».</a:t>
            </a:r>
          </a:p>
          <a:p>
            <a:pPr indent="457200">
              <a:buNone/>
            </a:pPr>
            <a:endParaRPr lang="ru-RU" sz="1600" b="1" i="1" dirty="0" smtClean="0"/>
          </a:p>
          <a:p>
            <a:pPr indent="457200">
              <a:buNone/>
            </a:pPr>
            <a:endParaRPr lang="ru-RU" sz="1600" b="1" i="1" dirty="0" smtClean="0"/>
          </a:p>
          <a:p>
            <a:pPr indent="457200" algn="r">
              <a:buNone/>
            </a:pPr>
            <a:r>
              <a:rPr lang="ru-RU" sz="1400" b="1" i="1" dirty="0" smtClean="0"/>
              <a:t>Из выступления Президента Академии наук СССР академика А. П. Карпинского </a:t>
            </a:r>
          </a:p>
          <a:p>
            <a:pPr indent="457200" algn="r">
              <a:buNone/>
            </a:pPr>
            <a:r>
              <a:rPr lang="ru-RU" sz="1400" b="1" i="1" dirty="0" smtClean="0"/>
              <a:t>на открытии выездной сессии Академии наук СССР </a:t>
            </a:r>
          </a:p>
          <a:p>
            <a:pPr indent="457200" algn="r">
              <a:buNone/>
            </a:pPr>
            <a:r>
              <a:rPr lang="ru-RU" sz="1400" b="1" i="1" dirty="0" smtClean="0"/>
              <a:t>4 июня 1932 г. в Свердловске.</a:t>
            </a:r>
          </a:p>
          <a:p>
            <a:pPr indent="457200" algn="r">
              <a:buNone/>
            </a:pPr>
            <a:endParaRPr lang="ru-RU" sz="1400" b="1" i="1" dirty="0" smtClean="0"/>
          </a:p>
          <a:p>
            <a:pPr indent="457200" algn="r">
              <a:buNone/>
            </a:pPr>
            <a:r>
              <a:rPr lang="ru-RU" sz="1400" b="1" i="1" dirty="0" smtClean="0"/>
              <a:t>ГААОСО. Ф. 1. Оп. 2. Д. 47 595. Л. 287.</a:t>
            </a:r>
            <a:endParaRPr lang="ru-RU" sz="1400" b="1" i="1" dirty="0"/>
          </a:p>
        </p:txBody>
      </p:sp>
      <p:pic>
        <p:nvPicPr>
          <p:cNvPr id="5" name="Рисунок 6" descr="Карпинский 1.jpg"/>
          <p:cNvPicPr>
            <a:picLocks noChangeAspect="1"/>
          </p:cNvPicPr>
          <p:nvPr/>
        </p:nvPicPr>
        <p:blipFill>
          <a:blip r:embed="rId2"/>
          <a:srcRect r="5696" b="5188"/>
          <a:stretch>
            <a:fillRect/>
          </a:stretch>
        </p:blipFill>
        <p:spPr bwMode="auto">
          <a:xfrm>
            <a:off x="6429388" y="1428736"/>
            <a:ext cx="217094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Создание УФАН СССР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571472" y="1785926"/>
            <a:ext cx="5429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Института химии УФАН Дмитрий Иванович Курбатов (1920–2012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1943 г. отправился на фронт добровольцем, воевал в составе Уральского добровольческого такового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корпуса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1944 г. был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тяжело ранен. После выздоровления вернулся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Свердловск. 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активную научную деятельность и участие в Великой Отечественной войне ученый удостоен 19 государственных наград, в том числе Орденов Отечественной войны I и II степени.</a:t>
            </a:r>
          </a:p>
        </p:txBody>
      </p:sp>
      <p:pic>
        <p:nvPicPr>
          <p:cNvPr id="10" name="Picture 6" descr="Kurbatov_pamyatnik_UDT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86512" y="1643050"/>
            <a:ext cx="2225389" cy="37834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5" name="Picture 3" descr="C:\Users\Zmey\Documents\Фонд ЦНБ\Формуляры с зап. 1941-45\5605 Формуляр.jpg"/>
          <p:cNvPicPr>
            <a:picLocks noChangeAspect="1" noChangeArrowheads="1"/>
          </p:cNvPicPr>
          <p:nvPr/>
        </p:nvPicPr>
        <p:blipFill>
          <a:blip r:embed="rId4" cstate="print"/>
          <a:srcRect t="1595" r="3355" b="2728"/>
          <a:stretch>
            <a:fillRect/>
          </a:stretch>
        </p:blipFill>
        <p:spPr bwMode="auto">
          <a:xfrm>
            <a:off x="2285984" y="4143356"/>
            <a:ext cx="1285884" cy="2411033"/>
          </a:xfrm>
          <a:prstGeom prst="rect">
            <a:avLst/>
          </a:prstGeom>
          <a:noFill/>
        </p:spPr>
      </p:pic>
      <p:pic>
        <p:nvPicPr>
          <p:cNvPr id="3077" name="Picture 5" descr="C:\Users\Zmey\Documents\Фонд ЦНБ\Формуляры с зап. 1941-45\5859 Формуля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117983"/>
            <a:ext cx="1428760" cy="2469895"/>
          </a:xfrm>
          <a:prstGeom prst="rect">
            <a:avLst/>
          </a:prstGeom>
          <a:noFill/>
        </p:spPr>
      </p:pic>
      <p:pic>
        <p:nvPicPr>
          <p:cNvPr id="3078" name="Picture 6" descr="C:\Users\Zmey\Documents\Фонд ЦНБ\Формуляры с зап. 1941-45\3502 Формуля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143380"/>
            <a:ext cx="1285884" cy="2417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500298" y="1714488"/>
            <a:ext cx="62865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+mn-lt"/>
              </a:rPr>
              <a:t>    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Младший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научный сотрудник Вадим Евгеньевич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Рудницкий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(1913–1942)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занимался вопросами разработки полупроводников, готовился к защите диссертации, посещал библиотеку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УФАН.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марта 1942 г. ученый был призван в ряды РККА.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Даже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после призыва в ряды РККА ученый не переставал беспокоиться о результатах своих исследований. В письме жене из  учебной части он пишет: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«…Спроси у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Губаря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как обстоит дело с посылкой моей статьи, — пусть ускорит отправку, ведь она у него лежит уже более двух месяцев. Пусть пошлет в доклады Академии наук. Целую. Твой Вадим. 25.08.42 г.».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643050"/>
            <a:ext cx="1555115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2500298" y="4929198"/>
            <a:ext cx="62865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28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октября 1942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В.Е.Рудницкий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без вести пропал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Запись в книжном формуляре – как напоминание о прерванном взлете молодого ученого.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4143380"/>
            <a:ext cx="1491103" cy="2428892"/>
          </a:xfrm>
          <a:prstGeom prst="rect">
            <a:avLst/>
          </a:prstGeom>
          <a:noFill/>
          <a:ln w="25400">
            <a:noFill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1941-1945 гг.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B5130-3E01-E5F1-8C0E-B18BABB4C439}"/>
              </a:ext>
            </a:extLst>
          </p:cNvPr>
          <p:cNvSpPr txBox="1"/>
          <p:nvPr/>
        </p:nvSpPr>
        <p:spPr>
          <a:xfrm>
            <a:off x="642910" y="1714488"/>
            <a:ext cx="521497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+mn-lt"/>
              </a:rPr>
              <a:t> </a:t>
            </a:r>
            <a:r>
              <a:rPr lang="ru-RU" dirty="0" smtClean="0">
                <a:latin typeface="+mn-lt"/>
                <a:cs typeface="Times New Roman" pitchFamily="18" charset="0"/>
              </a:rPr>
              <a:t>За </a:t>
            </a:r>
            <a:r>
              <a:rPr lang="ru-RU" dirty="0" smtClean="0">
                <a:latin typeface="+mn-lt"/>
                <a:cs typeface="Times New Roman" pitchFamily="18" charset="0"/>
              </a:rPr>
              <a:t>годы Великой Отечественной войны учеными УФАН СССР было внесено более 400 </a:t>
            </a:r>
            <a:r>
              <a:rPr lang="ru-RU" dirty="0" smtClean="0">
                <a:latin typeface="+mn-lt"/>
                <a:cs typeface="Times New Roman" pitchFamily="18" charset="0"/>
              </a:rPr>
              <a:t>рационализаторских предложений</a:t>
            </a:r>
            <a:r>
              <a:rPr lang="ru-RU" dirty="0" smtClean="0">
                <a:latin typeface="+mn-lt"/>
                <a:cs typeface="Times New Roman" pitchFamily="18" charset="0"/>
              </a:rPr>
              <a:t>, </a:t>
            </a:r>
            <a:r>
              <a:rPr lang="ru-RU" dirty="0" err="1" smtClean="0">
                <a:latin typeface="+mn-lt"/>
                <a:cs typeface="Times New Roman" pitchFamily="18" charset="0"/>
              </a:rPr>
              <a:t>способ-ствовавших</a:t>
            </a:r>
            <a:r>
              <a:rPr lang="ru-RU" dirty="0" smtClean="0">
                <a:latin typeface="+mn-lt"/>
                <a:cs typeface="Times New Roman" pitchFamily="18" charset="0"/>
              </a:rPr>
              <a:t> усилению </a:t>
            </a:r>
            <a:r>
              <a:rPr lang="ru-RU" dirty="0" smtClean="0">
                <a:latin typeface="+mn-lt"/>
                <a:cs typeface="Times New Roman" pitchFamily="18" charset="0"/>
              </a:rPr>
              <a:t>мощи Красной Армии и флота. </a:t>
            </a:r>
          </a:p>
          <a:p>
            <a:pPr indent="457200" algn="just"/>
            <a:r>
              <a:rPr lang="ru-RU" dirty="0" smtClean="0">
                <a:latin typeface="+mn-lt"/>
                <a:cs typeface="Times New Roman" pitchFamily="18" charset="0"/>
              </a:rPr>
              <a:t>Самоотверженный труд уральских ученых отмечен Сталинскими премиями. Более 200 сотрудников Филиала награждены орденами и медалями. </a:t>
            </a:r>
          </a:p>
          <a:p>
            <a:pPr indent="457200"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График посещения 1946 (Д. 174. Л. 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9548" y="1643050"/>
            <a:ext cx="2547642" cy="3357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0" t="33201" r="11992" b="27950"/>
          <a:stretch/>
        </p:blipFill>
        <p:spPr>
          <a:xfrm>
            <a:off x="1785918" y="4357694"/>
            <a:ext cx="3098054" cy="2084145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857884" y="5072074"/>
            <a:ext cx="29289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latin typeface="+mn-lt"/>
                <a:ea typeface="Calibri" pitchFamily="34" charset="0"/>
                <a:cs typeface="Times New Roman" pitchFamily="18" charset="0"/>
              </a:rPr>
              <a:t>«График </a:t>
            </a:r>
            <a:r>
              <a:rPr lang="ru-RU" altLang="ru-RU" sz="1200" dirty="0">
                <a:latin typeface="+mn-lt"/>
                <a:ea typeface="Calibri" pitchFamily="34" charset="0"/>
                <a:cs typeface="Times New Roman" pitchFamily="18" charset="0"/>
              </a:rPr>
              <a:t>посещения Библиотеки и количество взятой литературы» (Фрагмент отчета о работе Библиотеки УФАН за 1946 г.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908175" y="620713"/>
            <a:ext cx="5832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827088" y="1773238"/>
            <a:ext cx="79200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ru-RU" altLang="ru-RU" sz="4800" b="1" dirty="0" smtClean="0">
                <a:latin typeface="+mj-lt"/>
              </a:rPr>
              <a:t>Благодарю за внимание!</a:t>
            </a:r>
          </a:p>
          <a:p>
            <a:pPr algn="ctr">
              <a:spcBef>
                <a:spcPct val="20000"/>
              </a:spcBef>
              <a:defRPr/>
            </a:pPr>
            <a:endParaRPr lang="en-US" altLang="ru-RU" sz="4800" b="1" dirty="0" smtClean="0">
              <a:latin typeface="+mj-lt"/>
            </a:endParaRPr>
          </a:p>
          <a:p>
            <a:pPr algn="ctr">
              <a:spcBef>
                <a:spcPct val="20000"/>
              </a:spcBef>
              <a:defRPr/>
            </a:pPr>
            <a:r>
              <a:rPr lang="ru-RU" altLang="ru-RU" sz="2000" b="1" dirty="0" smtClean="0">
                <a:latin typeface="+mn-lt"/>
              </a:rPr>
              <a:t>Камалова Ольга Валерьевна</a:t>
            </a:r>
          </a:p>
          <a:p>
            <a:pPr algn="ctr">
              <a:spcBef>
                <a:spcPct val="55000"/>
              </a:spcBef>
              <a:defRPr/>
            </a:pPr>
            <a:r>
              <a:rPr lang="en-US" altLang="ru-RU" sz="2000" b="1" u="sng" dirty="0" smtClean="0">
                <a:latin typeface="+mn-lt"/>
              </a:rPr>
              <a:t>olga-v-bobrova@yandex.ru</a:t>
            </a:r>
            <a:endParaRPr lang="ru-RU" altLang="ru-RU" sz="2000" b="1" u="sng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928802"/>
            <a:ext cx="4500594" cy="343554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/>
              <a:t>В постановлении секретариата </a:t>
            </a:r>
            <a:r>
              <a:rPr lang="ru-RU" sz="1800" dirty="0" err="1" smtClean="0"/>
              <a:t>Уралобкома</a:t>
            </a:r>
            <a:r>
              <a:rPr lang="ru-RU" sz="1800" dirty="0" smtClean="0"/>
              <a:t> ВКП(б) от 3 июня 1932 г. «Об организации филиала Академии наук на Урале» библиотека присутствует в структуре создаваемого филиала наряду с десятью институтами и музеем истории техники и науки.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Создание УФАН СССР</a:t>
            </a:r>
            <a:endParaRPr lang="ru-RU" sz="3600" dirty="0"/>
          </a:p>
        </p:txBody>
      </p:sp>
      <p:pic>
        <p:nvPicPr>
          <p:cNvPr id="6" name="Рисунок 5" descr="Постановление от 3 июня (подчеркнуто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1714488"/>
            <a:ext cx="3259429" cy="405042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57818" y="5929330"/>
            <a:ext cx="364330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Постановление секретариата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Уралобкома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ВКП(б) от 3 июня 1932 г. «Об организации филиала Академии наук на Урале» (Научный архив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УрО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РАН. Ф. 1. Оп. 1. Д. 1. Л. 3).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928802"/>
            <a:ext cx="5643602" cy="343554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i="1" dirty="0" smtClean="0"/>
              <a:t>«Для организации библиотеки филиала вызван из БАН работник, для чего на организационные расходы и приобретение литературы переведено библиотеке Академии наук 3000 р. … Необходимо также обеспечить организуемую библиотеку надлежащим фондом иностранной литературы и журналов, для чего просим Президиум Академии наук утвердить соответствующие суммы согласно составленным институтами сметам и заявкам</a:t>
            </a:r>
            <a:r>
              <a:rPr lang="ru-RU" sz="1800" i="1" dirty="0" smtClean="0"/>
              <a:t>».</a:t>
            </a:r>
            <a:endParaRPr lang="ru-RU" sz="1800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/>
              <a:t>Создние</a:t>
            </a:r>
            <a:r>
              <a:rPr lang="ru-RU" sz="3600" dirty="0" smtClean="0"/>
              <a:t> </a:t>
            </a:r>
            <a:r>
              <a:rPr lang="ru-RU" sz="3600" dirty="0" smtClean="0"/>
              <a:t>УФАН СССР</a:t>
            </a:r>
            <a:endParaRPr lang="ru-RU" sz="36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43108" y="5214950"/>
            <a:ext cx="4143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 hangingPunct="1"/>
            <a:r>
              <a:rPr lang="ru-RU" sz="1200" dirty="0" smtClean="0">
                <a:latin typeface="+mn-lt"/>
              </a:rPr>
              <a:t>Докладная записка Уральского филиала АН СССР в Президиум АН СССР «О ходе реорганизации Уральского филиала АН СССР» от 10 сентября 1932 г.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7" name="Рисунок 6" descr="Истом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4" y="1835994"/>
            <a:ext cx="1935860" cy="2614263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500826" y="4500570"/>
            <a:ext cx="2143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Заместитель председателя УФАН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Яков Алексеевич Истомин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714612" y="1500174"/>
            <a:ext cx="5857916" cy="4429156"/>
          </a:xfrm>
        </p:spPr>
        <p:txBody>
          <a:bodyPr>
            <a:noAutofit/>
          </a:bodyPr>
          <a:lstStyle/>
          <a:p>
            <a:pPr indent="457200">
              <a:buNone/>
            </a:pPr>
            <a:r>
              <a:rPr lang="ru-RU" sz="1800" b="1" i="1" dirty="0" smtClean="0"/>
              <a:t>«Филиал призван помочь Уралу, его промышленности и его научным учреждениям созданием единого организационного, теоретического центра, который сумел бы идеи теории подчинить проблемам практики, а практические задачи осветить новыми данными теоретической мысли. Мы совершенно ясно видим трудности этой задачи…»</a:t>
            </a:r>
          </a:p>
          <a:p>
            <a:pPr indent="457200">
              <a:buNone/>
            </a:pPr>
            <a:endParaRPr lang="ru-RU" sz="1600" b="1" i="1" dirty="0" smtClean="0"/>
          </a:p>
          <a:p>
            <a:pPr indent="457200" algn="r">
              <a:buNone/>
            </a:pPr>
            <a:endParaRPr lang="ru-RU" sz="1400" b="1" i="1" dirty="0" smtClean="0"/>
          </a:p>
          <a:p>
            <a:pPr indent="457200" algn="r">
              <a:buNone/>
            </a:pPr>
            <a:r>
              <a:rPr lang="ru-RU" sz="1400" b="1" i="1" dirty="0" smtClean="0"/>
              <a:t>Первый председатель Уральского филиала АН СССР </a:t>
            </a:r>
          </a:p>
          <a:p>
            <a:pPr indent="457200" algn="r">
              <a:buNone/>
            </a:pPr>
            <a:r>
              <a:rPr lang="ru-RU" sz="1400" b="1" i="1" dirty="0" smtClean="0"/>
              <a:t>академик А.Е.Ферсман</a:t>
            </a:r>
          </a:p>
          <a:p>
            <a:pPr indent="457200" algn="r">
              <a:buNone/>
            </a:pPr>
            <a:r>
              <a:rPr lang="ru-RU" sz="1400" dirty="0" smtClean="0"/>
              <a:t>Труды Уральского филиала Академии наук / АН СССР. - Л. : Изд-во Академии наук СССР, 1933. С. 6.</a:t>
            </a:r>
            <a:endParaRPr lang="ru-RU" sz="1400" b="1" i="1" dirty="0" smtClean="0"/>
          </a:p>
        </p:txBody>
      </p:sp>
      <p:pic>
        <p:nvPicPr>
          <p:cNvPr id="6" name="Рисунок 5" descr="https://www.ksc.ru/upload/iblock/39a/39aa49f2eb4f3ee286b210f9d29064c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203984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Создание УФАН СССР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571612"/>
            <a:ext cx="7929618" cy="157163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В </a:t>
            </a:r>
            <a:r>
              <a:rPr lang="ru-RU" dirty="0" smtClean="0"/>
              <a:t>1932-1939 гг. УФАН СССР </a:t>
            </a:r>
            <a:r>
              <a:rPr lang="ru-RU" dirty="0" smtClean="0"/>
              <a:t>располагался в Свердловске в </a:t>
            </a:r>
            <a:r>
              <a:rPr lang="ru-RU" dirty="0" smtClean="0"/>
              <a:t>двухэтажном здании на углу улиц Малышева и 8 Марта (сегодня Малышева, 31 г) площадью 300 кв. м. На первом этаже размещались лаборатории, на втором – президиум филиала, его технический аппарат и библиотека, которой первоначально была отведена отгороженная часть комнаты.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357290" y="5286388"/>
            <a:ext cx="65008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+mn-lt"/>
                <a:ea typeface="Calibri" pitchFamily="34" charset="0"/>
                <a:cs typeface="Times New Roman" pitchFamily="18" charset="0"/>
              </a:rPr>
              <a:t>Первое </a:t>
            </a:r>
            <a:r>
              <a:rPr lang="ru-RU" sz="1400" dirty="0">
                <a:latin typeface="+mn-lt"/>
                <a:ea typeface="Calibri" pitchFamily="34" charset="0"/>
                <a:cs typeface="Times New Roman" pitchFamily="18" charset="0"/>
              </a:rPr>
              <a:t>здание </a:t>
            </a:r>
            <a:r>
              <a:rPr lang="ru-RU" sz="1400" dirty="0" smtClean="0">
                <a:latin typeface="+mn-lt"/>
                <a:ea typeface="Calibri" pitchFamily="34" charset="0"/>
                <a:cs typeface="Times New Roman" pitchFamily="18" charset="0"/>
              </a:rPr>
              <a:t>УФАН </a:t>
            </a:r>
            <a:r>
              <a:rPr lang="ru-RU" sz="1400" dirty="0">
                <a:latin typeface="+mn-lt"/>
                <a:ea typeface="Calibri" pitchFamily="34" charset="0"/>
                <a:cs typeface="Times New Roman" pitchFamily="18" charset="0"/>
              </a:rPr>
              <a:t>СССР (1930-е гг. и современный вид)</a:t>
            </a:r>
          </a:p>
        </p:txBody>
      </p:sp>
      <p:pic>
        <p:nvPicPr>
          <p:cNvPr id="7" name="Рисунок 6" descr="http://www.uran.ru/sites/default/files/u80/20zdanieUFA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286124"/>
            <a:ext cx="32861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Здание УФАН первое - сегодня 2.jpg"/>
          <p:cNvPicPr/>
          <p:nvPr/>
        </p:nvPicPr>
        <p:blipFill>
          <a:blip r:embed="rId3" cstate="print"/>
          <a:srcRect b="16592"/>
          <a:stretch>
            <a:fillRect/>
          </a:stretch>
        </p:blipFill>
        <p:spPr>
          <a:xfrm>
            <a:off x="4643438" y="3286124"/>
            <a:ext cx="3214710" cy="1857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6616 02 Титул с автогр и дарств надп редактора.jpg"/>
          <p:cNvPicPr>
            <a:picLocks noChangeAspect="1"/>
          </p:cNvPicPr>
          <p:nvPr/>
        </p:nvPicPr>
        <p:blipFill>
          <a:blip r:embed="rId2" cstate="print"/>
          <a:srcRect l="11675" t="1818" b="3636"/>
          <a:stretch>
            <a:fillRect/>
          </a:stretch>
        </p:blipFill>
        <p:spPr>
          <a:xfrm>
            <a:off x="428596" y="1500174"/>
            <a:ext cx="2161886" cy="3714776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28926" y="1571612"/>
            <a:ext cx="5643602" cy="785818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altLang="ru-RU" dirty="0" smtClean="0"/>
              <a:t>Научные сотрудники УФАН оказывали помощь </a:t>
            </a:r>
            <a:r>
              <a:rPr lang="ru-RU" altLang="ru-RU" dirty="0" smtClean="0"/>
              <a:t>библиотеке УФАН в период ее становления и развития.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pic>
        <p:nvPicPr>
          <p:cNvPr id="9" name="Picture 5" descr="Дар Барди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8" r="7949" b="24511"/>
          <a:stretch/>
        </p:blipFill>
        <p:spPr bwMode="auto">
          <a:xfrm>
            <a:off x="4071934" y="2143116"/>
            <a:ext cx="2928958" cy="80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643438" y="5572140"/>
            <a:ext cx="3929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dirty="0" smtClean="0">
                <a:latin typeface="+mn-lt"/>
              </a:rPr>
              <a:t>Николай Николаевич </a:t>
            </a:r>
            <a:r>
              <a:rPr lang="ru-RU" sz="1200" dirty="0" err="1" smtClean="0">
                <a:latin typeface="+mn-lt"/>
              </a:rPr>
              <a:t>Барабошкин</a:t>
            </a:r>
            <a:r>
              <a:rPr lang="ru-RU" sz="1200" dirty="0" smtClean="0">
                <a:latin typeface="+mn-lt"/>
              </a:rPr>
              <a:t> (1880–1935) – металлург, учёный-химик, </a:t>
            </a:r>
            <a:r>
              <a:rPr lang="ru-RU" sz="1200" dirty="0" smtClean="0">
                <a:latin typeface="+mn-lt"/>
              </a:rPr>
              <a:t>профессор, </a:t>
            </a:r>
            <a:r>
              <a:rPr lang="ru-RU" sz="1200" dirty="0" smtClean="0">
                <a:latin typeface="+mn-lt"/>
              </a:rPr>
              <a:t>организатор аффинажного производства в России. </a:t>
            </a:r>
            <a:endParaRPr lang="ru-RU" sz="1200" dirty="0" smtClean="0">
              <a:latin typeface="+mn-lt"/>
            </a:endParaRPr>
          </a:p>
        </p:txBody>
      </p:sp>
      <p:pic>
        <p:nvPicPr>
          <p:cNvPr id="12" name="Picture 4" descr="6154 Титул с надписью Да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428868"/>
            <a:ext cx="2190055" cy="343141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И-4861 (титул со штампом Бардина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3357562"/>
            <a:ext cx="2071702" cy="31496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Дар Ферсмана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425"/>
          <a:stretch/>
        </p:blipFill>
        <p:spPr bwMode="auto">
          <a:xfrm>
            <a:off x="5500694" y="2470071"/>
            <a:ext cx="3000396" cy="7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baraboshki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330" y="3457589"/>
            <a:ext cx="1428750" cy="1971675"/>
          </a:xfrm>
          <a:prstGeom prst="rect">
            <a:avLst/>
          </a:prstGeom>
        </p:spPr>
      </p:pic>
      <p:pic>
        <p:nvPicPr>
          <p:cNvPr id="17" name="Рисунок 16" descr="Штамп Проф. Барабошкин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372" y="4786322"/>
            <a:ext cx="2775204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472" y="1714488"/>
            <a:ext cx="4714908" cy="421484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Из </a:t>
            </a:r>
            <a:r>
              <a:rPr lang="ru-RU" sz="2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Отчета о работе библиотеки  </a:t>
            </a:r>
            <a:r>
              <a:rPr lang="ru-RU" sz="2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УФАН </a:t>
            </a:r>
            <a:r>
              <a:rPr lang="ru-RU" sz="29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</a:t>
            </a:r>
            <a:r>
              <a:rPr lang="ru-RU" sz="29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1936 г</a:t>
            </a:r>
            <a:r>
              <a:rPr lang="ru-RU" sz="2900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9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900" dirty="0" smtClean="0"/>
              <a:t>объем </a:t>
            </a:r>
            <a:r>
              <a:rPr lang="ru-RU" sz="2900" dirty="0" smtClean="0"/>
              <a:t>фонда на 1 января 1937 г</a:t>
            </a:r>
            <a:r>
              <a:rPr lang="ru-RU" sz="2900" dirty="0" smtClean="0"/>
              <a:t>. – </a:t>
            </a:r>
            <a:r>
              <a:rPr lang="ru-RU" sz="2900" dirty="0" smtClean="0"/>
              <a:t>«книг и </a:t>
            </a:r>
            <a:r>
              <a:rPr lang="ru-RU" sz="2900" dirty="0" err="1" smtClean="0"/>
              <a:t>спецвидов</a:t>
            </a:r>
            <a:r>
              <a:rPr lang="ru-RU" sz="2900" dirty="0" smtClean="0"/>
              <a:t> литературы 2610, журналов 360 </a:t>
            </a:r>
            <a:r>
              <a:rPr lang="ru-RU" sz="2900" dirty="0" err="1" smtClean="0"/>
              <a:t>компл</a:t>
            </a:r>
            <a:r>
              <a:rPr lang="ru-RU" sz="2900" dirty="0" smtClean="0"/>
              <a:t>., считая в номерах – 6049». Кроме того, была «развернута работа по межбиблиотечному абонементу. Ведется связь с 22 библиотеками города».</a:t>
            </a:r>
            <a:endParaRPr lang="en-US" sz="29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900" dirty="0" smtClean="0"/>
              <a:t>    В </a:t>
            </a:r>
            <a:r>
              <a:rPr lang="ru-RU" sz="2900" dirty="0" smtClean="0"/>
              <a:t>этом же отчете Е. Н. Кудашева приводит сведения о читателях библиотеки: «читателей 100 и коллективных 9, посещений 2823. Индивидуально выдано 4197 экз. Выдано для просмотра 1367. По коллективным формулярам 483</a:t>
            </a:r>
            <a:r>
              <a:rPr lang="ru-RU" sz="2900" dirty="0" smtClean="0"/>
              <a:t>».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sz="2900" dirty="0" smtClean="0"/>
          </a:p>
          <a:p>
            <a:pPr marL="0" indent="0" algn="r">
              <a:lnSpc>
                <a:spcPct val="120000"/>
              </a:lnSpc>
              <a:buNone/>
            </a:pPr>
            <a:r>
              <a:rPr lang="ru-RU" sz="2500" dirty="0" smtClean="0"/>
              <a:t>Научный </a:t>
            </a:r>
            <a:r>
              <a:rPr lang="ru-RU" sz="2500" dirty="0" smtClean="0"/>
              <a:t>архив </a:t>
            </a:r>
            <a:r>
              <a:rPr lang="ru-RU" sz="2500" dirty="0" err="1" smtClean="0"/>
              <a:t>УрО</a:t>
            </a:r>
            <a:r>
              <a:rPr lang="ru-RU" sz="2500" dirty="0" smtClean="0"/>
              <a:t> РАН. Ф. 1. Оп. 1. Д. 16. Л. </a:t>
            </a:r>
            <a:r>
              <a:rPr lang="ru-RU" sz="2500" dirty="0" smtClean="0"/>
              <a:t>93. </a:t>
            </a:r>
            <a:endParaRPr lang="ru-RU" sz="2500" dirty="0" smtClean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pic>
        <p:nvPicPr>
          <p:cNvPr id="6" name="Рисунок 5" descr="Л. 93. Отчет о б-ке за 1936 (1 из 3).jpg"/>
          <p:cNvPicPr/>
          <p:nvPr/>
        </p:nvPicPr>
        <p:blipFill>
          <a:blip r:embed="rId2" cstate="print"/>
          <a:srcRect t="5959"/>
          <a:stretch>
            <a:fillRect/>
          </a:stretch>
        </p:blipFill>
        <p:spPr>
          <a:xfrm>
            <a:off x="5732900" y="1714488"/>
            <a:ext cx="2839628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14348" y="1714488"/>
            <a:ext cx="4500594" cy="2571768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20000"/>
              </a:lnSpc>
              <a:buNone/>
            </a:pPr>
            <a:r>
              <a:rPr lang="ru-RU" sz="1500" dirty="0" smtClean="0"/>
              <a:t>Уральский физико-технический институт (</a:t>
            </a:r>
            <a:r>
              <a:rPr lang="ru-RU" sz="1500" dirty="0" err="1" smtClean="0"/>
              <a:t>УралФТИ</a:t>
            </a:r>
            <a:r>
              <a:rPr lang="ru-RU" sz="1500" dirty="0" smtClean="0"/>
              <a:t>) был основан в 1932 г. по инициативе академика А. Ф. Иоффе на базе Ленинградского физико-технического института АН СССР (ЛФТИ). В 1939 г. передан из системы Народного Комиссариата Черной Металлургии в систему Академии наук.</a:t>
            </a:r>
            <a:endParaRPr lang="ru-RU" sz="15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1932-1940 гг.</a:t>
            </a:r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286380" y="4143380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Здание </a:t>
            </a:r>
            <a:r>
              <a:rPr 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УФАН на ул. Молотова, 13 (ныне С. Ковалевской, 22). (1940-е гг.)</a:t>
            </a:r>
          </a:p>
        </p:txBody>
      </p:sp>
      <p:pic>
        <p:nvPicPr>
          <p:cNvPr id="8" name="Рисунок 7" descr="Рис. 3.jpg"/>
          <p:cNvPicPr/>
          <p:nvPr/>
        </p:nvPicPr>
        <p:blipFill>
          <a:blip r:embed="rId2"/>
          <a:srcRect r="8868"/>
          <a:stretch>
            <a:fillRect/>
          </a:stretch>
        </p:blipFill>
        <p:spPr>
          <a:xfrm>
            <a:off x="5297949" y="1785926"/>
            <a:ext cx="3274579" cy="2286016"/>
          </a:xfrm>
          <a:prstGeom prst="rect">
            <a:avLst/>
          </a:prstGeom>
        </p:spPr>
      </p:pic>
      <p:pic>
        <p:nvPicPr>
          <p:cNvPr id="12" name="Picture 21" descr="Урал физико-технич институ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5072074"/>
            <a:ext cx="1868487" cy="11303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84" t="4851" r="5584" b="9051"/>
          <a:stretch/>
        </p:blipFill>
        <p:spPr>
          <a:xfrm>
            <a:off x="857224" y="3857628"/>
            <a:ext cx="1886339" cy="22720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857488" y="5072074"/>
            <a:ext cx="2786082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>
                <a:latin typeface="+mn-lt"/>
              </a:rPr>
              <a:t>Иван Павлович Бардин </a:t>
            </a:r>
            <a:r>
              <a:rPr lang="ru-RU" sz="1100" dirty="0" smtClean="0">
                <a:latin typeface="+mn-lt"/>
              </a:rPr>
              <a:t>(1883–1960) </a:t>
            </a:r>
            <a:r>
              <a:rPr lang="ru-RU" sz="1100" dirty="0" smtClean="0">
                <a:latin typeface="+mn-lt"/>
              </a:rPr>
              <a:t>–</a:t>
            </a:r>
            <a:r>
              <a:rPr lang="ru-RU" sz="1100" dirty="0" smtClean="0">
                <a:latin typeface="+mn-lt"/>
              </a:rPr>
              <a:t>п</a:t>
            </a:r>
            <a:r>
              <a:rPr lang="ru-RU" sz="1100" dirty="0" smtClean="0">
                <a:latin typeface="+mn-lt"/>
              </a:rPr>
              <a:t>редседатель </a:t>
            </a:r>
            <a:r>
              <a:rPr lang="ru-RU" sz="1100" dirty="0" smtClean="0">
                <a:latin typeface="+mn-lt"/>
              </a:rPr>
              <a:t>УФАН </a:t>
            </a:r>
            <a:r>
              <a:rPr lang="ru-RU" sz="1100" dirty="0">
                <a:latin typeface="+mn-lt"/>
              </a:rPr>
              <a:t>СССР (</a:t>
            </a:r>
            <a:r>
              <a:rPr lang="ru-RU" sz="1100" dirty="0" smtClean="0">
                <a:latin typeface="+mn-lt"/>
              </a:rPr>
              <a:t>1937-1957), заместитель народного комиссара черной металлургии (с 1939), </a:t>
            </a:r>
            <a:r>
              <a:rPr lang="ru-RU" sz="1100" dirty="0" smtClean="0">
                <a:latin typeface="+mn-lt"/>
              </a:rPr>
              <a:t>директор </a:t>
            </a:r>
            <a:r>
              <a:rPr lang="ru-RU" sz="1100" dirty="0" smtClean="0">
                <a:latin typeface="+mn-lt"/>
              </a:rPr>
              <a:t>Института металлургии АН </a:t>
            </a:r>
            <a:r>
              <a:rPr lang="ru-RU" sz="1100" dirty="0" smtClean="0">
                <a:latin typeface="+mn-lt"/>
              </a:rPr>
              <a:t>СССР, академик</a:t>
            </a:r>
            <a:endParaRPr lang="ru-RU" sz="1100" dirty="0" smtClean="0">
              <a:latin typeface="+mn-lt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8338</TotalTime>
  <Words>1313</Words>
  <Application>Microsoft Office PowerPoint</Application>
  <PresentationFormat>Экран (4:3)</PresentationFormat>
  <Paragraphs>115</Paragraphs>
  <Slides>23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Литейная</vt:lpstr>
      <vt:lpstr>  В книжной памяти  мгновения войны   о работе библиотеки  Уральского филиала АН СССР  в 1941–1945 гг.</vt:lpstr>
      <vt:lpstr>Создание УФАН СССР</vt:lpstr>
      <vt:lpstr>Создание УФАН СССР</vt:lpstr>
      <vt:lpstr>Создние УФАН СССР</vt:lpstr>
      <vt:lpstr>Создание УФАН СССР</vt:lpstr>
      <vt:lpstr>1932-1940 гг.</vt:lpstr>
      <vt:lpstr>1932-1940 гг.</vt:lpstr>
      <vt:lpstr>1932-1940 гг.</vt:lpstr>
      <vt:lpstr>1932-1940 гг.</vt:lpstr>
      <vt:lpstr>1932-1940 гг.</vt:lpstr>
      <vt:lpstr>1932-1940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1941-1945 гг.</vt:lpstr>
      <vt:lpstr>Слайд 23</vt:lpstr>
    </vt:vector>
  </TitlesOfParts>
  <Company>Scilib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исследований в 2015 г.  по теме НИР  «Книжная культура провинциального социума в  духовном наследии Урала и России (XVI–XX вв.)»</dc:title>
  <dc:creator>iriniza</dc:creator>
  <cp:lastModifiedBy>Zmey</cp:lastModifiedBy>
  <cp:revision>551</cp:revision>
  <dcterms:created xsi:type="dcterms:W3CDTF">2015-07-09T06:06:53Z</dcterms:created>
  <dcterms:modified xsi:type="dcterms:W3CDTF">2025-11-21T14:56:39Z</dcterms:modified>
</cp:coreProperties>
</file>