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63" r:id="rId2"/>
    <p:sldId id="273" r:id="rId3"/>
    <p:sldId id="264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005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662" autoAdjust="0"/>
  </p:normalViewPr>
  <p:slideViewPr>
    <p:cSldViewPr snapToGrid="0">
      <p:cViewPr varScale="1">
        <p:scale>
          <a:sx n="80" d="100"/>
          <a:sy n="80" d="100"/>
        </p:scale>
        <p:origin x="-84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18CD5-ADE6-457F-962A-C55997576D8E}" type="datetimeFigureOut">
              <a:rPr lang="ru-RU" smtClean="0"/>
              <a:t>24.11.2025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B372C-D251-4BAE-B642-6AF6FB133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8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Особый интерес представляют изобретения,  на которые авторские свидетельства  на изобретения были  выданы за период 1941-1945 гг. действительным членам и членам-корреспондентам АН и АМН СССР. </a:t>
            </a:r>
          </a:p>
          <a:p>
            <a:r>
              <a:rPr lang="ru-RU" dirty="0" smtClean="0"/>
              <a:t>В военные годы резко возросла необходимость в производстве в промышленных масштабах жидкого кислорода из воздуха – для  производства взрывчатых веществ, использования в медицинских учреждениях, обеспечения  авиации, в частности  военных летчиков, совершавших дальние бомбардировочные полеты и пр. Первый экземпляр </a:t>
            </a:r>
            <a:r>
              <a:rPr lang="ru-RU" dirty="0" err="1" smtClean="0"/>
              <a:t>турбокислородной</a:t>
            </a:r>
            <a:r>
              <a:rPr lang="ru-RU" dirty="0" smtClean="0"/>
              <a:t> установки, разработанный в 1942 г. под руководством  академика П.Л. </a:t>
            </a:r>
            <a:r>
              <a:rPr lang="ru-RU" dirty="0" err="1" smtClean="0"/>
              <a:t>Капицы</a:t>
            </a:r>
            <a:r>
              <a:rPr lang="ru-RU" dirty="0" smtClean="0"/>
              <a:t>, уже  в начале 1943 г. был запущен в эксплуатацию [4].     На «Способ получения жидкого кислорода» ученый получил </a:t>
            </a:r>
            <a:r>
              <a:rPr lang="ru-RU" dirty="0" err="1" smtClean="0"/>
              <a:t>а.с</a:t>
            </a:r>
            <a:r>
              <a:rPr lang="ru-RU" dirty="0" smtClean="0"/>
              <a:t>. № 62833. Всего же в течение жизни он получил 13 охранных документов,  причем практически все - как единственный автор.</a:t>
            </a:r>
          </a:p>
          <a:p>
            <a:r>
              <a:rPr lang="ru-RU" dirty="0" smtClean="0"/>
              <a:t> В  январе 1941 г. И.В. Курчатов в составе авторской группы получил </a:t>
            </a:r>
            <a:r>
              <a:rPr lang="ru-RU" dirty="0" err="1" smtClean="0"/>
              <a:t>а.с</a:t>
            </a:r>
            <a:r>
              <a:rPr lang="ru-RU" dirty="0" smtClean="0"/>
              <a:t>. № 58953 на «Циклотронную камеру». Ядерный щит нашей страны начал коваться уже тогда.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B372C-D251-4BAE-B642-6AF6FB13398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449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29 апреля была торжественно открыта  выставка «Патентная летопись городов-героев. К 80-летию Победы в Великой Отечественной войне».  Она была подготовлена вместе с 14 партнерами – библиотеками,  музеями, в том числе музеями городов-героев Ленинграда и Керчи, города трудовой доблести Нижнего Тагила, а также Архивом РАН.  В ходе войны особое значение имели сражения за 9 российских городов, подвиг защитников которых был отмечен присвоением знака высшей доблести – город-герой. До войны практически все они имели важное историческое боевое прошлое, а также промышленное, научное и культурное значение.  В экспозиции представлены сведения  о развитии изобретательства в годы войны; выдающихся достижениях, отмеченных высшими государственными наградами, в том числе  и академиков, о которых говорилось в докладе. Приглашаем коллег на выставку.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B372C-D251-4BAE-B642-6AF6FB13398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558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smtClean="0"/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B372C-D251-4BAE-B642-6AF6FB13398B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52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Особый интерес представляют изобретения,  на которые авторские свидетельства  на изобретения были  выданы за период 1941-1945 гг. действительным членам и членам-корреспондентам АН и АМН СССР.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военные годы резко возросла необходимость в производстве в промышленных масштабах жидкого кислорода из воздуха – для  производства взрывчатых веществ, использования в медицинских учреждениях, обеспечения  авиации, в частности  военных летчиков, совершавших дальние бомбардировочные полеты и пр. Первый экземпляр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турбокислородной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установки, разработанный в 1942 г. под руководством  академика П.Л.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Капицы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уже  в начале 1943 г. был запущен в эксплуатацию.   На «Способ получения жидкого кислорода» ученый получил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а.с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№ 62833. Всего же в течение жизни он получил 13 охранных документов,  причем практически все - как единственный автор.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 январе 1941 г. И.В. Курчатов в составе авторской группы получил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а.с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№ 58953 на «Циклотронную камеру». Ядерный щит нашей страны начал коваться уже тогда.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B372C-D251-4BAE-B642-6AF6FB13398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52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1941-1943 гг., находясь в эвакуации в Уфе, П.П. </a:t>
            </a:r>
            <a:r>
              <a:rPr lang="ru-RU" dirty="0" err="1" smtClean="0"/>
              <a:t>Будников</a:t>
            </a:r>
            <a:r>
              <a:rPr lang="ru-RU" dirty="0" smtClean="0"/>
              <a:t>, специалист в области химии и технологии неорганических материалов, чл.-корр. АН СССР с 1939 г., был заместителем директора по научной части Института строительных материалов при Совете народных комиссаров Башкирской АССР, где организовал производство огнеупорных деталей.  Один из его охранных документов военных лет - № 62747 от 1943 г. на «Способ повышения качества глинозёмистого цемента»; всего же за годы научной деятельности он получил 86 охранных документов на свои изобретения.</a:t>
            </a:r>
          </a:p>
          <a:p>
            <a:r>
              <a:rPr lang="ru-RU" dirty="0" smtClean="0"/>
              <a:t>Два авторских свидетельства - № 59308  на «Способ получения виниловых эфиров» (1941) и  № 62611  на  «Способ получения винил-карбинолов» (1943)  получил старейшина АН СССР А.Е. Фаворский, избранный в Академию  член-корреспондентом  еще в 1922 г., а действительным членом - в 1929 г. В годы получения этих авторских свидетельств ученому уже  было более 80 лет!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B372C-D251-4BAE-B642-6AF6FB13398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082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Валентин Петрович Вологдин - советский учёный в области высокочастотной техники, член-корреспондент АН СССР с 1939 г. Особое место среди его работ занимали создание процесса поверхностной закалки, изменившего промышленность.  Лаборатория В.П. Вологдина  была эвакуирована в Челябинск, где коллектив в короткие сроки освоил поверхностную закалку танковых деталей, обеспечивая ускоренный выпуск танков для фронта на знаменитом </a:t>
            </a:r>
            <a:r>
              <a:rPr lang="ru-RU" dirty="0" err="1" smtClean="0"/>
              <a:t>Танкограде</a:t>
            </a:r>
            <a:r>
              <a:rPr lang="ru-RU" dirty="0" smtClean="0"/>
              <a:t>. </a:t>
            </a:r>
            <a:r>
              <a:rPr lang="ru-RU" dirty="0" err="1" smtClean="0"/>
              <a:t>Вологдинская</a:t>
            </a:r>
            <a:r>
              <a:rPr lang="ru-RU" dirty="0" smtClean="0"/>
              <a:t> закалка сокращала цикл обработки отдельных танковых деталей с 30 часов до 37 секунд. В годы войны он получил несколько охранных документов, например №  61465 от 1941 г.  на «Способ поверхностной закалки индукционным методом шестерён».</a:t>
            </a:r>
          </a:p>
          <a:p>
            <a:r>
              <a:rPr lang="ru-RU" dirty="0" smtClean="0"/>
              <a:t>Основоположник советского </a:t>
            </a:r>
            <a:r>
              <a:rPr lang="ru-RU" dirty="0" err="1" smtClean="0"/>
              <a:t>авиадвигателестроения</a:t>
            </a:r>
            <a:r>
              <a:rPr lang="ru-RU" dirty="0" smtClean="0"/>
              <a:t> конструктор А.А. Микулин,  двигателями которого был оснащен самолет АНТ-25, совершивший в 1937 г. легендарный беспосадочный перелет Москва - Северный полюс - США под управлением Валерия Чкалова, в годы войны руководил работами по созданию мощных двигателей для штурмовиков Ил-2 и Ил-10 и торпедных катеров. При этом получил два авторских свидетельства: «Карбюратор для двигателей внутреннего горения» (№ 62334 от 1942 г.) и «Система смазки двигателя внутреннего  горения» (№ 64390 от 1945 г.). </a:t>
            </a:r>
          </a:p>
          <a:p>
            <a:r>
              <a:rPr lang="ru-RU" dirty="0" smtClean="0"/>
              <a:t>В 1943 г.  конструктор за совокупные заслуги получил звание генерал-майора инженерно-технической службы и был избран академиком АН СССР, хотя законченного высшего образования у него не было – первый символический диплом он получил только в 1950 г.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B372C-D251-4BAE-B642-6AF6FB13398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919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Медики сумели сохранить жизнь и здоровье большому числу наших бойцов и гражданского населения, внедрив в медицинскую науку новые методы оказания медицинской помощи. Академики АМН СССР с 1944 г., генерал-лейтенант медицинской службы Ю.Ю. </a:t>
            </a:r>
            <a:r>
              <a:rPr lang="ru-RU" dirty="0" err="1" smtClean="0"/>
              <a:t>Джанелидзе</a:t>
            </a:r>
            <a:r>
              <a:rPr lang="ru-RU" dirty="0" smtClean="0"/>
              <a:t> и известный офтальмолог В.П. Филатов получили  соответственно  </a:t>
            </a:r>
            <a:r>
              <a:rPr lang="ru-RU" dirty="0" err="1" smtClean="0"/>
              <a:t>а.с</a:t>
            </a:r>
            <a:r>
              <a:rPr lang="ru-RU" dirty="0" smtClean="0"/>
              <a:t>. № 64795  на «Хирургический сосудистый компрессор» (1943 г.) и  </a:t>
            </a:r>
            <a:r>
              <a:rPr lang="ru-RU" dirty="0" err="1" smtClean="0"/>
              <a:t>а.с</a:t>
            </a:r>
            <a:r>
              <a:rPr lang="ru-RU" dirty="0" smtClean="0"/>
              <a:t>. 64090 на «Способ обнаружения  инородных металлических предметов  в тканях человеческого организма» (1944 г., в составе авторского коллектива).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B372C-D251-4BAE-B642-6AF6FB13398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83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условиях военного времени многие ученые не занимались вопросами правовой охраны результатов своей интеллектуальной деятельности - технические решения, созданные ими, сразу внедрялись в производство, в том числе военное. Однако их творческие достижения были по достоинству оценены государством. </a:t>
            </a:r>
          </a:p>
          <a:p>
            <a:r>
              <a:rPr lang="ru-RU" dirty="0" smtClean="0"/>
              <a:t> В соответствии с Постановлением Совета Народных Комиссаров от 25.03.1940 № 400 «О порядке присуждения премий имени Сталина за выдающиеся работы в области науки, военных знаний, изобретательства, литературы и искусства», указанные премии  присуждались  за период с 1941 по 1955 гг.  Лауреатами Сталинских премий I-III степеней по всем номинациям  постановлениями правительства СССР (в том числе секретными) стали более 11,2 тыс. человек.</a:t>
            </a:r>
          </a:p>
          <a:p>
            <a:r>
              <a:rPr lang="ru-RU" dirty="0" smtClean="0"/>
              <a:t>За научные, изобретательские и рационализаторские достижения были присуждены 2122 Сталинские премии, в том числе 553 премии за научные достижения (774 раза было присвоено звание лауреата) и 1569 премий за изобретения, технические достижения и улучшения методов производственной работы (7557 награждений). Авиаконструктор С. В. Ильюшин, действительный член АН СССР с 1968 г., разработчик штурмовика Ил-2 - «летающего танка»,  самого массового боевого самолёта в истории, стал единственным в стране семикратным лауреатом Сталинской премии, из которых три премии были присуждены ему в годы войны.</a:t>
            </a:r>
          </a:p>
          <a:p>
            <a:r>
              <a:rPr lang="ru-RU" dirty="0" smtClean="0"/>
              <a:t> По шесть раз Сталинской премией награждались авиаконструкторы А.И. Микоян, (</a:t>
            </a:r>
            <a:r>
              <a:rPr lang="ru-RU" dirty="0" err="1" smtClean="0"/>
              <a:t>действ.член</a:t>
            </a:r>
            <a:r>
              <a:rPr lang="ru-RU" dirty="0" smtClean="0"/>
              <a:t> АН СССР с  1968 г.), одну из которых он получил в годы войны и А. С. Яковлев (чл.-корр. с 1943 г., действ. член АН СССР– с 1976 г.),  из них три премии получены в годы войны; пять раз  - конструктор автомобильной техники А. А. </a:t>
            </a:r>
            <a:r>
              <a:rPr lang="ru-RU" dirty="0" err="1" smtClean="0"/>
              <a:t>Липгарт</a:t>
            </a:r>
            <a:r>
              <a:rPr lang="ru-RU" dirty="0" smtClean="0"/>
              <a:t> (чл.-корр. Академии артиллерийских наук СССР  с 1947 г.), из них две премии – в годы войны.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B372C-D251-4BAE-B642-6AF6FB13398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16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Еще один пример непосредственно связан с ведомством по изобретательству: лауреатом Сталинской премии I степени за 1943-1944 гг., в составе коллектива, стал Юрий Евгеньевич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Максарев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, знаковая личность для российского патентного ведомства. В годы войны он был в числе тех, кто в условиях срочной эвакуации осуществлял перестройку промышленности на военный лад. Эвакуация на Урал Харьковского машиностроительного завода, директором которого он был, прошла быстро и в высшей степени организованно, в сжатые сроки было налажено производство танков Т-34, «лучшего танка Великой отечественной войны». Всего было выпущено 35 тыс. танков. Работал Ю.Е.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Максарев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в тесном сотрудничестве с академиком Е.О. Патоном, который разработал технологию автоматической сварки под флюсом. Автоматы скоростной сварки, внедренные сначала на заводе № 183, руководимым Ю.Е.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Максаревым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а затем и на всех остальных танковых заводах, позволили снизить трудоёмкость изготовления корпуса танка Т-34 в восемь раз, а также не требовали от рабочих высокой квалификации, глубоких специальных знаний и больших физических усилий, поэтому автосварщиками могли работать подростки и женщины-разнорабочие.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Новая технология  оказалась перспективной: в настоящее время в Информационно-поисковой системе ФИПС результат поиска по теме «Сварка под флюсом» составляет более 2,1 тыс. документов СССР и РФ.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За выдающие заслуги Ю.Е.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Максарев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 был награжден семью орденами Ленина, из них четырьмя – в годы войны, орденами Кутузова II степени и  Суворова I степени, которые вручались полководцам за проведение выдающихся военных операций, был удостоен почетного звания «Герой Социалистического Труда» (1943).  В его  дипломе лауреата Сталинской премии было указано: «за коренное усовершенствование технологии и организацию высокопроизводительного поточного метода производства средних  танков, при значительной экономии материалов, рабочей силы и снижении себестоимости». 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 течение 17 лет (1961 -1978 гг.)  Ю.Е.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Максарев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возглавлял Государственный комитет СССР по делам изобретений и открытий - предшественник Федеральной службы по интеллектуальной собственности (Роспатента). Благодаря ему наша страна заняла значимое место в мировом сообществе в области интеллектуальной собственности. Но для нас он является  также одним из символов Победы.</a:t>
            </a: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B372C-D251-4BAE-B642-6AF6FB13398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72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Количество выданных охранных документов на изобретения молодым ученым, ставшими впоследствии гордостью отечественной и мировой науки, огромно, поэтому  в 2024 г., когда отмечался 300-летний юбилей Академии, ВПТБ начала работу по формированию указателя  «Изобретательская энергия Академии наук». 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На протяжении XIX-XXI веков многие научные достижения действительных членов Академии наук получили правовую охрану в виде привилегий Российской империи на изобретения; авторских свидетельств и патентов СССР на изобретения и свидетельств на открытия; патентов РФ на изобретения и полезные модели. Указатель, наряду с краткими справочными сведениями об академиках, содержит данные о номерах документов, датах их публикации, а также названиях изобретений и полезных моделей. По активной ссылке от  номера  будет возможно перейти к полному тексту описания. Указатель находится в работе, сформированы персоналии академиков РАН по фамилиям, начинающимся с  букв А по М.</a:t>
            </a:r>
          </a:p>
          <a:p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B372C-D251-4BAE-B642-6AF6FB13398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557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128" y="757941"/>
            <a:ext cx="2818800" cy="95188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1088" y="316"/>
            <a:ext cx="3960537" cy="335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4005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20D2CBA-0253-4A43-B45C-52D922EF6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80296" y="6248215"/>
            <a:ext cx="1029803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F86C1C45-9BD7-47C8-B7F2-11427550BA3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71470" y="471001"/>
            <a:ext cx="1252704" cy="36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14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FDA5BD5-D9BD-44E0-9127-BFAA47035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3525" y="61134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ED1C24"/>
                </a:solidFill>
              </a:defRPr>
            </a:lvl1pPr>
          </a:lstStyle>
          <a:p>
            <a:fld id="{F86C1C45-9BD7-47C8-B7F2-11427550BA3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286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54A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3974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346" userDrawn="1">
          <p15:clr>
            <a:srgbClr val="F26B43"/>
          </p15:clr>
        </p15:guide>
        <p15:guide id="5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6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5.gif"/><Relationship Id="rId5" Type="http://schemas.openxmlformats.org/officeDocument/2006/relationships/image" Target="../media/image40.png"/><Relationship Id="rId10" Type="http://schemas.openxmlformats.org/officeDocument/2006/relationships/image" Target="../media/image44.gif"/><Relationship Id="rId4" Type="http://schemas.openxmlformats.org/officeDocument/2006/relationships/image" Target="../media/image39.png"/><Relationship Id="rId9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tif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10DBE04-48CA-72EF-EAA3-6D3C2672D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95" y="1721913"/>
            <a:ext cx="2771980" cy="410475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7699F085-50B3-E4C8-4D1C-CA65CA1DC09B}"/>
              </a:ext>
            </a:extLst>
          </p:cNvPr>
          <p:cNvSpPr txBox="1">
            <a:spLocks/>
          </p:cNvSpPr>
          <p:nvPr/>
        </p:nvSpPr>
        <p:spPr>
          <a:xfrm>
            <a:off x="2815914" y="4724306"/>
            <a:ext cx="10193735" cy="2615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i="0" u="none" strike="noStrike" kern="1200" cap="all" baseline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З</a:t>
            </a:r>
            <a:r>
              <a:rPr lang="ru-RU" b="1" cap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езина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О</a:t>
            </a:r>
            <a:r>
              <a:rPr lang="ru-RU" b="1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льга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</a:t>
            </a:r>
            <a:r>
              <a:rPr lang="ru-RU" b="1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алентиновна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, 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ru-RU" b="1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главный библиограф</a:t>
            </a:r>
            <a:br>
              <a:rPr lang="ru-RU" b="1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ru-RU" b="1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Центра «Всероссийская патентно-техническая  библиотека»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ФИПС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725DD42-9DF9-6E00-0D24-53DFCCCAAC1E}"/>
              </a:ext>
            </a:extLst>
          </p:cNvPr>
          <p:cNvSpPr txBox="1">
            <a:spLocks/>
          </p:cNvSpPr>
          <p:nvPr/>
        </p:nvSpPr>
        <p:spPr>
          <a:xfrm>
            <a:off x="2815914" y="2623098"/>
            <a:ext cx="10385839" cy="163066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i="0" u="none" strike="noStrike" kern="1200" cap="all" baseline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ru-RU" sz="3200" b="1" cap="none" dirty="0">
                <a:solidFill>
                  <a:srgbClr val="0054A6"/>
                </a:solidFill>
                <a:cs typeface="Calibri" panose="020F0502020204030204" pitchFamily="34" charset="0"/>
              </a:rPr>
              <a:t>Изобретательская деятельность</a:t>
            </a:r>
            <a:br>
              <a:rPr lang="ru-RU" sz="3200" b="1" cap="none" dirty="0">
                <a:solidFill>
                  <a:srgbClr val="0054A6"/>
                </a:solidFill>
                <a:cs typeface="Calibri" panose="020F0502020204030204" pitchFamily="34" charset="0"/>
              </a:rPr>
            </a:br>
            <a:r>
              <a:rPr lang="ru-RU" sz="3200" b="1" cap="none" dirty="0">
                <a:solidFill>
                  <a:srgbClr val="0054A6"/>
                </a:solidFill>
                <a:cs typeface="Calibri" panose="020F0502020204030204" pitchFamily="34" charset="0"/>
              </a:rPr>
              <a:t>Академии наук</a:t>
            </a:r>
          </a:p>
          <a:p>
            <a:pPr>
              <a:lnSpc>
                <a:spcPct val="100000"/>
              </a:lnSpc>
              <a:defRPr/>
            </a:pPr>
            <a:r>
              <a:rPr lang="ru-RU" sz="3200" b="1" cap="none" dirty="0">
                <a:solidFill>
                  <a:srgbClr val="0054A6"/>
                </a:solidFill>
                <a:cs typeface="Calibri" panose="020F0502020204030204" pitchFamily="34" charset="0"/>
              </a:rPr>
              <a:t>в годы Великой Отечественной</a:t>
            </a:r>
            <a:br>
              <a:rPr lang="ru-RU" sz="3200" b="1" cap="none" dirty="0">
                <a:solidFill>
                  <a:srgbClr val="0054A6"/>
                </a:solidFill>
                <a:cs typeface="Calibri" panose="020F0502020204030204" pitchFamily="34" charset="0"/>
              </a:rPr>
            </a:br>
            <a:r>
              <a:rPr lang="ru-RU" sz="3200" b="1" cap="none" dirty="0">
                <a:solidFill>
                  <a:srgbClr val="0054A6"/>
                </a:solidFill>
                <a:cs typeface="Calibri" panose="020F0502020204030204" pitchFamily="34" charset="0"/>
              </a:rPr>
              <a:t>войны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02488F3-34D8-437B-5430-9838E4C6E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6087"/>
            <a:ext cx="12192000" cy="26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35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F317E00-6EC2-1A9C-4086-27056C4CF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39DE0C8C-90CC-0476-8A4B-F284B672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C45-9BD7-47C8-B7F2-11427550BA3A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58A8258-01C7-17A6-27B5-E96993F95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414" y="3736427"/>
            <a:ext cx="3057026" cy="20348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FA039DB-045B-D7E9-5704-8C3304E92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927" y="939422"/>
            <a:ext cx="3740211" cy="24895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4C3BD6D-DAFB-C7C9-A45F-713447976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" y="2274230"/>
            <a:ext cx="4393457" cy="29243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12816C1-AC0A-C3B6-1390-99F2FF9E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7980"/>
            <a:ext cx="12192000" cy="26604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61224C3-7B34-008C-0A36-98FE3EFEE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25" y="549275"/>
            <a:ext cx="5910428" cy="1390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CB7EF68-5331-D082-ED7B-783A2CE24F84}"/>
              </a:ext>
            </a:extLst>
          </p:cNvPr>
          <p:cNvSpPr txBox="1"/>
          <p:nvPr/>
        </p:nvSpPr>
        <p:spPr>
          <a:xfrm>
            <a:off x="769469" y="659327"/>
            <a:ext cx="60973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Открытие выставки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«Патентная летопись городов-героев России.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К 80-летию Победы в Великой Отечественной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войне»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40551D9-8487-6FBF-A363-3F4097787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6156" y="3736427"/>
            <a:ext cx="2540519" cy="169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74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521D9B-18C7-4EE0-8811-EB061FE54AE8}"/>
              </a:ext>
            </a:extLst>
          </p:cNvPr>
          <p:cNvSpPr txBox="1">
            <a:spLocks/>
          </p:cNvSpPr>
          <p:nvPr/>
        </p:nvSpPr>
        <p:spPr>
          <a:xfrm>
            <a:off x="4244426" y="3303523"/>
            <a:ext cx="5442171" cy="58541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i="0" u="none" strike="noStrike" kern="1200" cap="all" baseline="0" smtClean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b="1" baseline="0" dirty="0">
                <a:solidFill>
                  <a:srgbClr val="0054A6"/>
                </a:solidFill>
              </a:rPr>
              <a:t>СПАСИБО ЗА ВНИМАНИЕ</a:t>
            </a:r>
          </a:p>
        </p:txBody>
      </p:sp>
      <p:pic>
        <p:nvPicPr>
          <p:cNvPr id="4" name="Picture 16" descr="C:\Users\otd5603\Downloads\PinClipart.com_box-clipart-black-and_2199418.png">
            <a:extLst>
              <a:ext uri="{FF2B5EF4-FFF2-40B4-BE49-F238E27FC236}">
                <a16:creationId xmlns="" xmlns:a16="http://schemas.microsoft.com/office/drawing/2014/main" id="{A4214AC1-B5D7-65AD-4FC9-E1683829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065" y="3286661"/>
            <a:ext cx="309567" cy="30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FC1D95A-16C3-B0BB-D751-2E9F216395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786" y="5238072"/>
            <a:ext cx="371839" cy="3718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150C825-7FF3-509F-3C14-CD6173DB20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958" y="4263461"/>
            <a:ext cx="367783" cy="367783"/>
          </a:xfrm>
          <a:prstGeom prst="rect">
            <a:avLst/>
          </a:prstGeom>
          <a:effectLst>
            <a:outerShdw sx="102000" sy="102000" algn="ctr" rotWithShape="0">
              <a:schemeClr val="tx1"/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67E074E-A4D1-2F53-0A06-AB4E7040DD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39" b="90361" l="8000" r="88000">
                        <a14:foregroundMark x1="26667" y1="90361" x2="26667" y2="90361"/>
                        <a14:foregroundMark x1="46667" y1="69880" x2="46667" y2="69880"/>
                        <a14:foregroundMark x1="32000" y1="90361" x2="46667" y2="89157"/>
                        <a14:foregroundMark x1="84000" y1="30120" x2="84000" y2="30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7792" y="2670120"/>
            <a:ext cx="307833" cy="3406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DA9D164-EC52-510A-84C7-6CED9F366ED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587" y="2803120"/>
            <a:ext cx="161964" cy="19753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FF000260-703B-624D-CB71-EDF34AF1CD18}"/>
              </a:ext>
            </a:extLst>
          </p:cNvPr>
          <p:cNvSpPr/>
          <p:nvPr/>
        </p:nvSpPr>
        <p:spPr>
          <a:xfrm>
            <a:off x="640335" y="3670749"/>
            <a:ext cx="27594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latin typeface="Futura PT Book" panose="020B0502020204020303" pitchFamily="34" charset="-52"/>
              </a:rPr>
              <a:t>https://vk.com     /rospatent22</a:t>
            </a:r>
            <a:r>
              <a:rPr lang="ru-RU" sz="1050" dirty="0">
                <a:latin typeface="Futura PT Book" panose="020B0502020204020303" pitchFamily="34" charset="-52"/>
              </a:rPr>
              <a:t>          </a:t>
            </a:r>
            <a:r>
              <a:rPr lang="en-US" sz="1050" dirty="0">
                <a:latin typeface="Futura PT Book" panose="020B0502020204020303" pitchFamily="34" charset="-52"/>
              </a:rPr>
              <a:t>/</a:t>
            </a:r>
            <a:r>
              <a:rPr lang="en-US" sz="1050" dirty="0" err="1">
                <a:latin typeface="Futura PT Book" panose="020B0502020204020303" pitchFamily="34" charset="-52"/>
              </a:rPr>
              <a:t>fips</a:t>
            </a:r>
            <a:r>
              <a:rPr lang="en-US" sz="1050" dirty="0">
                <a:latin typeface="Futura PT Book" panose="020B0502020204020303" pitchFamily="34" charset="-52"/>
              </a:rPr>
              <a:t> 22</a:t>
            </a:r>
            <a:endParaRPr lang="ru-RU" sz="1050" dirty="0">
              <a:latin typeface="Futura PT Book" panose="020B0502020204020303" pitchFamily="34" charset="-52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933D4AB1-68D5-AC71-08E1-43882678C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7019" y="3267109"/>
            <a:ext cx="4191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FE9D7C80-9EB6-4695-39D1-5DC7DC08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996" y="3267109"/>
            <a:ext cx="4191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7268F082-D51D-8362-93D1-A77A23A20F32}"/>
              </a:ext>
            </a:extLst>
          </p:cNvPr>
          <p:cNvSpPr/>
          <p:nvPr/>
        </p:nvSpPr>
        <p:spPr>
          <a:xfrm>
            <a:off x="877547" y="4711683"/>
            <a:ext cx="27594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latin typeface="Futura PT Book" panose="020B0502020204020303" pitchFamily="34" charset="-52"/>
              </a:rPr>
              <a:t>https://t.me       /</a:t>
            </a:r>
            <a:r>
              <a:rPr lang="en-US" sz="1050" dirty="0" err="1">
                <a:latin typeface="Futura PT Book" panose="020B0502020204020303" pitchFamily="34" charset="-52"/>
              </a:rPr>
              <a:t>rospatentFIPS</a:t>
            </a:r>
            <a:r>
              <a:rPr lang="en-US" sz="1050" dirty="0">
                <a:latin typeface="Futura PT Book" panose="020B0502020204020303" pitchFamily="34" charset="-52"/>
              </a:rPr>
              <a:t>	 /</a:t>
            </a:r>
            <a:r>
              <a:rPr lang="en-US" sz="1050" dirty="0" err="1">
                <a:latin typeface="Futura PT Book" panose="020B0502020204020303" pitchFamily="34" charset="-52"/>
              </a:rPr>
              <a:t>FIPS_official</a:t>
            </a:r>
            <a:endParaRPr lang="ru-RU" sz="1050" dirty="0">
              <a:latin typeface="Futura PT Book" panose="020B0502020204020303" pitchFamily="34" charset="-52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59CF25C-EFD0-54D8-57D3-B653D88A1BF8}"/>
              </a:ext>
            </a:extLst>
          </p:cNvPr>
          <p:cNvSpPr/>
          <p:nvPr/>
        </p:nvSpPr>
        <p:spPr>
          <a:xfrm>
            <a:off x="640334" y="5618091"/>
            <a:ext cx="27594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latin typeface="Futura PT Book" panose="020B0502020204020303" pitchFamily="34" charset="-52"/>
              </a:rPr>
              <a:t>https://rutube.ru          /channel/25103735/</a:t>
            </a:r>
            <a:endParaRPr lang="ru-RU" sz="1050" dirty="0">
              <a:latin typeface="Futura PT Book" panose="020B0502020204020303" pitchFamily="34" charset="-52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CBFD649E-42CA-AC85-918E-817A5C8F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0044" y="4237259"/>
            <a:ext cx="474424" cy="4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275FB58A-2480-07E9-5396-8A216A082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4683" y="4237259"/>
            <a:ext cx="474424" cy="47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="" xmlns:a16="http://schemas.microsoft.com/office/drawing/2014/main" id="{FED8D022-0BB6-1C86-35E5-22E7E995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551" y="5122949"/>
            <a:ext cx="524334" cy="52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40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851" y="466177"/>
            <a:ext cx="4426071" cy="495630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C45-9BD7-47C8-B7F2-11427550BA3A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1C4EC-0D48-4A5D-BAE1-46B3D41955F2}"/>
              </a:ext>
            </a:extLst>
          </p:cNvPr>
          <p:cNvSpPr txBox="1"/>
          <p:nvPr/>
        </p:nvSpPr>
        <p:spPr>
          <a:xfrm>
            <a:off x="5130265" y="2136808"/>
            <a:ext cx="914400" cy="914400"/>
          </a:xfrm>
          <a:prstGeom prst="rect">
            <a:avLst/>
          </a:prstGeom>
        </p:spPr>
        <p:txBody>
          <a:bodyPr wrap="none" rtlCol="0" anchor="t" anchorCtr="0">
            <a:no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3356E24-BEA6-CF69-000B-860E4547F17A}"/>
              </a:ext>
            </a:extLst>
          </p:cNvPr>
          <p:cNvSpPr txBox="1"/>
          <p:nvPr/>
        </p:nvSpPr>
        <p:spPr>
          <a:xfrm>
            <a:off x="585949" y="6093281"/>
            <a:ext cx="26252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https://litlife.club/books/132497/read?page=91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CA4987D-8A4A-A143-0B67-4EF7CEC5A3A1}"/>
              </a:ext>
            </a:extLst>
          </p:cNvPr>
          <p:cNvSpPr txBox="1"/>
          <p:nvPr/>
        </p:nvSpPr>
        <p:spPr>
          <a:xfrm>
            <a:off x="6478217" y="6139448"/>
            <a:ext cx="609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https://www.atomarhiv.ru/activity/exhibitions/show/geroi-atomnogo-proekta.php?PAGE_NAME=detail&amp;SECTION_ID=152&amp;ELEMENT_ID=1062</a:t>
            </a:r>
            <a:endParaRPr lang="ru-RU" sz="800" dirty="0">
              <a:solidFill>
                <a:prstClr val="black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6CF50CB-A820-9961-2176-A444B37AE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9213"/>
            <a:ext cx="12192000" cy="26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31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C64CA8A-1BEA-2E5C-BE9F-462C7DB505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t="3955" r="7641" b="19772"/>
          <a:stretch>
            <a:fillRect/>
          </a:stretch>
        </p:blipFill>
        <p:spPr>
          <a:xfrm>
            <a:off x="8965118" y="1882760"/>
            <a:ext cx="2741164" cy="35340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2A5DD21-88CD-982C-456E-198CCAD15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9" y="1775958"/>
            <a:ext cx="2741521" cy="367141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2C47F72-9822-1B1F-6EB3-A71794E94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98583"/>
            <a:ext cx="2961373" cy="1118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36E067D-78A8-7407-12E1-F1F76CB9F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5" y="3235102"/>
            <a:ext cx="2553530" cy="11894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EF57906-8719-2D83-E4EA-78FE10005EBF}"/>
              </a:ext>
            </a:extLst>
          </p:cNvPr>
          <p:cNvSpPr txBox="1"/>
          <p:nvPr/>
        </p:nvSpPr>
        <p:spPr>
          <a:xfrm>
            <a:off x="695325" y="3254773"/>
            <a:ext cx="257955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Пётр Леонидович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Капица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C45-9BD7-47C8-B7F2-11427550BA3A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036823D-AC9A-56EF-9F5C-51F6FC63C4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09" b="33307"/>
          <a:stretch>
            <a:fillRect/>
          </a:stretch>
        </p:blipFill>
        <p:spPr>
          <a:xfrm>
            <a:off x="695324" y="549274"/>
            <a:ext cx="2553531" cy="26858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1C4EC-0D48-4A5D-BAE1-46B3D41955F2}"/>
              </a:ext>
            </a:extLst>
          </p:cNvPr>
          <p:cNvSpPr txBox="1"/>
          <p:nvPr/>
        </p:nvSpPr>
        <p:spPr>
          <a:xfrm>
            <a:off x="5130265" y="2136808"/>
            <a:ext cx="914400" cy="914400"/>
          </a:xfrm>
          <a:prstGeom prst="rect">
            <a:avLst/>
          </a:prstGeom>
        </p:spPr>
        <p:txBody>
          <a:bodyPr wrap="none" rtlCol="0" anchor="t" anchorCtr="0">
            <a:noAutofit/>
          </a:bodyPr>
          <a:lstStyle/>
          <a:p>
            <a:endParaRPr lang="ru-RU" sz="1800" baseline="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3356E24-BEA6-CF69-000B-860E4547F17A}"/>
              </a:ext>
            </a:extLst>
          </p:cNvPr>
          <p:cNvSpPr txBox="1"/>
          <p:nvPr/>
        </p:nvSpPr>
        <p:spPr>
          <a:xfrm>
            <a:off x="585949" y="6093281"/>
            <a:ext cx="26252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https://litlife.club/books/132497/read?page=91</a:t>
            </a:r>
            <a:endParaRPr lang="ru-RU" sz="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B5A00F0-90A6-03D1-4DA3-E8DF6BACA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549274"/>
            <a:ext cx="2961373" cy="21493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A7AAC3F-240C-3338-0275-2D5C55AAA2F9}"/>
              </a:ext>
            </a:extLst>
          </p:cNvPr>
          <p:cNvSpPr txBox="1"/>
          <p:nvPr/>
        </p:nvSpPr>
        <p:spPr>
          <a:xfrm>
            <a:off x="6336501" y="2765615"/>
            <a:ext cx="24112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Игорь Васильевич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Курчатов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DEF30CB-9229-90D1-2018-172AE80A9158}"/>
              </a:ext>
            </a:extLst>
          </p:cNvPr>
          <p:cNvSpPr txBox="1"/>
          <p:nvPr/>
        </p:nvSpPr>
        <p:spPr>
          <a:xfrm>
            <a:off x="6336501" y="3411946"/>
            <a:ext cx="158088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(1903 – 1960)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CA4987D-8A4A-A143-0B67-4EF7CEC5A3A1}"/>
              </a:ext>
            </a:extLst>
          </p:cNvPr>
          <p:cNvSpPr txBox="1"/>
          <p:nvPr/>
        </p:nvSpPr>
        <p:spPr>
          <a:xfrm>
            <a:off x="6478217" y="6139448"/>
            <a:ext cx="609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https://www.atomarhiv.ru/activity/exhibitions/show/geroi-atomnogo-proekta.php?PAGE_NAME=detail&amp;SECTION_ID=152&amp;ELEMENT_ID=1062</a:t>
            </a:r>
            <a:endParaRPr lang="ru-RU" sz="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6CF50CB-A820-9961-2176-A444B37AE5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9213"/>
            <a:ext cx="12192000" cy="2660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3EF4E2D-B088-5371-3522-ED8F0979D747}"/>
              </a:ext>
            </a:extLst>
          </p:cNvPr>
          <p:cNvSpPr txBox="1"/>
          <p:nvPr/>
        </p:nvSpPr>
        <p:spPr>
          <a:xfrm>
            <a:off x="695325" y="3904476"/>
            <a:ext cx="195438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(1894 – 1984)   </a:t>
            </a:r>
          </a:p>
        </p:txBody>
      </p:sp>
    </p:spTree>
    <p:extLst>
      <p:ext uri="{BB962C8B-B14F-4D97-AF65-F5344CB8AC3E}">
        <p14:creationId xmlns:p14="http://schemas.microsoft.com/office/powerpoint/2010/main" val="2126619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86666A3-24F9-EF67-1613-0CE2E2547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8D3B1CDE-AD12-646F-C08F-929D04BC0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16615"/>
            <a:ext cx="1714500" cy="11894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A963FE4-7B66-0142-5545-9C06BB791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6" y="2774914"/>
            <a:ext cx="2166914" cy="1189484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1019F67-30B4-67FD-B226-2BD467F8E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C45-9BD7-47C8-B7F2-11427550BA3A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96CF167-96C4-57B4-31F2-82EFB10CF85F}"/>
              </a:ext>
            </a:extLst>
          </p:cNvPr>
          <p:cNvSpPr txBox="1"/>
          <p:nvPr/>
        </p:nvSpPr>
        <p:spPr>
          <a:xfrm>
            <a:off x="717827" y="2803418"/>
            <a:ext cx="201208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Пётр Петрович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Будников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670AA8B-292D-A316-7D23-5839A0F54B24}"/>
              </a:ext>
            </a:extLst>
          </p:cNvPr>
          <p:cNvSpPr txBox="1"/>
          <p:nvPr/>
        </p:nvSpPr>
        <p:spPr>
          <a:xfrm>
            <a:off x="5130265" y="2136808"/>
            <a:ext cx="914400" cy="914400"/>
          </a:xfrm>
          <a:prstGeom prst="rect">
            <a:avLst/>
          </a:prstGeom>
        </p:spPr>
        <p:txBody>
          <a:bodyPr wrap="none" rtlCol="0" anchor="t" anchorCtr="0">
            <a:noAutofit/>
          </a:bodyPr>
          <a:lstStyle/>
          <a:p>
            <a:endParaRPr lang="ru-RU" sz="1800" baseline="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DCEAABF-E3FE-E275-FDF9-763266CD33F5}"/>
              </a:ext>
            </a:extLst>
          </p:cNvPr>
          <p:cNvSpPr txBox="1"/>
          <p:nvPr/>
        </p:nvSpPr>
        <p:spPr>
          <a:xfrm>
            <a:off x="717827" y="3449749"/>
            <a:ext cx="15776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(1885 – 1968)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89F0BEA-04E2-E6C6-9B38-9FFAB94DD398}"/>
              </a:ext>
            </a:extLst>
          </p:cNvPr>
          <p:cNvSpPr txBox="1"/>
          <p:nvPr/>
        </p:nvSpPr>
        <p:spPr>
          <a:xfrm>
            <a:off x="1125795" y="5800191"/>
            <a:ext cx="26252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https://warheroes.ru/hero/hero.asp?photo_id=11725</a:t>
            </a:r>
            <a:endParaRPr lang="ru-RU" sz="8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04F8654-E506-C1D2-0C02-94392C0997C5}"/>
              </a:ext>
            </a:extLst>
          </p:cNvPr>
          <p:cNvSpPr txBox="1"/>
          <p:nvPr/>
        </p:nvSpPr>
        <p:spPr>
          <a:xfrm>
            <a:off x="6151195" y="2822549"/>
            <a:ext cx="16289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Алексей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Евграфович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Фаворский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44FDA0F-4E96-69E0-476B-D36B3239C912}"/>
              </a:ext>
            </a:extLst>
          </p:cNvPr>
          <p:cNvSpPr txBox="1"/>
          <p:nvPr/>
        </p:nvSpPr>
        <p:spPr>
          <a:xfrm>
            <a:off x="6151195" y="3625844"/>
            <a:ext cx="158088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(1960 – 1945)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4FAEB2C-B0E0-663F-EDE8-2DC376D0B9AB}"/>
              </a:ext>
            </a:extLst>
          </p:cNvPr>
          <p:cNvSpPr txBox="1"/>
          <p:nvPr/>
        </p:nvSpPr>
        <p:spPr>
          <a:xfrm>
            <a:off x="6421866" y="5942082"/>
            <a:ext cx="60976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https://warheroes.ru/hero/hero.asp?Hero_id=9724</a:t>
            </a:r>
            <a:endParaRPr lang="ru-RU" sz="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D6142DE-8968-8767-1778-E2B28CC18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1"/>
          <a:stretch>
            <a:fillRect/>
          </a:stretch>
        </p:blipFill>
        <p:spPr>
          <a:xfrm>
            <a:off x="695325" y="549275"/>
            <a:ext cx="2166914" cy="22256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A3CE1ED-149E-936A-8359-235EAAE336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56377"/>
            <a:ext cx="1714500" cy="229552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3AFDBA6-2B01-ED69-D1E6-905D09137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6061" t="4558" r="13042" b="18860"/>
          <a:stretch>
            <a:fillRect/>
          </a:stretch>
        </p:blipFill>
        <p:spPr>
          <a:xfrm>
            <a:off x="3135595" y="1233079"/>
            <a:ext cx="2556359" cy="390586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E370020-AC00-6DCD-7046-079A7E9499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2279" r="10518" b="16581"/>
          <a:stretch>
            <a:fillRect/>
          </a:stretch>
        </p:blipFill>
        <p:spPr>
          <a:xfrm>
            <a:off x="8039335" y="1455920"/>
            <a:ext cx="2862667" cy="398765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6A2358D-1028-19F6-EE09-4E5E694C70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729"/>
            <a:ext cx="12192000" cy="26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E27BB01-8DA7-9E9D-5329-27ACBF9BE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7A08A11-6554-0DE7-C3C4-544B068A0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63867"/>
            <a:ext cx="2529366" cy="11972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BC2673C-AA41-625A-85DD-8FAC2BF44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6" y="2774914"/>
            <a:ext cx="1975557" cy="13843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41870EB-E96F-9A68-DF26-0AC3F20EC2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041"/>
          <a:stretch>
            <a:fillRect/>
          </a:stretch>
        </p:blipFill>
        <p:spPr>
          <a:xfrm>
            <a:off x="696556" y="569193"/>
            <a:ext cx="1975557" cy="2205721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CC319A3-F6B8-1A8D-8C91-E222044E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C45-9BD7-47C8-B7F2-11427550BA3A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DF73196-19DB-56E1-1EFC-B2E8D3AB7A69}"/>
              </a:ext>
            </a:extLst>
          </p:cNvPr>
          <p:cNvSpPr txBox="1"/>
          <p:nvPr/>
        </p:nvSpPr>
        <p:spPr>
          <a:xfrm>
            <a:off x="762308" y="2845821"/>
            <a:ext cx="13596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Валентин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Петрович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Вологдин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68FB8A9-D85F-108A-759B-F13D1540BC29}"/>
              </a:ext>
            </a:extLst>
          </p:cNvPr>
          <p:cNvSpPr txBox="1"/>
          <p:nvPr/>
        </p:nvSpPr>
        <p:spPr>
          <a:xfrm>
            <a:off x="5130265" y="2136808"/>
            <a:ext cx="914400" cy="914400"/>
          </a:xfrm>
          <a:prstGeom prst="rect">
            <a:avLst/>
          </a:prstGeom>
        </p:spPr>
        <p:txBody>
          <a:bodyPr wrap="none" rtlCol="0" anchor="t" anchorCtr="0">
            <a:noAutofit/>
          </a:bodyPr>
          <a:lstStyle/>
          <a:p>
            <a:endParaRPr lang="ru-RU" sz="1800" baseline="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0038243-178B-DE01-DD22-2DE5A8822803}"/>
              </a:ext>
            </a:extLst>
          </p:cNvPr>
          <p:cNvSpPr txBox="1"/>
          <p:nvPr/>
        </p:nvSpPr>
        <p:spPr>
          <a:xfrm>
            <a:off x="741662" y="3666236"/>
            <a:ext cx="151035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(1881 – 1953)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3222934-57A5-3B78-72EB-64ECFBFF0B47}"/>
              </a:ext>
            </a:extLst>
          </p:cNvPr>
          <p:cNvSpPr txBox="1"/>
          <p:nvPr/>
        </p:nvSpPr>
        <p:spPr>
          <a:xfrm>
            <a:off x="1496837" y="5835971"/>
            <a:ext cx="30104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https://rostec.ru/media/news/valentin-vologdin-pioner-vysokochastotnogo-mashinostroeniya/?ysclid=memo8n483p174981471#start</a:t>
            </a:r>
            <a:endParaRPr lang="ru-RU" sz="8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991AE8E-F263-FD15-4D63-EA9B0C39C4E4}"/>
              </a:ext>
            </a:extLst>
          </p:cNvPr>
          <p:cNvSpPr txBox="1"/>
          <p:nvPr/>
        </p:nvSpPr>
        <p:spPr>
          <a:xfrm>
            <a:off x="6096000" y="2262406"/>
            <a:ext cx="20697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Александр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Александрович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Микулин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7CA1866-979D-720A-5C60-525F46495778}"/>
              </a:ext>
            </a:extLst>
          </p:cNvPr>
          <p:cNvSpPr txBox="1"/>
          <p:nvPr/>
        </p:nvSpPr>
        <p:spPr>
          <a:xfrm>
            <a:off x="6053113" y="3090446"/>
            <a:ext cx="156164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(1895 – 1985)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6754C004-EBDC-3EA2-C571-2819EC526D26}"/>
              </a:ext>
            </a:extLst>
          </p:cNvPr>
          <p:cNvSpPr txBox="1"/>
          <p:nvPr/>
        </p:nvSpPr>
        <p:spPr>
          <a:xfrm>
            <a:off x="6716304" y="6205723"/>
            <a:ext cx="42254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https://rostec.ru/media/news/aleksandr-mikulin-pioner-dvigatelestroeniya-i-zozha/?ysclid=memoi2j08v970897426</a:t>
            </a:r>
            <a:endParaRPr lang="ru-RU" sz="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F1BC30D-E4C4-A6B1-B0B8-F411C2A68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49275"/>
            <a:ext cx="2529366" cy="17145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CD0279C-424D-26BE-8527-C5557E9A0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6" t="3072" r="10033" b="12820"/>
          <a:stretch>
            <a:fillRect/>
          </a:stretch>
        </p:blipFill>
        <p:spPr>
          <a:xfrm>
            <a:off x="2956162" y="1453491"/>
            <a:ext cx="2806195" cy="395101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A4B4A05-8BEA-2CAC-657A-72E0BB0413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r="5724" b="17721"/>
          <a:stretch>
            <a:fillRect/>
          </a:stretch>
        </p:blipFill>
        <p:spPr>
          <a:xfrm>
            <a:off x="8813039" y="1598215"/>
            <a:ext cx="2775987" cy="396769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E046B91-8643-AD7E-50B1-8AF5F073A9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7980"/>
            <a:ext cx="12192000" cy="26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2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DE9DC6-917D-DA98-208F-1B2D2010B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13F2794-8F49-D272-D042-E0A4A3217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93" y="3025410"/>
            <a:ext cx="1752492" cy="12225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CDE9EAC8-AEBE-B519-10AC-D98313C26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6" y="2774914"/>
            <a:ext cx="1743074" cy="13158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FBCDDEF-1F66-0DBF-AD86-3AF25D8AD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569194"/>
            <a:ext cx="1743075" cy="2398727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E6F314C-BAD0-C05A-7F92-3150D5E1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C45-9BD7-47C8-B7F2-11427550BA3A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DD0ED54-737E-4A37-ABA0-E5E10ABCC792}"/>
              </a:ext>
            </a:extLst>
          </p:cNvPr>
          <p:cNvSpPr txBox="1"/>
          <p:nvPr/>
        </p:nvSpPr>
        <p:spPr>
          <a:xfrm>
            <a:off x="678202" y="2918245"/>
            <a:ext cx="169148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Юстин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Юлианович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Джанелидзе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B13259F-D551-5D23-193B-88EBA1BDA23A}"/>
              </a:ext>
            </a:extLst>
          </p:cNvPr>
          <p:cNvSpPr txBox="1"/>
          <p:nvPr/>
        </p:nvSpPr>
        <p:spPr>
          <a:xfrm>
            <a:off x="5130265" y="2136808"/>
            <a:ext cx="914400" cy="914400"/>
          </a:xfrm>
          <a:prstGeom prst="rect">
            <a:avLst/>
          </a:prstGeom>
        </p:spPr>
        <p:txBody>
          <a:bodyPr wrap="none" rtlCol="0" anchor="t" anchorCtr="0">
            <a:noAutofit/>
          </a:bodyPr>
          <a:lstStyle/>
          <a:p>
            <a:endParaRPr lang="ru-RU" sz="1800" baseline="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8AE2509-7A32-DA75-D714-2D92D1F170D3}"/>
              </a:ext>
            </a:extLst>
          </p:cNvPr>
          <p:cNvSpPr txBox="1"/>
          <p:nvPr/>
        </p:nvSpPr>
        <p:spPr>
          <a:xfrm>
            <a:off x="678202" y="3752226"/>
            <a:ext cx="151035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(1883–1950)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83D3A95-ED51-C247-5CDA-845E6F50A3DB}"/>
              </a:ext>
            </a:extLst>
          </p:cNvPr>
          <p:cNvSpPr txBox="1"/>
          <p:nvPr/>
        </p:nvSpPr>
        <p:spPr>
          <a:xfrm>
            <a:off x="828766" y="6006308"/>
            <a:ext cx="497377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https://ru.ruwiki.ru/assistant/01K3TMXPSHCN4Z13DQ1NAZ9A34</a:t>
            </a:r>
            <a:endParaRPr lang="ru-RU" sz="8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9EF211C-BBA5-E583-DD4A-C297FB7EBBA2}"/>
              </a:ext>
            </a:extLst>
          </p:cNvPr>
          <p:cNvSpPr txBox="1"/>
          <p:nvPr/>
        </p:nvSpPr>
        <p:spPr>
          <a:xfrm>
            <a:off x="6044665" y="3025410"/>
            <a:ext cx="143500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Владимир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Петрович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Филатов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39A0590-C57C-0630-5B32-0A36C1DC9F03}"/>
              </a:ext>
            </a:extLst>
          </p:cNvPr>
          <p:cNvSpPr txBox="1"/>
          <p:nvPr/>
        </p:nvSpPr>
        <p:spPr>
          <a:xfrm>
            <a:off x="6044665" y="3826515"/>
            <a:ext cx="155042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(1875 – 1956)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221625C-F1EB-DFD8-C5D5-28C9662A3A96}"/>
              </a:ext>
            </a:extLst>
          </p:cNvPr>
          <p:cNvSpPr txBox="1"/>
          <p:nvPr/>
        </p:nvSpPr>
        <p:spPr>
          <a:xfrm>
            <a:off x="7006361" y="6140492"/>
            <a:ext cx="42254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https://ru.ruwiki.ru/assistant/01K3TN14WEDSRGGBG1HMXAXR24</a:t>
            </a:r>
            <a:endParaRPr lang="ru-RU" sz="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F78F894-990C-80DD-5E5B-546B1E8D73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583"/>
          <a:stretch>
            <a:fillRect/>
          </a:stretch>
        </p:blipFill>
        <p:spPr>
          <a:xfrm>
            <a:off x="6100709" y="544667"/>
            <a:ext cx="1743075" cy="24968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BD7257C-6353-625B-A4B1-BF222DC7A1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8536"/>
          <a:stretch>
            <a:fillRect/>
          </a:stretch>
        </p:blipFill>
        <p:spPr>
          <a:xfrm>
            <a:off x="2604052" y="1696619"/>
            <a:ext cx="2782287" cy="37579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0FA4307-63EF-213F-0CB5-D285EBCE667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r="10034" b="18062"/>
          <a:stretch>
            <a:fillRect/>
          </a:stretch>
        </p:blipFill>
        <p:spPr>
          <a:xfrm>
            <a:off x="8209889" y="1579784"/>
            <a:ext cx="2655896" cy="399163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56014A3-13A4-5721-2465-3C1153A62B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7980"/>
            <a:ext cx="12192000" cy="26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06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D803AFB-6442-C8B6-2F50-2AD4FB87F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E9BC806F-F7B4-3771-C060-39EA7C11B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812" y="5380577"/>
            <a:ext cx="3858712" cy="92814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27159376-EF97-7F37-011F-7346D3041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484" y="5103277"/>
            <a:ext cx="1862879" cy="120408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BBD70BAE-EA2B-CE3F-3D03-DC6C0B87C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5295432"/>
            <a:ext cx="2065085" cy="10132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0EEB9C21-FDB8-6A4D-7F81-FA53E2A09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867" y="561622"/>
            <a:ext cx="2153133" cy="21570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71D4400-194B-5504-B67B-B1B2FA5DD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549275"/>
            <a:ext cx="3258715" cy="2172477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50B4763-05D4-21DD-7119-B84700C5C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C45-9BD7-47C8-B7F2-11427550BA3A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85E2DD9-1434-15E8-2C79-878FD5A0BFBA}"/>
              </a:ext>
            </a:extLst>
          </p:cNvPr>
          <p:cNvSpPr txBox="1"/>
          <p:nvPr/>
        </p:nvSpPr>
        <p:spPr>
          <a:xfrm>
            <a:off x="3954040" y="1001011"/>
            <a:ext cx="201369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Сергей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Владимирович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Ильюшин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DF0345C-129B-4F68-0EB2-49CFFE855CB4}"/>
              </a:ext>
            </a:extLst>
          </p:cNvPr>
          <p:cNvSpPr txBox="1"/>
          <p:nvPr/>
        </p:nvSpPr>
        <p:spPr>
          <a:xfrm>
            <a:off x="5130265" y="2136808"/>
            <a:ext cx="914400" cy="914400"/>
          </a:xfrm>
          <a:prstGeom prst="rect">
            <a:avLst/>
          </a:prstGeom>
        </p:spPr>
        <p:txBody>
          <a:bodyPr wrap="none" rtlCol="0" anchor="t" anchorCtr="0">
            <a:noAutofit/>
          </a:bodyPr>
          <a:lstStyle/>
          <a:p>
            <a:endParaRPr lang="ru-RU" sz="1800" baseline="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5E16FDD-909F-2273-7739-B4947616ED53}"/>
              </a:ext>
            </a:extLst>
          </p:cNvPr>
          <p:cNvSpPr txBox="1"/>
          <p:nvPr/>
        </p:nvSpPr>
        <p:spPr>
          <a:xfrm>
            <a:off x="3942867" y="1861298"/>
            <a:ext cx="14702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(1894–1977)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AE385CE-936A-B9AF-A1DB-8E074A8A1AA4}"/>
              </a:ext>
            </a:extLst>
          </p:cNvPr>
          <p:cNvSpPr txBox="1"/>
          <p:nvPr/>
        </p:nvSpPr>
        <p:spPr>
          <a:xfrm>
            <a:off x="560752" y="6273037"/>
            <a:ext cx="49737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https://rostec.ru/media/news/sergey-ilyushin-luchshe-vsego-poyut-o-konstruktore-samolety/#end</a:t>
            </a:r>
            <a:endParaRPr lang="ru-RU" sz="80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CBF06C2-1DD9-C051-6FC6-34794D931215}"/>
              </a:ext>
            </a:extLst>
          </p:cNvPr>
          <p:cNvSpPr txBox="1"/>
          <p:nvPr/>
        </p:nvSpPr>
        <p:spPr>
          <a:xfrm>
            <a:off x="2176051" y="6451839"/>
            <a:ext cx="15909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https://waralbum.ru/115620/</a:t>
            </a:r>
            <a:endParaRPr lang="ru-RU" sz="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197CB0E-C657-447B-9630-17EB6B12D5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2787"/>
          <a:stretch>
            <a:fillRect/>
          </a:stretch>
        </p:blipFill>
        <p:spPr>
          <a:xfrm>
            <a:off x="695325" y="2859550"/>
            <a:ext cx="2065085" cy="2462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4CDDC8A-4AF6-2F87-41A2-D18CF6846B57}"/>
              </a:ext>
            </a:extLst>
          </p:cNvPr>
          <p:cNvSpPr txBox="1"/>
          <p:nvPr/>
        </p:nvSpPr>
        <p:spPr>
          <a:xfrm>
            <a:off x="623705" y="5305281"/>
            <a:ext cx="21948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Артем Иванович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Микоян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124E821-C0C9-E429-FCFE-0D6078511FE3}"/>
              </a:ext>
            </a:extLst>
          </p:cNvPr>
          <p:cNvSpPr txBox="1"/>
          <p:nvPr/>
        </p:nvSpPr>
        <p:spPr>
          <a:xfrm>
            <a:off x="623705" y="5951612"/>
            <a:ext cx="14702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(1905–1970) 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FC152E7-1247-794C-B725-2496D6D5DC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1542"/>
          <a:stretch>
            <a:fillRect/>
          </a:stretch>
        </p:blipFill>
        <p:spPr>
          <a:xfrm>
            <a:off x="4224484" y="2797692"/>
            <a:ext cx="1862879" cy="23033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8DBA0D8-C9C1-1C06-55CB-7381CFBC354D}"/>
              </a:ext>
            </a:extLst>
          </p:cNvPr>
          <p:cNvSpPr txBox="1"/>
          <p:nvPr/>
        </p:nvSpPr>
        <p:spPr>
          <a:xfrm>
            <a:off x="4206232" y="5116902"/>
            <a:ext cx="149111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Александр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Сергеевич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Яковлев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B3F133E-7A8F-18B3-E18A-2936D80926B9}"/>
              </a:ext>
            </a:extLst>
          </p:cNvPr>
          <p:cNvSpPr txBox="1"/>
          <p:nvPr/>
        </p:nvSpPr>
        <p:spPr>
          <a:xfrm>
            <a:off x="4204944" y="5955266"/>
            <a:ext cx="147027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(1905–1970)  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C8D6222-9E6A-BFFE-D089-76C1DEA204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7527" y="2859550"/>
            <a:ext cx="3861997" cy="25247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A6ED24B-7A2A-C077-5764-EF781033CE5C}"/>
              </a:ext>
            </a:extLst>
          </p:cNvPr>
          <p:cNvSpPr txBox="1"/>
          <p:nvPr/>
        </p:nvSpPr>
        <p:spPr>
          <a:xfrm>
            <a:off x="7358646" y="5341297"/>
            <a:ext cx="305564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Андрей Александрович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>
                <a:solidFill>
                  <a:schemeClr val="bg1"/>
                </a:solidFill>
              </a:rPr>
              <a:t>Липгарт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533B670-9927-D20B-62E8-27E85863442B}"/>
              </a:ext>
            </a:extLst>
          </p:cNvPr>
          <p:cNvSpPr txBox="1"/>
          <p:nvPr/>
        </p:nvSpPr>
        <p:spPr>
          <a:xfrm>
            <a:off x="7321478" y="5951612"/>
            <a:ext cx="149271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(1898–1980)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DD6A611-F5CC-6874-0899-6967D70B7CA5}"/>
              </a:ext>
            </a:extLst>
          </p:cNvPr>
          <p:cNvSpPr txBox="1"/>
          <p:nvPr/>
        </p:nvSpPr>
        <p:spPr>
          <a:xfrm>
            <a:off x="5066510" y="6369215"/>
            <a:ext cx="46323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https://auto.mail.ru/article/104118-andrej-lipgart-velikij-avtokonstruktor-i-ego-pobedyi/</a:t>
            </a:r>
            <a:endParaRPr lang="ru-RU" sz="8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72E5B2E-FBE7-FC9B-8794-FBF7C6DD15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47"/>
          <a:stretch>
            <a:fillRect/>
          </a:stretch>
        </p:blipFill>
        <p:spPr>
          <a:xfrm>
            <a:off x="6479627" y="549275"/>
            <a:ext cx="5712373" cy="26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52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673B2E9-4DF7-8E20-D3E7-24628FFE9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296" y="549275"/>
            <a:ext cx="4059627" cy="56484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E87B374-3A9A-8652-DBDC-18513F435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4556304"/>
            <a:ext cx="2669536" cy="992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EA6D4CD-83F7-ADD6-E62E-21F6FA36110A}"/>
              </a:ext>
            </a:extLst>
          </p:cNvPr>
          <p:cNvSpPr txBox="1"/>
          <p:nvPr/>
        </p:nvSpPr>
        <p:spPr>
          <a:xfrm>
            <a:off x="695325" y="4564259"/>
            <a:ext cx="236154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Юрий Евгеньевич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>
                <a:solidFill>
                  <a:schemeClr val="bg1"/>
                </a:solidFill>
              </a:rPr>
              <a:t>Максарев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8A997B1-E76D-FC95-83BF-3D97A4F9D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7980"/>
            <a:ext cx="12192000" cy="26604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778A631-2581-BF84-8146-99D3BBF03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541321"/>
            <a:ext cx="2669536" cy="4014984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560DC5AE-E794-DC05-88DB-BC69A79D2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C45-9BD7-47C8-B7F2-11427550BA3A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B6F29FB-4651-7959-49BC-00C2368A5CF7}"/>
              </a:ext>
            </a:extLst>
          </p:cNvPr>
          <p:cNvSpPr txBox="1"/>
          <p:nvPr/>
        </p:nvSpPr>
        <p:spPr>
          <a:xfrm>
            <a:off x="695325" y="5210590"/>
            <a:ext cx="146226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(1</a:t>
            </a:r>
            <a:r>
              <a:rPr lang="en-US" sz="1600" dirty="0">
                <a:solidFill>
                  <a:schemeClr val="bg1"/>
                </a:solidFill>
              </a:rPr>
              <a:t>903</a:t>
            </a:r>
            <a:r>
              <a:rPr lang="ru-RU" sz="1600" dirty="0">
                <a:solidFill>
                  <a:schemeClr val="bg1"/>
                </a:solidFill>
              </a:rPr>
              <a:t>–19</a:t>
            </a:r>
            <a:r>
              <a:rPr lang="en-US" sz="1600" dirty="0">
                <a:solidFill>
                  <a:schemeClr val="bg1"/>
                </a:solidFill>
              </a:rPr>
              <a:t>82</a:t>
            </a:r>
            <a:r>
              <a:rPr lang="ru-RU" sz="1600" dirty="0">
                <a:solidFill>
                  <a:schemeClr val="bg1"/>
                </a:solidFill>
              </a:rPr>
              <a:t>)   </a:t>
            </a:r>
          </a:p>
        </p:txBody>
      </p:sp>
    </p:spTree>
    <p:extLst>
      <p:ext uri="{BB962C8B-B14F-4D97-AF65-F5344CB8AC3E}">
        <p14:creationId xmlns:p14="http://schemas.microsoft.com/office/powerpoint/2010/main" val="1816185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719680B-0D5A-6A6C-1A5E-8F4D8335D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4" y="4342538"/>
            <a:ext cx="5356977" cy="11508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CB49545-2EE9-4005-7821-13D9B7DEC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573189"/>
            <a:ext cx="2665392" cy="37693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0C15DB6-04F7-32E2-1206-868210CA2A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10" y="573188"/>
            <a:ext cx="2665391" cy="37693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8170A05-4A4D-990D-BDC2-61B252079A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7980"/>
            <a:ext cx="12192000" cy="266046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D08AEA30-907B-142F-61C4-872CEA94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C1C45-9BD7-47C8-B7F2-11427550BA3A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2B860D3-63FB-1487-9BDC-439C2176B8BC}"/>
              </a:ext>
            </a:extLst>
          </p:cNvPr>
          <p:cNvSpPr txBox="1"/>
          <p:nvPr/>
        </p:nvSpPr>
        <p:spPr>
          <a:xfrm>
            <a:off x="695325" y="4463510"/>
            <a:ext cx="53569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Биобиблиографический указатель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«Изобретательская  </a:t>
            </a:r>
            <a:r>
              <a:rPr lang="ru-RU" dirty="0" smtClean="0">
                <a:solidFill>
                  <a:schemeClr val="bg1"/>
                </a:solidFill>
              </a:rPr>
              <a:t>энергия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Российской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академии наук. </a:t>
            </a:r>
            <a:r>
              <a:rPr lang="en-US" dirty="0" smtClean="0">
                <a:solidFill>
                  <a:schemeClr val="bg1"/>
                </a:solidFill>
              </a:rPr>
              <a:t>XIX-XXI </a:t>
            </a:r>
            <a:r>
              <a:rPr lang="ru-RU" dirty="0" smtClean="0">
                <a:solidFill>
                  <a:schemeClr val="bg1"/>
                </a:solidFill>
              </a:rPr>
              <a:t>вв.»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15418" r="19885" b="19724"/>
          <a:stretch/>
        </p:blipFill>
        <p:spPr bwMode="auto">
          <a:xfrm>
            <a:off x="6263615" y="1036326"/>
            <a:ext cx="4816063" cy="411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7067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Montserrat"/>
        <a:ea typeface=""/>
        <a:cs typeface=""/>
      </a:majorFont>
      <a:minorFont>
        <a:latin typeface="Montserrat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t" anchorCtr="0">
        <a:noAutofit/>
      </a:bodyPr>
      <a:lstStyle>
        <a:defPPr>
          <a:defRPr sz="1800" baseline="0"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1900</Words>
  <Application>Microsoft Office PowerPoint</Application>
  <PresentationFormat>Произвольный</PresentationFormat>
  <Paragraphs>105</Paragraphs>
  <Slides>11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Зезина Ольга Валентиновна</cp:lastModifiedBy>
  <cp:revision>102</cp:revision>
  <dcterms:created xsi:type="dcterms:W3CDTF">2019-12-05T12:39:17Z</dcterms:created>
  <dcterms:modified xsi:type="dcterms:W3CDTF">2025-11-24T12:25:03Z</dcterms:modified>
</cp:coreProperties>
</file>