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sldIdLst>
    <p:sldId id="256" r:id="rId2"/>
    <p:sldId id="324" r:id="rId3"/>
    <p:sldId id="323" r:id="rId4"/>
    <p:sldId id="268" r:id="rId5"/>
    <p:sldId id="322" r:id="rId6"/>
    <p:sldId id="276" r:id="rId7"/>
    <p:sldId id="319" r:id="rId8"/>
    <p:sldId id="326" r:id="rId9"/>
    <p:sldId id="298" r:id="rId10"/>
    <p:sldId id="316" r:id="rId11"/>
    <p:sldId id="300" r:id="rId12"/>
    <p:sldId id="306" r:id="rId13"/>
    <p:sldId id="321" r:id="rId14"/>
    <p:sldId id="320" r:id="rId15"/>
    <p:sldId id="325" r:id="rId16"/>
    <p:sldId id="281" r:id="rId17"/>
    <p:sldId id="304" r:id="rId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9E5"/>
    <a:srgbClr val="C1F1D0"/>
    <a:srgbClr val="7FB1A2"/>
    <a:srgbClr val="006666"/>
    <a:srgbClr val="F4F6F5"/>
    <a:srgbClr val="A4D0BD"/>
    <a:srgbClr val="8BC3AB"/>
    <a:srgbClr val="006260"/>
    <a:srgbClr val="99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8" autoAdjust="0"/>
  </p:normalViewPr>
  <p:slideViewPr>
    <p:cSldViewPr>
      <p:cViewPr varScale="1">
        <p:scale>
          <a:sx n="66" d="100"/>
          <a:sy n="66" d="100"/>
        </p:scale>
        <p:origin x="1304" y="44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4B1FD-7F42-43C4-945D-E9C6489C83A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861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4C86C-30F2-4679-84F0-AD3C4938FD1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52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F31D6-34B3-4063-A1EE-B922E4A1057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771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1699F-4AED-46EE-8B11-178A57FA899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679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8704B-1317-43A8-8E5E-C299787B3E2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268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78934-90C7-4B12-8173-8328A1A75E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98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725F1-07DC-43F8-8EFB-00AE12005AA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61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67836-3D46-4E90-AA36-18F542389CA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40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BC02F-0DBA-465A-997D-069118AE34F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44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A4512-B836-4559-ABD6-4DD6CD3042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376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D398-FD14-4925-9D33-851BDCB21D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093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AE0770-8EED-40C1-AD86-9ACA3F9887B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7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2483768" y="4581128"/>
            <a:ext cx="4172461" cy="18466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Н.И. Брянчанинова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6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Геологический институт РАН, Москва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ru-RU" altLang="ru-RU" sz="1600" i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600" b="1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В.Н. Смольянинова </a:t>
            </a:r>
            <a:endParaRPr lang="ru-RU" altLang="ru-RU" sz="1600" b="1" i="1" baseline="30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6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Институт геологии рудных месторождений, минералогии, геохимии и петрографии РАН, Москва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7D653-3E42-6EE7-D891-4572C5C80B8A}"/>
              </a:ext>
            </a:extLst>
          </p:cNvPr>
          <p:cNvSpPr txBox="1"/>
          <p:nvPr/>
        </p:nvSpPr>
        <p:spPr>
          <a:xfrm>
            <a:off x="251520" y="404664"/>
            <a:ext cx="85689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</a:rPr>
              <a:t>Научно-практическая конференция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</a:rPr>
              <a:t>«Академическая наука в годы Великой Отечественной войны»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</a:rPr>
              <a:t>Москва, 25-26 ноября 2025 г.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198474"/>
            <a:ext cx="8568951" cy="1446550"/>
          </a:xfrm>
          <a:prstGeom prst="rect">
            <a:avLst/>
          </a:prstGeom>
          <a:ln/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в эвакуации: по письмам геологов профессору Н.А. Смольянинову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static.tildacdn.com/tild3766-3736-4961-b631-303062363961/Znak-IG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61" y="5010937"/>
            <a:ext cx="1804203" cy="12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colab.ws/storage/images/resized/wXB0UCjscNfN2v6VeWLU9oA4GkWkgbMQdUBFIKf1_medium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colab.ws/storage/images/resized/wXB0UCjscNfN2v6VeWLU9oA4GkWkgbMQdUBFIKf1_medium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colab.ws/storage/images/resized/wXB0UCjscNfN2v6VeWLU9oA4GkWkgbMQdUBFIKf1_medium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onznews.wdcb.ru/images/news22/feb/cover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" b="7335"/>
          <a:stretch/>
        </p:blipFill>
        <p:spPr bwMode="auto">
          <a:xfrm>
            <a:off x="394213" y="5010938"/>
            <a:ext cx="1816410" cy="12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114" y="511513"/>
            <a:ext cx="8560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Cambria" pitchFamily="18" charset="0"/>
              </a:rPr>
              <a:t>	</a:t>
            </a:r>
            <a:r>
              <a:rPr lang="ru-RU" sz="1600" dirty="0">
                <a:latin typeface="Cambria" pitchFamily="18" charset="0"/>
              </a:rPr>
              <a:t>Ф.В.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sz="1600" dirty="0" err="1">
                <a:latin typeface="Cambria" pitchFamily="18" charset="0"/>
              </a:rPr>
              <a:t>Чухров</a:t>
            </a:r>
            <a:r>
              <a:rPr lang="ru-RU" sz="1600" dirty="0">
                <a:latin typeface="Cambria" pitchFamily="18" charset="0"/>
              </a:rPr>
              <a:t> (10 августа 1941 г., Алма-Ата): </a:t>
            </a:r>
            <a:r>
              <a:rPr lang="ru-RU" i="1" dirty="0">
                <a:latin typeface="Cambria" pitchFamily="18" charset="0"/>
              </a:rPr>
              <a:t>«На месте сразу же выяснилось, что по ряду временных обстоятельств выполнить наше задание крайне трудно, а может быть невозможно. </a:t>
            </a:r>
            <a:r>
              <a:rPr lang="ru-RU" b="1" i="1" dirty="0">
                <a:latin typeface="Cambria" pitchFamily="18" charset="0"/>
              </a:rPr>
              <a:t>Это создает предпосылку для пониженного настроения, так как торчать здесь без пользы для дела в такой момент было бы противно».</a:t>
            </a:r>
            <a:r>
              <a:rPr lang="ru-RU" dirty="0">
                <a:latin typeface="Cambria" pitchFamily="18" charset="0"/>
              </a:rPr>
              <a:t>	</a:t>
            </a:r>
            <a:endParaRPr lang="ru-RU" i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980" y="5172292"/>
            <a:ext cx="8560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itchFamily="18" charset="0"/>
              </a:rPr>
              <a:t> Ф.В. </a:t>
            </a:r>
            <a:r>
              <a:rPr lang="ru-RU" dirty="0" err="1">
                <a:latin typeface="Cambria" pitchFamily="18" charset="0"/>
              </a:rPr>
              <a:t>Чухров</a:t>
            </a:r>
            <a:r>
              <a:rPr lang="ru-RU" dirty="0">
                <a:latin typeface="Cambria" pitchFamily="18" charset="0"/>
              </a:rPr>
              <a:t> (</a:t>
            </a:r>
            <a:r>
              <a:rPr lang="ru-RU" sz="1600" dirty="0">
                <a:latin typeface="Cambria" pitchFamily="18" charset="0"/>
              </a:rPr>
              <a:t>15 января 1942 г., Балхаш): </a:t>
            </a:r>
            <a:r>
              <a:rPr lang="ru-RU" i="1" dirty="0">
                <a:latin typeface="Cambria" pitchFamily="18" charset="0"/>
              </a:rPr>
              <a:t>«С квартирой пока не устроились, что определенным образом действует на настроение. </a:t>
            </a:r>
            <a:r>
              <a:rPr lang="ru-RU" b="1" i="1" dirty="0">
                <a:latin typeface="Cambria" pitchFamily="18" charset="0"/>
              </a:rPr>
              <a:t>В работу еще не вернулся. Очень скучаю по Москве и московской обстановке. Уж очень мало здесь возможностей для привычной работы</a:t>
            </a:r>
            <a:r>
              <a:rPr lang="ru-RU" i="1" dirty="0">
                <a:latin typeface="Cambria" pitchFamily="18" charset="0"/>
              </a:rPr>
              <a:t>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ECA97-920D-B9CB-8638-BD5DB28EF32B}"/>
              </a:ext>
            </a:extLst>
          </p:cNvPr>
          <p:cNvSpPr txBox="1"/>
          <p:nvPr/>
        </p:nvSpPr>
        <p:spPr>
          <a:xfrm>
            <a:off x="250980" y="2564904"/>
            <a:ext cx="8560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1600" dirty="0">
                <a:latin typeface="Cambria" pitchFamily="18" charset="0"/>
              </a:rPr>
              <a:t>Ф.В. </a:t>
            </a:r>
            <a:r>
              <a:rPr lang="ru-RU" sz="1600" dirty="0" err="1">
                <a:latin typeface="Cambria" pitchFamily="18" charset="0"/>
              </a:rPr>
              <a:t>Чухров</a:t>
            </a:r>
            <a:r>
              <a:rPr lang="ru-RU" sz="1600" dirty="0">
                <a:latin typeface="Cambria" pitchFamily="18" charset="0"/>
              </a:rPr>
              <a:t>: </a:t>
            </a:r>
            <a:r>
              <a:rPr lang="ru-RU" b="1" i="1" dirty="0">
                <a:latin typeface="Cambria" pitchFamily="18" charset="0"/>
              </a:rPr>
              <a:t>«В Алма-Ата </a:t>
            </a:r>
            <a:r>
              <a:rPr lang="ru-RU" i="1" dirty="0">
                <a:latin typeface="Cambria" pitchFamily="18" charset="0"/>
              </a:rPr>
              <a:t>время прошло очень быстро, так как там </a:t>
            </a:r>
            <a:r>
              <a:rPr lang="ru-RU" b="1" i="1" dirty="0">
                <a:latin typeface="Cambria" pitchFamily="18" charset="0"/>
              </a:rPr>
              <a:t>научная жизнь не замерла, а наоборот оживилась в связи с приездом многих геологов из центра, то и мне пришлось делать несколько докладов, в том числе о коллоидах. Меня усиленно упрашивали прочитать курс лекций по теоретической минералогии и методам минералогических исследований, </a:t>
            </a:r>
            <a:r>
              <a:rPr lang="ru-RU" i="1" dirty="0">
                <a:latin typeface="Cambria" pitchFamily="18" charset="0"/>
              </a:rPr>
              <a:t>но от этого пришлось отказаться, так как я уже был связан обязательством с Балхашем».</a:t>
            </a:r>
          </a:p>
        </p:txBody>
      </p:sp>
    </p:spTree>
    <p:extLst>
      <p:ext uri="{BB962C8B-B14F-4D97-AF65-F5344CB8AC3E}">
        <p14:creationId xmlns:p14="http://schemas.microsoft.com/office/powerpoint/2010/main" val="71881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3931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Как жили …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0" y="5909791"/>
            <a:ext cx="8712968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О.М. Шубникова, Миасс: </a:t>
            </a:r>
          </a:p>
          <a:p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«Здесь обстановка для тихой кабинетной работы неплохая»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FCB05-C029-3FC7-DC76-F476E72976DB}"/>
              </a:ext>
            </a:extLst>
          </p:cNvPr>
          <p:cNvSpPr txBox="1"/>
          <p:nvPr/>
        </p:nvSpPr>
        <p:spPr>
          <a:xfrm>
            <a:off x="215516" y="4768696"/>
            <a:ext cx="8712968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В.И. Крыжановский, Миасс: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«Живется нам здесь неплохо, хотя тесно. Мы имеем две маленьких комнаты общей площадью около 21 кв. м, но отдельных. …».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E4C30-0339-08AC-A042-10F9ADE3068D}"/>
              </a:ext>
            </a:extLst>
          </p:cNvPr>
          <p:cNvSpPr txBox="1"/>
          <p:nvPr/>
        </p:nvSpPr>
        <p:spPr>
          <a:xfrm>
            <a:off x="215516" y="2780928"/>
            <a:ext cx="8712968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Э.М.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Куплетская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Свердловск: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«Каким-то чудом для Свердловских условий, Б.М. сравнительно быстро нашел небольшую комнату, и мы с дочками на днях перебрались сюда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&lt;…&gt; 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Хотя здесь в бытовом и, главное, в «тепловом» отношении будет и трудно, но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&lt;…&gt; 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пора выбираться из деревни, где нет ни книг, ни школы должного уровня, ни возможности научно работать…»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63D11-5DED-C5B1-AEB1-6C61A861F4BA}"/>
              </a:ext>
            </a:extLst>
          </p:cNvPr>
          <p:cNvSpPr txBox="1"/>
          <p:nvPr/>
        </p:nvSpPr>
        <p:spPr>
          <a:xfrm>
            <a:off x="198426" y="836712"/>
            <a:ext cx="8712968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itchFamily="18" charset="0"/>
              </a:rPr>
              <a:t>Смольянинова Н.Н. (Воспоминания):</a:t>
            </a:r>
            <a:r>
              <a:rPr lang="ru-RU" sz="1600" i="1" dirty="0">
                <a:latin typeface="Cambria" pitchFamily="18" charset="0"/>
              </a:rPr>
              <a:t> </a:t>
            </a:r>
            <a:endParaRPr lang="en-US" sz="1600" i="1" dirty="0">
              <a:latin typeface="Cambria" pitchFamily="18" charset="0"/>
            </a:endParaRPr>
          </a:p>
          <a:p>
            <a:r>
              <a:rPr lang="ru-RU" sz="1600" i="1" dirty="0">
                <a:latin typeface="Cambria" pitchFamily="18" charset="0"/>
              </a:rPr>
              <a:t>      «</a:t>
            </a:r>
            <a:r>
              <a:rPr lang="ru-RU" i="1" dirty="0">
                <a:latin typeface="Cambria" pitchFamily="18" charset="0"/>
              </a:rPr>
              <a:t>Семипалатинск нас приятно удивил тем, что город жил как в мирное время: на каждом шагу продавали белые казавшиеся необыкновенно вкусными булочки и колбасу, которые продавались совершенно свободно.  </a:t>
            </a:r>
            <a:r>
              <a:rPr lang="ru-RU" i="1" u="sng" dirty="0">
                <a:latin typeface="Cambria" pitchFamily="18" charset="0"/>
              </a:rPr>
              <a:t>По сравнению с голодным Кыштымом Семипалатинск показался раем</a:t>
            </a:r>
            <a:r>
              <a:rPr lang="ru-RU" i="1" dirty="0">
                <a:latin typeface="Cambria" pitchFamily="18" charset="0"/>
              </a:rPr>
              <a:t>. Но скоро и очень скоро этого не стало, и паек ограничился баландой на обед и положенными граммами хлеба».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260648"/>
            <a:ext cx="8496945" cy="485434"/>
          </a:xfrm>
          <a:solidFill>
            <a:srgbClr val="8BC3AB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</a:rPr>
              <a:t>Шубникова Ольга Михайловна  (1884 – 1955)</a:t>
            </a:r>
            <a:endParaRPr lang="ru-RU" sz="11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41757" y="3017813"/>
            <a:ext cx="4231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8478C-3321-E89C-9AD9-5BE5659CB4C4}"/>
              </a:ext>
            </a:extLst>
          </p:cNvPr>
          <p:cNvSpPr txBox="1"/>
          <p:nvPr/>
        </p:nvSpPr>
        <p:spPr>
          <a:xfrm>
            <a:off x="389086" y="4469994"/>
            <a:ext cx="8422068" cy="2000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ru-RU" i="1" dirty="0">
                <a:latin typeface="Cambria" pitchFamily="18" charset="0"/>
              </a:rPr>
              <a:t>	</a:t>
            </a:r>
            <a:r>
              <a:rPr lang="ru-RU" sz="1600" dirty="0">
                <a:latin typeface="Cambria" pitchFamily="18" charset="0"/>
              </a:rPr>
              <a:t>К осени 1942 г. на новом месте уже организовалась новая провинциальная повседневность московских ученых:</a:t>
            </a:r>
          </a:p>
          <a:p>
            <a:pPr marL="0" lvl="1" algn="ctr"/>
            <a:r>
              <a:rPr lang="ru-RU" i="1" dirty="0">
                <a:latin typeface="Cambria" pitchFamily="18" charset="0"/>
              </a:rPr>
              <a:t>«… Сейчас у нас огородная горячка. Круглосуточно приходилось дежурить на полях: капустном и двух картофельных… Капусту уже сняли, получили по 30 кг на сотрудника и по 15 кг на иждивенца. Начали копать картошку, но она плохо уродилась» </a:t>
            </a:r>
            <a:r>
              <a:rPr lang="ru-RU" sz="1600" dirty="0">
                <a:latin typeface="Cambria" pitchFamily="18" charset="0"/>
              </a:rPr>
              <a:t>(12 сентября 1942 г., г. Миасс).</a:t>
            </a:r>
          </a:p>
          <a:p>
            <a:pPr marL="0" lvl="1" algn="ctr"/>
            <a:endParaRPr lang="ru-RU" i="1" dirty="0">
              <a:latin typeface="Cambria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3E31BF-A2F5-5B58-819D-9A18667AF1D0}"/>
              </a:ext>
            </a:extLst>
          </p:cNvPr>
          <p:cNvSpPr txBox="1"/>
          <p:nvPr/>
        </p:nvSpPr>
        <p:spPr>
          <a:xfrm>
            <a:off x="2909366" y="1124745"/>
            <a:ext cx="5911106" cy="923330"/>
          </a:xfrm>
          <a:prstGeom prst="rect">
            <a:avLst/>
          </a:prstGeom>
          <a:ln>
            <a:solidFill>
              <a:srgbClr val="7FB1A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Cambria" pitchFamily="18" charset="0"/>
              </a:rPr>
              <a:t>«… я тоже уехала из Москвы через Свердловск в Миасс … Здесь обстановка для тихой кабинетной работы неплохая»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2" y="1255022"/>
            <a:ext cx="2490858" cy="29660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2909366" y="2267499"/>
            <a:ext cx="5911106" cy="2000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ru-RU" sz="1600" dirty="0">
                <a:latin typeface="Cambria" pitchFamily="18" charset="0"/>
              </a:rPr>
              <a:t>О.М. Шубникова</a:t>
            </a:r>
            <a:r>
              <a:rPr lang="ru-RU" dirty="0">
                <a:latin typeface="Cambria" pitchFamily="18" charset="0"/>
              </a:rPr>
              <a:t>: </a:t>
            </a:r>
            <a:r>
              <a:rPr lang="ru-RU" i="1" dirty="0">
                <a:latin typeface="Cambria" pitchFamily="18" charset="0"/>
              </a:rPr>
              <a:t>«Я живу в «избе-читальне», где расположено около 4000 книг из библиотеки нашего института. У меня в комнате все минералогические справочники (</a:t>
            </a:r>
            <a:r>
              <a:rPr lang="ru-RU" i="1" dirty="0" err="1">
                <a:latin typeface="Cambria" pitchFamily="18" charset="0"/>
              </a:rPr>
              <a:t>Hintze</a:t>
            </a:r>
            <a:r>
              <a:rPr lang="ru-RU" i="1" dirty="0">
                <a:latin typeface="Cambria" pitchFamily="18" charset="0"/>
              </a:rPr>
              <a:t>, </a:t>
            </a:r>
            <a:r>
              <a:rPr lang="ru-RU" i="1" dirty="0" err="1">
                <a:latin typeface="Cambria" pitchFamily="18" charset="0"/>
              </a:rPr>
              <a:t>Doel’er</a:t>
            </a:r>
            <a:r>
              <a:rPr lang="ru-RU" i="1" dirty="0">
                <a:latin typeface="Cambria" pitchFamily="18" charset="0"/>
              </a:rPr>
              <a:t>, </a:t>
            </a:r>
            <a:r>
              <a:rPr lang="ru-RU" i="1" dirty="0" err="1">
                <a:latin typeface="Cambria" pitchFamily="18" charset="0"/>
              </a:rPr>
              <a:t>Dana</a:t>
            </a:r>
            <a:r>
              <a:rPr lang="ru-RU" i="1" dirty="0">
                <a:latin typeface="Cambria" pitchFamily="18" charset="0"/>
              </a:rPr>
              <a:t> и др.). Картотека привезена, но не расположена. Книги из библиотеки тоже не все расположены (привезено 16000)» </a:t>
            </a:r>
            <a:r>
              <a:rPr lang="ru-RU" sz="1600" dirty="0">
                <a:latin typeface="Cambria" pitchFamily="18" charset="0"/>
              </a:rPr>
              <a:t>(25 марта 1942 г., Миасс, Челябинская обл.).</a:t>
            </a:r>
          </a:p>
        </p:txBody>
      </p:sp>
    </p:spTree>
    <p:extLst>
      <p:ext uri="{BB962C8B-B14F-4D97-AF65-F5344CB8AC3E}">
        <p14:creationId xmlns:p14="http://schemas.microsoft.com/office/powerpoint/2010/main" val="139072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D7D6-DFBE-1106-DADF-72B53B594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73C0FD-992B-A98E-9D24-91C9B854F01E}"/>
              </a:ext>
            </a:extLst>
          </p:cNvPr>
          <p:cNvSpPr txBox="1"/>
          <p:nvPr/>
        </p:nvSpPr>
        <p:spPr>
          <a:xfrm>
            <a:off x="323527" y="828253"/>
            <a:ext cx="8496945" cy="2031325"/>
          </a:xfrm>
          <a:prstGeom prst="rect">
            <a:avLst/>
          </a:prstGeom>
          <a:solidFill>
            <a:schemeClr val="bg2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lvl="1" algn="ctr"/>
            <a:r>
              <a:rPr lang="ru-RU" i="1" dirty="0">
                <a:latin typeface="Cambria" pitchFamily="18" charset="0"/>
              </a:rPr>
              <a:t>«…я числюсь минералогом и зав. Фондами, занимаюсь минералогическими наблюдениями &lt;…&gt; приходится иметь дело с обогатительной фабрикой &lt;…&gt;. При здешних примитивных условиях все это очень сложно, хорошо, что в июле я получила из Миасса бинокулярную лупу, а то приходилось обходиться простой лупой. Теперь хоть имею бинокуляр и жидкость Туле, навесы, </a:t>
            </a:r>
            <a:r>
              <a:rPr lang="ru-RU" i="1" dirty="0" err="1">
                <a:latin typeface="Cambria" pitchFamily="18" charset="0"/>
              </a:rPr>
              <a:t>дистилированную</a:t>
            </a:r>
            <a:r>
              <a:rPr lang="ru-RU" i="1" dirty="0">
                <a:latin typeface="Cambria" pitchFamily="18" charset="0"/>
              </a:rPr>
              <a:t> воду и лабораторные условия за 6 км отсюда. Но все это пустяки, </a:t>
            </a:r>
            <a:r>
              <a:rPr lang="ru-RU" b="1" i="1" dirty="0">
                <a:latin typeface="Cambria" pitchFamily="18" charset="0"/>
              </a:rPr>
              <a:t>важно, что работы много, и я приношу некоторую пользу</a:t>
            </a:r>
            <a:r>
              <a:rPr lang="ru-RU" i="1" dirty="0">
                <a:latin typeface="Cambria" pitchFamily="18" charset="0"/>
              </a:rPr>
              <a:t>».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89788F-F305-F94F-2CD1-71A555FEED78}"/>
              </a:ext>
            </a:extLst>
          </p:cNvPr>
          <p:cNvSpPr txBox="1"/>
          <p:nvPr/>
        </p:nvSpPr>
        <p:spPr>
          <a:xfrm>
            <a:off x="477298" y="3103386"/>
            <a:ext cx="6173179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>
            <a:spAutoFit/>
          </a:bodyPr>
          <a:lstStyle/>
          <a:p>
            <a:r>
              <a:rPr lang="ru-RU" i="1" dirty="0">
                <a:latin typeface="Cambria" pitchFamily="18" charset="0"/>
              </a:rPr>
              <a:t>«… здесь в деревенской глуши, без книг, без живого научного общения, можно совсем деквалифицироваться» </a:t>
            </a:r>
            <a:r>
              <a:rPr lang="ru-RU" sz="1200" dirty="0">
                <a:latin typeface="Cambria" pitchFamily="18" charset="0"/>
              </a:rPr>
              <a:t>(</a:t>
            </a:r>
            <a:r>
              <a:rPr lang="ru-RU" sz="1400" dirty="0">
                <a:latin typeface="Cambria" pitchFamily="18" charset="0"/>
              </a:rPr>
              <a:t>27 августа 1942 г., Челябинская обл.)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73C96F-0D7C-9F30-A875-3B254B83B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3528" r="70963" b="57291"/>
          <a:stretch>
            <a:fillRect/>
          </a:stretch>
        </p:blipFill>
        <p:spPr>
          <a:xfrm rot="16200000">
            <a:off x="-182432" y="6064004"/>
            <a:ext cx="363851" cy="12241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9D05A1-92A2-55A1-7B06-D122E144F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8" t="50928" r="326" b="277"/>
          <a:stretch>
            <a:fillRect/>
          </a:stretch>
        </p:blipFill>
        <p:spPr>
          <a:xfrm rot="16200000">
            <a:off x="2493827" y="1926891"/>
            <a:ext cx="2428154" cy="6768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89370A-E096-A471-F6CC-46B05B14E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2231" r="5428" b="6187"/>
          <a:stretch>
            <a:fillRect/>
          </a:stretch>
        </p:blipFill>
        <p:spPr>
          <a:xfrm>
            <a:off x="6343160" y="3228077"/>
            <a:ext cx="2794382" cy="3559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8EA7799-59C0-2E35-9366-A43968B5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88640"/>
            <a:ext cx="8496945" cy="485434"/>
          </a:xfrm>
          <a:solidFill>
            <a:srgbClr val="8BC3AB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err="1">
                <a:latin typeface="Cambria" panose="02040503050406030204" pitchFamily="18" charset="0"/>
              </a:rPr>
              <a:t>Бонштедт-Куплетская</a:t>
            </a:r>
            <a:r>
              <a:rPr lang="ru-RU" sz="2000" b="1" dirty="0">
                <a:latin typeface="Cambria" panose="02040503050406030204" pitchFamily="18" charset="0"/>
              </a:rPr>
              <a:t> Эльза Максимилиановна (1897 – 1974)</a:t>
            </a:r>
            <a:endParaRPr lang="ru-RU" sz="1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5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066E8-9715-FF7B-9F72-9CFB1EF1E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6AB578-C0F2-280B-8533-BC38CB53A765}"/>
              </a:ext>
            </a:extLst>
          </p:cNvPr>
          <p:cNvSpPr/>
          <p:nvPr/>
        </p:nvSpPr>
        <p:spPr>
          <a:xfrm>
            <a:off x="323528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Cambria" pitchFamily="18" charset="0"/>
              </a:rPr>
              <a:t>     </a:t>
            </a:r>
            <a:r>
              <a:rPr lang="ru-RU" i="1" dirty="0">
                <a:latin typeface="Cambria" pitchFamily="18" charset="0"/>
              </a:rPr>
              <a:t>«Попав на днях здесь на заседание ученого совета Института, я как-то даже поразилась, что здесь люди работают научно, что происходят живейшие дискуссии и т.д., до того мы … 1 ½ года занимались чисто производственными вопросами … </a:t>
            </a:r>
            <a:endParaRPr lang="en-US" i="1" dirty="0">
              <a:latin typeface="Cambria" pitchFamily="18" charset="0"/>
            </a:endParaRPr>
          </a:p>
          <a:p>
            <a:r>
              <a:rPr lang="ru-RU" i="1" dirty="0">
                <a:latin typeface="Cambria" pitchFamily="18" charset="0"/>
              </a:rPr>
              <a:t>     Здесь усиленно выпекаются доктора и кандидаты на заседаниях Ученого совета, которые происходят в виде сессий по нескольку дней подряд….</a:t>
            </a:r>
            <a:endParaRPr lang="en-US" i="1" dirty="0">
              <a:latin typeface="Cambria" pitchFamily="18" charset="0"/>
            </a:endParaRPr>
          </a:p>
          <a:p>
            <a:r>
              <a:rPr lang="ru-RU" i="1" dirty="0">
                <a:latin typeface="Cambria" pitchFamily="18" charset="0"/>
              </a:rPr>
              <a:t>     Лаборатория Шубникова, правда в числе небольшого количества сотрудников, находится неподалеку от Свердловска</a:t>
            </a:r>
            <a:r>
              <a:rPr lang="en-US" i="1" dirty="0">
                <a:latin typeface="Cambria" pitchFamily="18" charset="0"/>
              </a:rPr>
              <a:t>… </a:t>
            </a:r>
            <a:r>
              <a:rPr lang="ru-RU" i="1" dirty="0">
                <a:latin typeface="Cambria" pitchFamily="18" charset="0"/>
              </a:rPr>
              <a:t>вся лаборатория работает с большим успехом, вплотную включившись в оборонную тематику» </a:t>
            </a:r>
            <a:r>
              <a:rPr lang="ru-RU" sz="1600" dirty="0">
                <a:latin typeface="Cambria" pitchFamily="18" charset="0"/>
              </a:rPr>
              <a:t>(Э.М. </a:t>
            </a:r>
            <a:r>
              <a:rPr lang="ru-RU" sz="1600" dirty="0" err="1">
                <a:latin typeface="Cambria" pitchFamily="18" charset="0"/>
              </a:rPr>
              <a:t>Куплетская</a:t>
            </a:r>
            <a:r>
              <a:rPr lang="ru-RU" sz="1600" dirty="0">
                <a:latin typeface="Cambria" pitchFamily="18" charset="0"/>
              </a:rPr>
              <a:t>. 31 января 1943 г., Свердловск).</a:t>
            </a:r>
            <a:r>
              <a:rPr lang="ru-RU" dirty="0">
                <a:latin typeface="Cambria" pitchFamily="18" charset="0"/>
              </a:rPr>
              <a:t>	</a:t>
            </a:r>
            <a:endParaRPr lang="ru-RU" sz="1200" b="0" dirty="0">
              <a:effectLst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73742E-EBF2-5B96-61DC-0CC1367E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5" y="3258955"/>
            <a:ext cx="6145039" cy="3453383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1635F-D2C3-3A72-A695-444188FCE218}"/>
              </a:ext>
            </a:extLst>
          </p:cNvPr>
          <p:cNvSpPr txBox="1"/>
          <p:nvPr/>
        </p:nvSpPr>
        <p:spPr>
          <a:xfrm>
            <a:off x="6704793" y="5204233"/>
            <a:ext cx="21252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Общее собрание Академии наук СССР в Свердловске. </a:t>
            </a:r>
          </a:p>
          <a:p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Фотохроники ТАСС, 1942 г.</a:t>
            </a:r>
          </a:p>
          <a:p>
            <a:r>
              <a:rPr lang="en-US" sz="1100" b="1" dirty="0">
                <a:latin typeface="Cambria" panose="02040503050406030204" pitchFamily="18" charset="0"/>
                <a:ea typeface="Cambria" panose="02040503050406030204" pitchFamily="18" charset="0"/>
              </a:rPr>
              <a:t>https://pobeda.uralcci.com/science</a:t>
            </a:r>
            <a:r>
              <a:rPr lang="ru-RU" sz="1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29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A1DE-7BAA-9463-B2D6-1682C85F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B0869-2B0C-BD32-6A2D-C7A81376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5040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«Возвращение в Москву считаю преждевременным» …</a:t>
            </a:r>
            <a:endParaRPr lang="ru-RU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EFCD5-04E9-10C9-A19D-0CF9B3A0CD78}"/>
              </a:ext>
            </a:extLst>
          </p:cNvPr>
          <p:cNvSpPr txBox="1"/>
          <p:nvPr/>
        </p:nvSpPr>
        <p:spPr>
          <a:xfrm>
            <a:off x="198426" y="980728"/>
            <a:ext cx="871296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О.М. Шубникова, одной из первых вернувшись в Москву:</a:t>
            </a:r>
            <a:endParaRPr lang="ru-RU" sz="9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«… я уже 2 месяца нахожусь в Москве… Москва встретила меня неприветливо. В квартире температура спускалась до - 8°. 2 комнаты заняты ленинградцами. Могла дома только спать в спальном мешке, да и то по настоянию друзей прекратила житье в своей квартире, дабы не получить воспаления легких…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Сейчас я вернулась в квартиру, но из 4х комнат отапливается только 1, в которой 10-12°. Это уже блаженство. Газа нет, электричество часто тушат &lt;…&gt;. 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Внешне Москва выглядит как обычно. Только вечерами скучно на улицах от темноты &lt;…&gt; 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Наш институт все еще в 9 местах, и вопрос о его реэвакуации не получил еще разрешения. Здание наше не отапливалось с января, работать было немыслимо в нем, в некоторых комнатах поставили железные печурки, которые больше коптили и дымили, чем грели… </a:t>
            </a:r>
          </a:p>
          <a:p>
            <a:pPr algn="just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Театра и даже кино я не посетила ни разу за 2 месяца, т.к. 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ухожу из дома в 8 ч. 30 м. утра а прихожу не раньше 8 ч. 30 веч., а то и в 10 ч. веч. &lt;…&gt; Обедаю в столовой, а дома только чего-нибудь жую всухомятку или запиваю чаем (если есть электричество)»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(16 марта 1943 г.).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8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928" y="343689"/>
            <a:ext cx="8554958" cy="584775"/>
          </a:xfrm>
          <a:prstGeom prst="rect">
            <a:avLst/>
          </a:prstGeom>
          <a:gradFill flip="none" rotWithShape="1">
            <a:gsLst>
              <a:gs pos="0">
                <a:srgbClr val="F4F6F5">
                  <a:shade val="30000"/>
                  <a:satMod val="115000"/>
                </a:srgbClr>
              </a:gs>
              <a:gs pos="50000">
                <a:srgbClr val="F4F6F5">
                  <a:shade val="67500"/>
                  <a:satMod val="115000"/>
                </a:srgbClr>
              </a:gs>
              <a:gs pos="100000">
                <a:srgbClr val="F4F6F5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Cambria" pitchFamily="18" charset="0"/>
              </a:rPr>
              <a:t>«Очень радуемся, что Александр Евгеньевич лауреат Сталинской премии I ст.» </a:t>
            </a:r>
          </a:p>
          <a:p>
            <a:pPr algn="ctr"/>
            <a:r>
              <a:rPr lang="ru-RU" sz="1600" dirty="0">
                <a:latin typeface="Cambria" pitchFamily="18" charset="0"/>
              </a:rPr>
              <a:t>(В.И. Крыжановский. 1942 г.)</a:t>
            </a:r>
            <a:endParaRPr lang="ru-RU" sz="1600" b="1" i="1" dirty="0">
              <a:latin typeface="Cambria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559" y="5181580"/>
            <a:ext cx="8568952" cy="1415772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446088" indent="-446088" algn="ctr"/>
            <a:r>
              <a:rPr lang="ru-RU" b="1" i="1" dirty="0">
                <a:latin typeface="Cambria" pitchFamily="18" charset="0"/>
              </a:rPr>
              <a:t>«Смерть Владимира Ивановича и Александра Евгеньевича не только причинила мне большое личное горе, но вселила большое беспокойство за судьбы русской минералогии»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sz="1600" dirty="0">
                <a:latin typeface="Cambria" pitchFamily="18" charset="0"/>
              </a:rPr>
              <a:t>(С.М. Курбатов. 9 июня 1945 г., Ленинград)</a:t>
            </a:r>
          </a:p>
          <a:p>
            <a:pPr marL="446088" indent="-446088"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Курбатов Сергей Михайлович (1882-1962) – профессор, заведующий кафедрой минералогии Ленинградского государственного университета (1926-1962)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928" y="2988241"/>
            <a:ext cx="8616155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Cambria" pitchFamily="18" charset="0"/>
              </a:rPr>
              <a:t>«Александр Евгеньевич продолжает болеть – к нему никого не пускают»</a:t>
            </a:r>
          </a:p>
          <a:p>
            <a:pPr algn="ctr"/>
            <a:r>
              <a:rPr lang="ru-RU" sz="1600" dirty="0">
                <a:latin typeface="Cambria" pitchFamily="18" charset="0"/>
              </a:rPr>
              <a:t>(П.В. Калинин. 26 марта 1943 г., Москва)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44949" y="326294"/>
            <a:ext cx="8575640" cy="366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ru-RU" altLang="ru-RU" sz="2000" b="1" i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31521A-5127-81B2-7BA2-D7810E8AD6A1}"/>
              </a:ext>
            </a:extLst>
          </p:cNvPr>
          <p:cNvSpPr/>
          <p:nvPr/>
        </p:nvSpPr>
        <p:spPr>
          <a:xfrm>
            <a:off x="282037" y="3700189"/>
            <a:ext cx="8595474" cy="1384995"/>
          </a:xfrm>
          <a:prstGeom prst="rect">
            <a:avLst/>
          </a:prstGeom>
          <a:gradFill flip="none" rotWithShape="1">
            <a:gsLst>
              <a:gs pos="0">
                <a:srgbClr val="F4F6F5">
                  <a:shade val="30000"/>
                  <a:satMod val="115000"/>
                </a:srgbClr>
              </a:gs>
              <a:gs pos="50000">
                <a:srgbClr val="F4F6F5">
                  <a:shade val="67500"/>
                  <a:satMod val="115000"/>
                </a:srgbClr>
              </a:gs>
              <a:gs pos="100000">
                <a:srgbClr val="F4F6F5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Cambria" pitchFamily="18" charset="0"/>
                <a:ea typeface="Cambria" panose="02040503050406030204" pitchFamily="18" charset="0"/>
              </a:rPr>
              <a:t>«… к великому прискорбию, Ваша статья об Александре Евгеньевиче прозвучала для меня уже некрологом… </a:t>
            </a:r>
            <a:r>
              <a:rPr lang="ru-RU" b="1" i="1" dirty="0">
                <a:latin typeface="Cambria" pitchFamily="18" charset="0"/>
                <a:ea typeface="Cambria" panose="02040503050406030204" pitchFamily="18" charset="0"/>
              </a:rPr>
              <a:t>Я теперь совсем осиротел</a:t>
            </a:r>
            <a:r>
              <a:rPr lang="ru-RU" i="1" dirty="0">
                <a:latin typeface="Cambria" pitchFamily="18" charset="0"/>
                <a:ea typeface="Cambria" panose="02040503050406030204" pitchFamily="18" charset="0"/>
              </a:rPr>
              <a:t>».</a:t>
            </a:r>
          </a:p>
          <a:p>
            <a:pPr algn="ctr"/>
            <a:r>
              <a:rPr lang="ru-RU" sz="1600" dirty="0">
                <a:latin typeface="Cambria" pitchFamily="18" charset="0"/>
                <a:ea typeface="Cambria" panose="02040503050406030204" pitchFamily="18" charset="0"/>
              </a:rPr>
              <a:t>(Л.Л. Иванов. 6 января 1945 г., Днепропетровск)</a:t>
            </a:r>
          </a:p>
          <a:p>
            <a:pPr algn="ctr"/>
            <a:r>
              <a:rPr lang="ru-RU" sz="1600" dirty="0">
                <a:latin typeface="Cambria" pitchFamily="18" charset="0"/>
                <a:ea typeface="Cambria" panose="02040503050406030204" pitchFamily="18" charset="0"/>
              </a:rPr>
              <a:t>Иванов Леонид </a:t>
            </a:r>
            <a:r>
              <a:rPr lang="ru-RU" sz="1600" dirty="0" err="1">
                <a:latin typeface="Cambria" pitchFamily="18" charset="0"/>
                <a:ea typeface="Cambria" panose="02040503050406030204" pitchFamily="18" charset="0"/>
              </a:rPr>
              <a:t>Ликарионович</a:t>
            </a:r>
            <a:r>
              <a:rPr lang="ru-RU" sz="1600" dirty="0">
                <a:latin typeface="Cambria" pitchFamily="18" charset="0"/>
                <a:ea typeface="Cambria" panose="02040503050406030204" pitchFamily="18" charset="0"/>
              </a:rPr>
              <a:t> (1887-1946) – профессор минералогии и кристаллографии Днепропетровского горного института и университета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CF7C1-5A08-D1A5-9371-1FDF0DF24C4A}"/>
              </a:ext>
            </a:extLst>
          </p:cNvPr>
          <p:cNvSpPr txBox="1"/>
          <p:nvPr/>
        </p:nvSpPr>
        <p:spPr>
          <a:xfrm>
            <a:off x="240928" y="2021939"/>
            <a:ext cx="8616155" cy="83099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Cambria" pitchFamily="18" charset="0"/>
              </a:rPr>
              <a:t>«Александр Евгеньевич, как Вы вероятно слыхали, надолго выбыл из строя… он свыше месяца лежит в Кремлевской больнице, хотя и поправляется, но очень слаб»</a:t>
            </a:r>
          </a:p>
          <a:p>
            <a:pPr algn="ctr"/>
            <a:r>
              <a:rPr lang="ru-RU" sz="1600" dirty="0">
                <a:latin typeface="Cambria" pitchFamily="18" charset="0"/>
              </a:rPr>
              <a:t>(Э.М. </a:t>
            </a:r>
            <a:r>
              <a:rPr lang="ru-RU" sz="1600" dirty="0" err="1">
                <a:latin typeface="Cambria" pitchFamily="18" charset="0"/>
              </a:rPr>
              <a:t>Куплетская</a:t>
            </a:r>
            <a:r>
              <a:rPr lang="ru-RU" sz="1600" dirty="0">
                <a:latin typeface="Cambria" pitchFamily="18" charset="0"/>
              </a:rPr>
              <a:t>. 31 января 1943 г., Свердловск)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C9EBC-0F7D-E4F4-D39D-F8F2F76BA172}"/>
              </a:ext>
            </a:extLst>
          </p:cNvPr>
          <p:cNvSpPr txBox="1"/>
          <p:nvPr/>
        </p:nvSpPr>
        <p:spPr>
          <a:xfrm>
            <a:off x="240928" y="1055637"/>
            <a:ext cx="8616155" cy="83099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Cambria" pitchFamily="18" charset="0"/>
              </a:rPr>
              <a:t>«к нам на 2 дня заехали Александр Евгеньевич с секретарем и с Ольгой Михайловной Шубниковой. Вы себе можете представить, как все, особенно я, обрадовались их приезду» </a:t>
            </a:r>
            <a:r>
              <a:rPr lang="ru-RU" sz="1600" dirty="0">
                <a:latin typeface="Cambria" pitchFamily="18" charset="0"/>
              </a:rPr>
              <a:t>(Э.М. </a:t>
            </a:r>
            <a:r>
              <a:rPr lang="ru-RU" sz="1600" dirty="0" err="1">
                <a:latin typeface="Cambria" pitchFamily="18" charset="0"/>
              </a:rPr>
              <a:t>Куплетская</a:t>
            </a:r>
            <a:r>
              <a:rPr lang="ru-RU" sz="1600" dirty="0">
                <a:latin typeface="Cambria" pitchFamily="18" charset="0"/>
              </a:rPr>
              <a:t>. 27 августа 1942 г., дер. Конево, Челябинская обл.)</a:t>
            </a:r>
          </a:p>
        </p:txBody>
      </p:sp>
    </p:spTree>
    <p:extLst>
      <p:ext uri="{BB962C8B-B14F-4D97-AF65-F5344CB8AC3E}">
        <p14:creationId xmlns:p14="http://schemas.microsoft.com/office/powerpoint/2010/main" val="241447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2">
            <a:extLst>
              <a:ext uri="{FF2B5EF4-FFF2-40B4-BE49-F238E27FC236}">
                <a16:creationId xmlns:a16="http://schemas.microsoft.com/office/drawing/2014/main" id="{7B8E4DE1-C446-E664-09EF-015F2322D19D}"/>
              </a:ext>
            </a:extLst>
          </p:cNvPr>
          <p:cNvSpPr txBox="1">
            <a:spLocks/>
          </p:cNvSpPr>
          <p:nvPr/>
        </p:nvSpPr>
        <p:spPr>
          <a:xfrm>
            <a:off x="577380" y="690990"/>
            <a:ext cx="7920880" cy="3242065"/>
          </a:xfrm>
          <a:prstGeom prst="rect">
            <a:avLst/>
          </a:prstGeom>
          <a:solidFill>
            <a:srgbClr val="A4D0BD"/>
          </a:solidFill>
          <a:ln w="19050">
            <a:solidFill>
              <a:srgbClr val="00666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6260"/>
                </a:solidFill>
                <a:latin typeface="Cambria" pitchFamily="18" charset="0"/>
              </a:rPr>
              <a:t>«История тогда оставляет в нас ощущение подлинности, … когда каркас громких исторических дат заполнен событиями и судьбами» </a:t>
            </a:r>
          </a:p>
        </p:txBody>
      </p:sp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49427C83-62D6-A36E-2309-8062C13985AB}"/>
              </a:ext>
            </a:extLst>
          </p:cNvPr>
          <p:cNvSpPr/>
          <p:nvPr/>
        </p:nvSpPr>
        <p:spPr>
          <a:xfrm>
            <a:off x="3635896" y="5229200"/>
            <a:ext cx="4968552" cy="1080120"/>
          </a:xfrm>
          <a:prstGeom prst="cloudCallout">
            <a:avLst/>
          </a:prstGeom>
          <a:solidFill>
            <a:srgbClr val="DFE9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B4F08-F0B5-EB7A-F395-576BE6A86F28}"/>
              </a:ext>
            </a:extLst>
          </p:cNvPr>
          <p:cNvSpPr txBox="1"/>
          <p:nvPr/>
        </p:nvSpPr>
        <p:spPr>
          <a:xfrm>
            <a:off x="4601515" y="5584594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Благодарю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8123-F01A-9034-86BD-968AEDC9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8E32B-C04A-D3A3-C0EF-894CBDCB5560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47158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400" b="1" dirty="0">
                <a:latin typeface="Arial Narrow" panose="020B0606020202030204" pitchFamily="34" charset="0"/>
              </a:rPr>
              <a:t>Опубликованные воспоминания геологов Академии наук о военном времени </a:t>
            </a: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EC2287-9814-7BD3-924E-256212F75539}"/>
              </a:ext>
            </a:extLst>
          </p:cNvPr>
          <p:cNvSpPr/>
          <p:nvPr/>
        </p:nvSpPr>
        <p:spPr>
          <a:xfrm>
            <a:off x="628650" y="5610726"/>
            <a:ext cx="4842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Выпуск 27. 1991 		  Выпуск 28. 1990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A5E01D-310D-3B5B-B43D-95EEB0BF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150" y="1264391"/>
            <a:ext cx="2657026" cy="41983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A90AEA-46D9-9F55-A242-A25C5287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4391"/>
            <a:ext cx="2756309" cy="41983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08576D-0F9C-7B67-9E42-19EC13B11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5820" r="12114" b="16738"/>
          <a:stretch>
            <a:fillRect/>
          </a:stretch>
        </p:blipFill>
        <p:spPr bwMode="auto">
          <a:xfrm rot="5400000">
            <a:off x="5793438" y="3210278"/>
            <a:ext cx="3765620" cy="2576479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9270" y="1063418"/>
            <a:ext cx="1630832" cy="212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380312" y="594928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2409" y="3284984"/>
            <a:ext cx="2175724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Федор Иосифович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Вольфсон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(1907-1989)</a:t>
            </a:r>
          </a:p>
        </p:txBody>
      </p:sp>
    </p:spTree>
    <p:extLst>
      <p:ext uri="{BB962C8B-B14F-4D97-AF65-F5344CB8AC3E}">
        <p14:creationId xmlns:p14="http://schemas.microsoft.com/office/powerpoint/2010/main" val="387208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8001" r="8899" b="19550"/>
          <a:stretch/>
        </p:blipFill>
        <p:spPr>
          <a:xfrm rot="10800000">
            <a:off x="450891" y="1421217"/>
            <a:ext cx="2337629" cy="32259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4046" y="3309343"/>
            <a:ext cx="2736304" cy="33123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8825" y="269413"/>
            <a:ext cx="8569139" cy="562358"/>
          </a:xfrm>
          <a:solidFill>
            <a:srgbClr val="A4D0BD"/>
          </a:solidFill>
          <a:ln w="19050">
            <a:solidFill>
              <a:srgbClr val="006666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6260"/>
                </a:solidFill>
                <a:latin typeface="Cambria" pitchFamily="18" charset="0"/>
              </a:rPr>
              <a:t>Письма коллег Н.А. Смольянинову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56118" r="1483" b="474"/>
          <a:stretch/>
        </p:blipFill>
        <p:spPr>
          <a:xfrm>
            <a:off x="3768418" y="3239015"/>
            <a:ext cx="5069546" cy="31887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12263" r="22949" b="23575"/>
          <a:stretch/>
        </p:blipFill>
        <p:spPr>
          <a:xfrm rot="16200000">
            <a:off x="-169286" y="3177990"/>
            <a:ext cx="3174756" cy="2214944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9" y="5011052"/>
            <a:ext cx="2794574" cy="1391050"/>
          </a:xfrm>
          <a:prstGeom prst="triangle">
            <a:avLst>
              <a:gd name="adj" fmla="val 50313"/>
            </a:avLst>
          </a:prstGeom>
          <a:scene3d>
            <a:camera prst="obliqueBottomLef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74" y="1124744"/>
            <a:ext cx="3091817" cy="376126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100"/>
          <a:stretch/>
        </p:blipFill>
        <p:spPr>
          <a:xfrm rot="16200000">
            <a:off x="6133600" y="1916089"/>
            <a:ext cx="1872208" cy="24880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1" name="Рисунок 5" descr="2025-03-28_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88" y="980728"/>
            <a:ext cx="2610425" cy="179058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8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1611752" cy="2290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3300" y="306896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Н.А. Смольянинов</a:t>
            </a:r>
          </a:p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(1885-1957)</a:t>
            </a:r>
            <a:endParaRPr lang="ru-RU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34074" y="116632"/>
            <a:ext cx="8424936" cy="366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100" b="1" u="sng" dirty="0">
                <a:latin typeface="Cambria" panose="02040503050406030204" pitchFamily="18" charset="0"/>
                <a:ea typeface="Cambria" panose="02040503050406030204" pitchFamily="18" charset="0"/>
              </a:rPr>
              <a:t>Смольянинов Николай Алексеевич</a:t>
            </a:r>
            <a:r>
              <a:rPr lang="ru-RU" altLang="ru-RU" sz="21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ru-RU" alt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endParaRPr lang="ru-RU" altLang="ru-RU" sz="18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692696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61950" algn="ctr">
              <a:lnSpc>
                <a:spcPct val="100000"/>
              </a:lnSpc>
              <a:buNone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Николай Алексеевич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Смольянинов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известный минералог, профессор МГУ и МГРИ, заведующий кафедрой минералогии МГРИ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3525" y="1602171"/>
            <a:ext cx="6560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61950" algn="ctr">
              <a:lnSpc>
                <a:spcPct val="100000"/>
              </a:lnSpc>
              <a:buNone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кафедре минералогии в Московском университете работал непрерывно: ассистентом, преподавателем, приват-доцентом и профессором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8032" y="4803872"/>
            <a:ext cx="507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61950" algn="ctr">
              <a:lnSpc>
                <a:spcPct val="100000"/>
              </a:lnSpc>
              <a:buNone/>
            </a:pP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Со студенческих лет – хранитель Минералогического музея Московского университета.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48" y="3434976"/>
            <a:ext cx="2685161" cy="31359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51720" y="6197329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В минералогическом музее МГРИ (1946  )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9552" y="3892021"/>
            <a:ext cx="4903681" cy="689107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934797"/>
            <a:ext cx="4802508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0" indent="361950" algn="ctr">
              <a:lnSpc>
                <a:spcPct val="100000"/>
              </a:lnSpc>
              <a:buNone/>
            </a:pPr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Ученик и последователь академика В.И. Вернадского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570957"/>
            <a:ext cx="6347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Автор многих широко разошедшихся учебников и пособий по минералогии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BBC64-6F52-B3E7-A32A-615210AB7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436965-B11E-A898-8560-74DA2CCFF119}"/>
              </a:ext>
            </a:extLst>
          </p:cNvPr>
          <p:cNvSpPr txBox="1"/>
          <p:nvPr/>
        </p:nvSpPr>
        <p:spPr>
          <a:xfrm>
            <a:off x="499144" y="3714676"/>
            <a:ext cx="215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Н.Н. Смольянинова</a:t>
            </a:r>
          </a:p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(1919-2013)</a:t>
            </a:r>
            <a:endParaRPr lang="ru-RU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4173453-3198-C9F3-D20C-BEFD8C328034}"/>
              </a:ext>
            </a:extLst>
          </p:cNvPr>
          <p:cNvSpPr txBox="1">
            <a:spLocks noChangeArrowheads="1"/>
          </p:cNvSpPr>
          <p:nvPr/>
        </p:nvSpPr>
        <p:spPr>
          <a:xfrm>
            <a:off x="381880" y="292068"/>
            <a:ext cx="8424936" cy="366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1800" b="1" dirty="0">
                <a:latin typeface="Cambria" panose="02040503050406030204" pitchFamily="18" charset="0"/>
                <a:ea typeface="Cambria" panose="02040503050406030204" pitchFamily="18" charset="0"/>
              </a:rPr>
              <a:t>Смольянинова Наталия Николаевна</a:t>
            </a:r>
            <a:r>
              <a:rPr lang="ru-RU" alt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endParaRPr lang="ru-RU" altLang="ru-RU" sz="18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13DAD-8C4D-CAAE-46F7-143A41973FC2}"/>
              </a:ext>
            </a:extLst>
          </p:cNvPr>
          <p:cNvSpPr txBox="1"/>
          <p:nvPr/>
        </p:nvSpPr>
        <p:spPr>
          <a:xfrm>
            <a:off x="2627784" y="764704"/>
            <a:ext cx="63367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0" algn="ctr">
              <a:lnSpc>
                <a:spcPct val="100000"/>
              </a:lnSpc>
              <a:buNone/>
            </a:pPr>
            <a:r>
              <a:rPr lang="ru-RU" altLang="ru-RU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«16 октября мы с трудом добрались только с теми немногими вещами, которые могли донести сами. Посадили нас в вагон дачного типа, который уже был загружен до уровня спинок сидений оборудованием какого-то другого института (станки и приборы). Люди поместились поверх этого оборудования и могли там только лежать, но не сидеть. Поезд шел на Урал, но куда именно, никто толком не знал. Ехали 21 сутки, и в ночь с 6-го на 7-е ноября прибыли в г. Кыштым.  </a:t>
            </a:r>
          </a:p>
          <a:p>
            <a:pPr marL="358775" indent="0" algn="ctr">
              <a:lnSpc>
                <a:spcPct val="100000"/>
              </a:lnSpc>
              <a:buNone/>
            </a:pPr>
            <a:r>
              <a:rPr lang="ru-RU" altLang="ru-RU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Кыштым был заполнен эвакуированными, в связи с чем создались невероятные трудности с жильем и питанием. </a:t>
            </a:r>
          </a:p>
          <a:p>
            <a:pPr marL="358775" indent="0" algn="ctr">
              <a:lnSpc>
                <a:spcPct val="100000"/>
              </a:lnSpc>
              <a:buNone/>
            </a:pPr>
            <a:r>
              <a:rPr lang="ru-RU" altLang="ru-RU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Н.А. сильно заболел. Еще в поезде у него стало плохо с сердцем… и только в самом конце декабря мы отправились в  Семипалатинск».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257A0-9CAB-0D47-64B1-FE877F5D80C5}"/>
              </a:ext>
            </a:extLst>
          </p:cNvPr>
          <p:cNvSpPr txBox="1"/>
          <p:nvPr/>
        </p:nvSpPr>
        <p:spPr>
          <a:xfrm>
            <a:off x="323528" y="4482986"/>
            <a:ext cx="8394286" cy="1754326"/>
          </a:xfrm>
          <a:prstGeom prst="rect">
            <a:avLst/>
          </a:prstGeom>
          <a:solidFill>
            <a:srgbClr val="F4F6F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ru-RU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«Оторванности от внешнего мира в Семипалатинске Н.А. не чувствовал. </a:t>
            </a:r>
          </a:p>
          <a:p>
            <a:pPr algn="ctr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Он вел интенсивную переписку с друзьями и бывшими сослуживцами, </a:t>
            </a:r>
          </a:p>
          <a:p>
            <a:pPr algn="ctr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в том числе и с сотрудниками института..,</a:t>
            </a:r>
            <a:r>
              <a:rPr lang="ru-RU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имея таким образом </a:t>
            </a:r>
          </a:p>
          <a:p>
            <a:pPr algn="ctr"/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информацию о событиях и в научном мире»</a:t>
            </a:r>
          </a:p>
          <a:p>
            <a:pPr algn="ctr"/>
            <a:endParaRPr lang="ru-RU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0" y="836712"/>
            <a:ext cx="2207402" cy="284782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2112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453" y="3451066"/>
            <a:ext cx="2736304" cy="33123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52113" y="269412"/>
            <a:ext cx="8059005" cy="1719427"/>
          </a:xfrm>
          <a:solidFill>
            <a:srgbClr val="006666"/>
          </a:solidFill>
          <a:ln w="19050">
            <a:solidFill>
              <a:srgbClr val="006666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i="1" dirty="0">
                <a:solidFill>
                  <a:schemeClr val="bg1"/>
                </a:solidFill>
                <a:latin typeface="Cambria" pitchFamily="18" charset="0"/>
              </a:rPr>
              <a:t>«Дорогой Николай Алексеевич!</a:t>
            </a:r>
            <a:br>
              <a:rPr lang="ru-RU" sz="1800" i="1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800" i="1" dirty="0">
                <a:solidFill>
                  <a:schemeClr val="bg1"/>
                </a:solidFill>
                <a:latin typeface="Cambria" pitchFamily="18" charset="0"/>
              </a:rPr>
              <a:t>Мы все были очень рады получить от Вас письмо. Теперь </a:t>
            </a:r>
            <a:r>
              <a:rPr lang="ru-RU" sz="1800" b="1" i="1" dirty="0">
                <a:solidFill>
                  <a:schemeClr val="bg1"/>
                </a:solidFill>
                <a:latin typeface="Cambria" pitchFamily="18" charset="0"/>
              </a:rPr>
              <a:t>эти письма как-то связывают Вас с представлением о лучшей жизни и нормальной работе, наконец с большой радостью, что нашелся еще один человек, одна семья</a:t>
            </a:r>
            <a:r>
              <a:rPr lang="ru-RU" sz="1800" i="1" dirty="0">
                <a:solidFill>
                  <a:schemeClr val="bg1"/>
                </a:solidFill>
                <a:latin typeface="Cambria" pitchFamily="18" charset="0"/>
              </a:rPr>
              <a:t>, которых ураган войны разметал по океану нашего Союза».</a:t>
            </a:r>
            <a:br>
              <a:rPr lang="ru-RU" sz="1800" i="1" dirty="0">
                <a:solidFill>
                  <a:schemeClr val="bg1"/>
                </a:solidFill>
                <a:latin typeface="Cambria" pitchFamily="18" charset="0"/>
              </a:rPr>
            </a:br>
            <a:endParaRPr lang="ru-RU" sz="18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1337" r="-1013" b="53606"/>
          <a:stretch/>
        </p:blipFill>
        <p:spPr>
          <a:xfrm>
            <a:off x="552114" y="2185700"/>
            <a:ext cx="5008168" cy="3456384"/>
          </a:xfrm>
          <a:prstGeom prst="rect">
            <a:avLst/>
          </a:prstGeom>
        </p:spPr>
      </p:pic>
      <p:sp>
        <p:nvSpPr>
          <p:cNvPr id="21" name="Дуга 20"/>
          <p:cNvSpPr/>
          <p:nvPr/>
        </p:nvSpPr>
        <p:spPr>
          <a:xfrm>
            <a:off x="4610212" y="1772816"/>
            <a:ext cx="4140392" cy="1368152"/>
          </a:xfrm>
          <a:prstGeom prst="arc">
            <a:avLst>
              <a:gd name="adj1" fmla="val 10601446"/>
              <a:gd name="adj2" fmla="val 10600984"/>
            </a:avLst>
          </a:prstGeom>
          <a:solidFill>
            <a:srgbClr val="7FB1A2"/>
          </a:solidFill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40440" y="2185700"/>
            <a:ext cx="3635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6666"/>
                </a:solidFill>
                <a:latin typeface="Cambria" pitchFamily="18" charset="0"/>
              </a:rPr>
              <a:t>В.И. </a:t>
            </a:r>
            <a:r>
              <a:rPr lang="ru-RU" sz="1400" b="1" i="1" dirty="0" err="1">
                <a:solidFill>
                  <a:srgbClr val="006666"/>
                </a:solidFill>
                <a:latin typeface="Cambria" pitchFamily="18" charset="0"/>
              </a:rPr>
              <a:t>Крыжановский</a:t>
            </a:r>
            <a:r>
              <a:rPr lang="ru-RU" sz="1400" b="1" i="1" dirty="0">
                <a:solidFill>
                  <a:srgbClr val="006666"/>
                </a:solidFill>
                <a:latin typeface="Cambria" pitchFamily="18" charset="0"/>
              </a:rPr>
              <a:t> Н.А. Смольянинову </a:t>
            </a:r>
          </a:p>
          <a:p>
            <a:r>
              <a:rPr lang="ru-RU" sz="1400" b="1" i="1" dirty="0">
                <a:solidFill>
                  <a:srgbClr val="006666"/>
                </a:solidFill>
                <a:latin typeface="Cambria" pitchFamily="18" charset="0"/>
              </a:rPr>
              <a:t>из </a:t>
            </a:r>
            <a:r>
              <a:rPr lang="ru-RU" sz="1400" b="1" i="1" dirty="0" err="1">
                <a:solidFill>
                  <a:srgbClr val="006666"/>
                </a:solidFill>
                <a:latin typeface="Cambria" pitchFamily="18" charset="0"/>
              </a:rPr>
              <a:t>Ильменского</a:t>
            </a:r>
            <a:r>
              <a:rPr lang="ru-RU" sz="1400" b="1" i="1" dirty="0">
                <a:solidFill>
                  <a:srgbClr val="006666"/>
                </a:solidFill>
                <a:latin typeface="Cambria" pitchFamily="18" charset="0"/>
              </a:rPr>
              <a:t> заповедника</a:t>
            </a:r>
            <a:endParaRPr lang="ru-RU" sz="1400" i="1" dirty="0">
              <a:solidFill>
                <a:srgbClr val="006666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6952"/>
            <a:ext cx="2382935" cy="364502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115616" y="5949280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Владимир Ильич </a:t>
            </a:r>
            <a:r>
              <a:rPr lang="ru-RU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Крыжановский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 (1881-1947) </a:t>
            </a:r>
          </a:p>
          <a:p>
            <a:pPr algn="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в Минералогическом музее (1932 )</a:t>
            </a:r>
          </a:p>
          <a:p>
            <a:pPr algn="r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Фото  Минералогического музея им. А.Е. Ферсмана РАН</a:t>
            </a:r>
          </a:p>
        </p:txBody>
      </p:sp>
    </p:spTree>
    <p:extLst>
      <p:ext uri="{BB962C8B-B14F-4D97-AF65-F5344CB8AC3E}">
        <p14:creationId xmlns:p14="http://schemas.microsoft.com/office/powerpoint/2010/main" val="291294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24D5F-4CED-EDAF-AF76-F7BED5A6E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71400"/>
            <a:ext cx="9154246" cy="6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301BAE-6D7D-8A09-FB07-8CDF65553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r="5039"/>
          <a:stretch>
            <a:fillRect/>
          </a:stretch>
        </p:blipFill>
        <p:spPr>
          <a:xfrm rot="16200000">
            <a:off x="2977267" y="2638299"/>
            <a:ext cx="3146435" cy="4939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60299-273A-D396-E1FB-24E85FFFE720}"/>
              </a:ext>
            </a:extLst>
          </p:cNvPr>
          <p:cNvSpPr txBox="1"/>
          <p:nvPr/>
        </p:nvSpPr>
        <p:spPr>
          <a:xfrm>
            <a:off x="251520" y="3986480"/>
            <a:ext cx="2071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Cambria" panose="02040503050406030204" pitchFamily="18" charset="0"/>
              </a:rPr>
              <a:t>Чухров</a:t>
            </a:r>
            <a:r>
              <a:rPr lang="ru-RU" sz="1400" b="1" dirty="0">
                <a:latin typeface="Cambria" panose="02040503050406030204" pitchFamily="18" charset="0"/>
              </a:rPr>
              <a:t> Федор Васильевич</a:t>
            </a:r>
          </a:p>
          <a:p>
            <a:pPr algn="ctr"/>
            <a:r>
              <a:rPr lang="ru-RU" sz="1400" b="1" dirty="0">
                <a:latin typeface="Cambria" panose="02040503050406030204" pitchFamily="18" charset="0"/>
              </a:rPr>
              <a:t>(1908-1988)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EF7A6-740B-6D9C-C7C7-8148364D5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>
            <a:fillRect/>
          </a:stretch>
        </p:blipFill>
        <p:spPr>
          <a:xfrm>
            <a:off x="277951" y="1284862"/>
            <a:ext cx="1933149" cy="25249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297A503-FFE6-BC25-B6B9-5BB4E3CF2616}"/>
              </a:ext>
            </a:extLst>
          </p:cNvPr>
          <p:cNvSpPr/>
          <p:nvPr/>
        </p:nvSpPr>
        <p:spPr>
          <a:xfrm>
            <a:off x="2483768" y="1266974"/>
            <a:ext cx="64230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     Федор Васильевич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Чухров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(1908-1988) – крупный ученый в области минералогии рудных месторождений,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минерало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и рудообразующих процессов, академик АН СССР (1970). 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      Еще в студенческие годы Ф.В.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Чухров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начал подготовку крупной научной работы - монографии «Коллоиды земной коры», изданной в 1936 г. 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      С 1936 г. работал в институтах Академии наук. Член-корреспондент Академии наук СССР (1953), академик (1970). </a:t>
            </a:r>
          </a:p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       В 1955 г. возглавил Институт геологии рудных месторождений, петрографии, минералогии и геохимии, образованный, как и Геологический институт на базе научных подразделений Института геологических наук. </a:t>
            </a:r>
          </a:p>
          <a:p>
            <a:r>
              <a:rPr lang="ru-R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50D19A-071E-C858-A190-177F98543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48950" r="45098" b="3597"/>
          <a:stretch>
            <a:fillRect/>
          </a:stretch>
        </p:blipFill>
        <p:spPr>
          <a:xfrm rot="5400000">
            <a:off x="6368844" y="4125875"/>
            <a:ext cx="2435437" cy="302881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BF434FC-7478-3CE1-03A8-D18D0D1E029D}"/>
              </a:ext>
            </a:extLst>
          </p:cNvPr>
          <p:cNvSpPr txBox="1">
            <a:spLocks/>
          </p:cNvSpPr>
          <p:nvPr/>
        </p:nvSpPr>
        <p:spPr>
          <a:xfrm>
            <a:off x="251520" y="213855"/>
            <a:ext cx="8612217" cy="894312"/>
          </a:xfrm>
          <a:prstGeom prst="rect">
            <a:avLst/>
          </a:prstGeom>
          <a:solidFill>
            <a:srgbClr val="8BC3AB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ru-RU" sz="7200" b="1" dirty="0">
                <a:latin typeface="Cambria" panose="02040503050406030204" pitchFamily="18" charset="0"/>
              </a:rPr>
              <a:t>В эвакуации в Свердловской и Челябинской обл. Урала, в Казахстане и Забайкалье находилась большая группа сотрудников Института геологических наук АН СССР </a:t>
            </a:r>
            <a:br>
              <a:rPr lang="ru-RU" sz="7200" b="1" dirty="0">
                <a:latin typeface="Cambria" panose="02040503050406030204" pitchFamily="18" charset="0"/>
              </a:rPr>
            </a:br>
            <a:endParaRPr lang="ru-RU" sz="7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9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576064"/>
          </a:xfrm>
          <a:solidFill>
            <a:srgbClr val="A4D0B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atin typeface="Cambria" pitchFamily="18" charset="0"/>
              </a:rPr>
              <a:t>1941 г., из Алма-Аты – Балхаша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998931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ambria" pitchFamily="18" charset="0"/>
              </a:rPr>
              <a:t>Федор Васильевич </a:t>
            </a:r>
            <a:r>
              <a:rPr lang="ru-RU" sz="1600" dirty="0" err="1">
                <a:latin typeface="Cambria" pitchFamily="18" charset="0"/>
              </a:rPr>
              <a:t>Чухров</a:t>
            </a:r>
            <a:r>
              <a:rPr lang="ru-RU" sz="1600" dirty="0">
                <a:latin typeface="Cambria" pitchFamily="18" charset="0"/>
              </a:rPr>
              <a:t> Н.А. Смольянинову (10 августа 1941 г.): </a:t>
            </a:r>
          </a:p>
          <a:p>
            <a:pPr algn="just"/>
            <a:r>
              <a:rPr lang="ru-RU" i="1" dirty="0">
                <a:latin typeface="Cambria" pitchFamily="18" charset="0"/>
              </a:rPr>
              <a:t>	«Дорогой Николай Алексеевич! Шлю горячий привет из Алма-Ата, куда мы прибыли лишь 8-го августа после весьма продолжительного путешествия. В сравнении с Москвой совсем </a:t>
            </a:r>
            <a:r>
              <a:rPr lang="ru-RU" b="1" i="1" dirty="0">
                <a:latin typeface="Cambria" pitchFamily="18" charset="0"/>
              </a:rPr>
              <a:t>тихо. Отдаленность от фронта сказывается во многом. В городе много эвакуированных. С питанием пока положение сносное. Карточек нет. </a:t>
            </a:r>
            <a:r>
              <a:rPr lang="ru-RU" i="1" dirty="0">
                <a:latin typeface="Cambria" pitchFamily="18" charset="0"/>
              </a:rPr>
              <a:t>&lt;…&gt;</a:t>
            </a:r>
          </a:p>
          <a:p>
            <a:pPr algn="just"/>
            <a:r>
              <a:rPr lang="ru-RU" dirty="0">
                <a:latin typeface="Cambria" pitchFamily="18" charset="0"/>
              </a:rPr>
              <a:t> 	</a:t>
            </a:r>
            <a:r>
              <a:rPr lang="ru-RU" sz="1600" dirty="0">
                <a:latin typeface="Cambria" pitchFamily="18" charset="0"/>
              </a:rPr>
              <a:t>(15 января 1942 г., Балхаш): </a:t>
            </a:r>
            <a:r>
              <a:rPr lang="ru-RU" dirty="0">
                <a:latin typeface="Cambria" pitchFamily="18" charset="0"/>
              </a:rPr>
              <a:t>«</a:t>
            </a:r>
            <a:r>
              <a:rPr lang="ru-RU" i="1" dirty="0">
                <a:latin typeface="Cambria" pitchFamily="18" charset="0"/>
              </a:rPr>
              <a:t>Мы 12 января с супругой прибыли из Алма-Ата в г. Балхаш на неопределенное время. </a:t>
            </a:r>
            <a:r>
              <a:rPr lang="ru-RU" b="1" i="1" dirty="0">
                <a:latin typeface="Cambria" pitchFamily="18" charset="0"/>
              </a:rPr>
              <a:t>После Алма-Ата здесь весьма неважно во всех отношениях,</a:t>
            </a:r>
            <a:r>
              <a:rPr lang="ru-RU" i="1" dirty="0">
                <a:latin typeface="Cambria" pitchFamily="18" charset="0"/>
              </a:rPr>
              <a:t> но ничего не поделаешь».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3583549-D286-61F8-65F2-85754F925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>
            <a:fillRect/>
          </a:stretch>
        </p:blipFill>
        <p:spPr bwMode="auto">
          <a:xfrm>
            <a:off x="622233" y="3974761"/>
            <a:ext cx="5703490" cy="25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DC713-8B6B-4BC2-B22B-615969172511}"/>
              </a:ext>
            </a:extLst>
          </p:cNvPr>
          <p:cNvSpPr txBox="1"/>
          <p:nvPr/>
        </p:nvSpPr>
        <p:spPr>
          <a:xfrm>
            <a:off x="6660232" y="5828525"/>
            <a:ext cx="1861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</a:rPr>
              <a:t>Алма-Ата, Торговая ул.</a:t>
            </a:r>
          </a:p>
          <a:p>
            <a:pPr algn="ctr"/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</a:rPr>
              <a:t>1941-1942 гг.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29633</TotalTime>
  <Words>2041</Words>
  <Application>Microsoft Office PowerPoint</Application>
  <PresentationFormat>Экран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Cambria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Письма коллег Н.А. Смольянинову</vt:lpstr>
      <vt:lpstr>Презентация PowerPoint</vt:lpstr>
      <vt:lpstr>Презентация PowerPoint</vt:lpstr>
      <vt:lpstr>«Дорогой Николай Алексеевич! Мы все были очень рады получить от Вас письмо. Теперь эти письма как-то связывают Вас с представлением о лучшей жизни и нормальной работе, наконец с большой радостью, что нашелся еще один человек, одна семья, которых ураган войны разметал по океану нашего Союза». </vt:lpstr>
      <vt:lpstr>Презентация PowerPoint</vt:lpstr>
      <vt:lpstr>Презентация PowerPoint</vt:lpstr>
      <vt:lpstr>1941 г., из Алма-Аты – Балхаша </vt:lpstr>
      <vt:lpstr>Презентация PowerPoint</vt:lpstr>
      <vt:lpstr>Как жили …</vt:lpstr>
      <vt:lpstr>Шубникова Ольга Михайловна  (1884 – 1955)</vt:lpstr>
      <vt:lpstr>Бонштедт-Куплетская Эльза Максимилиановна (1897 – 1974)</vt:lpstr>
      <vt:lpstr>Презентация PowerPoint</vt:lpstr>
      <vt:lpstr>«Возвращение в Москву считаю преждевременным» …</vt:lpstr>
      <vt:lpstr>Презентация PowerPoint</vt:lpstr>
      <vt:lpstr>Презентация PowerPoint</vt:lpstr>
    </vt:vector>
  </TitlesOfParts>
  <Company>igem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ВОЗМОЖНОСТИ СОВРЕМЕННОГО ТЕРМОГРАФИЧЕСКОГО МЕТОДА ДЛЯ ИЗУЧЕНИЯ СЕРПЕНТИНОВ</dc:title>
  <dc:creator>User</dc:creator>
  <cp:lastModifiedBy>Nataliya Bryanchaniniva</cp:lastModifiedBy>
  <cp:revision>442</cp:revision>
  <dcterms:created xsi:type="dcterms:W3CDTF">2017-08-08T09:28:41Z</dcterms:created>
  <dcterms:modified xsi:type="dcterms:W3CDTF">2025-11-24T19:19:54Z</dcterms:modified>
</cp:coreProperties>
</file>