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1" r:id="rId4"/>
    <p:sldId id="272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bol\OneDrive\&#1056;&#1072;&#1073;&#1086;&#1095;&#1080;&#1081;%20&#1089;&#1090;&#1086;&#1083;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наименований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 и номеров журналов по годам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Издано книг и номеров журналов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Лист1!$A$2:$A$8</c:f>
              <c:numCache>
                <c:formatCode>General</c:formatCode>
                <c:ptCount val="7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</c:numCache>
            </c:numRef>
          </c:xVal>
          <c:yVal>
            <c:numRef>
              <c:f>Лист1!$B$2:$B$8</c:f>
              <c:numCache>
                <c:formatCode>General</c:formatCode>
                <c:ptCount val="7"/>
                <c:pt idx="0">
                  <c:v>913</c:v>
                </c:pt>
                <c:pt idx="1">
                  <c:v>578</c:v>
                </c:pt>
                <c:pt idx="2">
                  <c:v>350</c:v>
                </c:pt>
                <c:pt idx="3">
                  <c:v>268</c:v>
                </c:pt>
                <c:pt idx="4">
                  <c:v>496</c:v>
                </c:pt>
                <c:pt idx="5">
                  <c:v>570</c:v>
                </c:pt>
                <c:pt idx="6">
                  <c:v>672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9A-4A8E-83B7-43635CDC1C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467655936"/>
        <c:axId val="467656296"/>
      </c:scatterChart>
      <c:valAx>
        <c:axId val="467655936"/>
        <c:scaling>
          <c:orientation val="minMax"/>
          <c:max val="1946"/>
          <c:min val="19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7656296"/>
        <c:crosses val="autoZero"/>
        <c:crossBetween val="midCat"/>
      </c:valAx>
      <c:valAx>
        <c:axId val="467656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765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7DE67-025D-043C-0691-C405B5A84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2F049A-C1AE-CC7D-5DB3-FFE63C2AB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0D825-A047-9F80-1789-EA3E07EA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B44CC-1C68-EEA1-241A-EA123A79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209A-7E6E-9C0C-ED1E-2F97C1C6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5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33783-A270-A180-CFC2-D45A2197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F433C7-1E15-714E-6FCB-6E293936B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2C6D84-C163-AA8A-5FD4-531AAE2B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6C442-7EDB-8BB9-A88E-AD388207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268EC-1F6F-112B-D436-E3902BE8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5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38A4BB-F614-68E7-EB5B-B92FB45A4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41755D-D1CC-4488-DB68-4F0C2603D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06AA59-BF7F-D449-4B20-EDD16DE8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2BF22-4ED1-5459-EAA7-E0CE8365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7D781-A748-B075-BAAF-C91E9996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00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B2E3C-398F-3E94-4331-9AAAC1A0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8788E-E95E-56A5-BFAD-AF609C341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282CF-2F5C-6A41-363C-1850C74EF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3DACF7-DD73-AB15-A1E6-697DDCE2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568E0-BED2-AF9C-303E-8FABB2F1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4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B0297-126E-7512-8FD8-DD087FE1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2DBAC-0D53-FAA4-B921-C69B8FFC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248106-487D-7D6D-C72A-120194BE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D8B91-6145-4DF8-D7FE-D4D42C65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457165-60C3-BD06-7361-2BBD0C44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46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8E741-01B5-227E-97B4-81F86777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9CE08-109A-80B9-17E9-F8F87AC24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8007FB-E882-B36B-DD11-72DDDB33A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5D981F-2AC6-8D7A-5EAB-4C44707C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6076F-DAAD-9564-DD36-DA763CA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30724D-0D7B-99C0-93E9-D4B6D534E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9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70ABD-5465-D1F3-E1DF-B5A1F078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423628-0602-6EB2-18C1-F0009340E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998B5C-47B8-D70B-2A07-42CC9C1DD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FEB907-A39D-9C8A-D56F-491002F6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4FE381-ECCD-58D7-586C-52F953A3C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FE513B-149D-559E-22AE-143F7799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C5FB3A-1BFB-2F51-D725-F823439E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E0D701-EA60-8C0A-24F7-ECAB4D26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2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4C699-311D-45CE-49D1-43AF0E63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BCD5C4-E8DE-4F5C-FAA7-3CB72B22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F37F29-6060-E832-43F0-C8184F13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35038E-110E-D5B5-DDD0-88E888BF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0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B24FCB-BD68-5CD3-C4D0-DCBB7CA9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362A32-ED25-4030-BEC7-27B56689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2904C-CF64-FB87-F025-6B5CB1D0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8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FC3DA-AD02-3EF9-2871-3CA97C65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C2180-EE7D-3833-CE8D-4CF796BE3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03B01C-A28A-2FB4-E7EE-3BBD02124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71CC88-3948-4015-0E98-1CCA6657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EFFDAC-B715-ECCF-40B1-AD5B014E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FF1E63-D465-F78A-62D9-5109834C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834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0211B-ACAB-8D71-BD28-1BB12263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499C1B-ABD6-CCE2-A6ED-AE7C085DD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ED1A09-4657-3AB4-ED70-AC47AC78E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786B1B-7A1C-900C-0FCC-5C73B3BA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0409D6-EFB8-516E-E743-E9A4DF8A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930230-84DC-0817-A4A3-0EA47A2E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4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882BE-69F6-A137-1A16-70BF35EB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C5675-59D0-309E-B90F-9D947D87C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628717-00FC-9DF2-6ACC-5A6574CEF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44314-211F-4968-A2A9-68E899DD192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503CD-9A9B-4DF3-6AA8-4FBEC85FA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058839-90B5-36A0-FA67-8DE3A47D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37899-F30A-4D02-B25A-F153909E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4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4" descr="Рисунок 4">
            <a:extLst>
              <a:ext uri="{FF2B5EF4-FFF2-40B4-BE49-F238E27FC236}">
                <a16:creationId xmlns:a16="http://schemas.microsoft.com/office/drawing/2014/main" id="{AB8A9144-C6F6-4903-8545-81EDB907C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" t="16442" r="748" b="5021"/>
          <a:stretch/>
        </p:blipFill>
        <p:spPr>
          <a:xfrm>
            <a:off x="1" y="-11181"/>
            <a:ext cx="12192000" cy="6869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C486115-B223-41D8-BE3A-F7E0532C1714}"/>
              </a:ext>
            </a:extLst>
          </p:cNvPr>
          <p:cNvGrpSpPr/>
          <p:nvPr/>
        </p:nvGrpSpPr>
        <p:grpSpPr>
          <a:xfrm>
            <a:off x="2016829" y="-11181"/>
            <a:ext cx="2375610" cy="4900680"/>
            <a:chOff x="2016829" y="1"/>
            <a:chExt cx="2375610" cy="31876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9">
              <a:extLst>
                <a:ext uri="{FF2B5EF4-FFF2-40B4-BE49-F238E27FC236}">
                  <a16:creationId xmlns:a16="http://schemas.microsoft.com/office/drawing/2014/main" id="{904613CC-FEAF-405E-B160-ADC5689F3A21}"/>
                </a:ext>
              </a:extLst>
            </p:cNvPr>
            <p:cNvSpPr/>
            <p:nvPr/>
          </p:nvSpPr>
          <p:spPr>
            <a:xfrm>
              <a:off x="2016831" y="1"/>
              <a:ext cx="2375608" cy="25516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2201" tIns="42201" rIns="42201" bIns="42201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62"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6410274-92F9-4121-BB46-96F967FB4BCD}"/>
                </a:ext>
              </a:extLst>
            </p:cNvPr>
            <p:cNvGrpSpPr/>
            <p:nvPr/>
          </p:nvGrpSpPr>
          <p:grpSpPr>
            <a:xfrm>
              <a:off x="2016829" y="2551630"/>
              <a:ext cx="2375610" cy="636069"/>
              <a:chOff x="1847709" y="2572358"/>
              <a:chExt cx="2544730" cy="681351"/>
            </a:xfrm>
            <a:solidFill>
              <a:schemeClr val="bg1"/>
            </a:solidFill>
          </p:grpSpPr>
          <p:sp>
            <p:nvSpPr>
              <p:cNvPr id="4" name="Прямоугольный треугольник 3">
                <a:extLst>
                  <a:ext uri="{FF2B5EF4-FFF2-40B4-BE49-F238E27FC236}">
                    <a16:creationId xmlns:a16="http://schemas.microsoft.com/office/drawing/2014/main" id="{67402DCD-65A9-457E-810B-96C6C1BA04EE}"/>
                  </a:ext>
                </a:extLst>
              </p:cNvPr>
              <p:cNvSpPr/>
              <p:nvPr/>
            </p:nvSpPr>
            <p:spPr>
              <a:xfrm rot="10800000">
                <a:off x="3100556" y="2572358"/>
                <a:ext cx="1291883" cy="68135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Прямоугольный треугольник 18">
                <a:extLst>
                  <a:ext uri="{FF2B5EF4-FFF2-40B4-BE49-F238E27FC236}">
                    <a16:creationId xmlns:a16="http://schemas.microsoft.com/office/drawing/2014/main" id="{8AAFF12D-0BF6-40DE-81B2-E940A83A00A8}"/>
                  </a:ext>
                </a:extLst>
              </p:cNvPr>
              <p:cNvSpPr/>
              <p:nvPr/>
            </p:nvSpPr>
            <p:spPr>
              <a:xfrm rot="10800000" flipH="1">
                <a:off x="1847709" y="2572359"/>
                <a:ext cx="1291883" cy="68135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9BB7E4D7-4DF6-468B-B67B-BF72E03D66A7}"/>
              </a:ext>
            </a:extLst>
          </p:cNvPr>
          <p:cNvSpPr/>
          <p:nvPr/>
        </p:nvSpPr>
        <p:spPr>
          <a:xfrm>
            <a:off x="6409267" y="0"/>
            <a:ext cx="5782732" cy="68464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2201" tIns="42201" rIns="42201" bIns="42201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62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81F96B-09C4-4B9B-A10E-24C8930B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71" y="4298315"/>
            <a:ext cx="1344990" cy="24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567B34-52AB-4628-BF2E-C558FA4FD085}"/>
              </a:ext>
            </a:extLst>
          </p:cNvPr>
          <p:cNvSpPr/>
          <p:nvPr/>
        </p:nvSpPr>
        <p:spPr>
          <a:xfrm>
            <a:off x="7193493" y="815192"/>
            <a:ext cx="4742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книгоиздание в условиях военного времени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69D051-DA16-4435-B58B-FCACE0F261CA}"/>
              </a:ext>
            </a:extLst>
          </p:cNvPr>
          <p:cNvSpPr/>
          <p:nvPr/>
        </p:nvSpPr>
        <p:spPr>
          <a:xfrm>
            <a:off x="7302748" y="3196737"/>
            <a:ext cx="3974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 АН СССР в годы Великой Отечественной войны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1D557-76B0-4C99-A6D4-2DDEC97D3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3194" y="1537288"/>
            <a:ext cx="1742882" cy="1742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83C48-CAA6-2A21-E9C2-30B58267C78D}"/>
              </a:ext>
            </a:extLst>
          </p:cNvPr>
          <p:cNvSpPr txBox="1"/>
          <p:nvPr/>
        </p:nvSpPr>
        <p:spPr>
          <a:xfrm>
            <a:off x="7403690" y="5024284"/>
            <a:ext cx="3224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Марина Олеговна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специальных проектов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«Издательство «Наука»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949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08D9-A14C-6B9B-3B8D-CA5F2FB1B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C8C3235-C5E1-B3A3-B112-27AB41020951}"/>
              </a:ext>
            </a:extLst>
          </p:cNvPr>
          <p:cNvGrpSpPr/>
          <p:nvPr/>
        </p:nvGrpSpPr>
        <p:grpSpPr>
          <a:xfrm>
            <a:off x="0" y="19664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2322835-3DEF-6B13-3631-D4153F97D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6C8E3A1-7B0D-C59B-CD1B-0B98D9338176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AB48E98-C526-848F-6973-4E55AAC7424C}"/>
              </a:ext>
            </a:extLst>
          </p:cNvPr>
          <p:cNvSpPr txBox="1"/>
          <p:nvPr/>
        </p:nvSpPr>
        <p:spPr>
          <a:xfrm>
            <a:off x="353962" y="261325"/>
            <a:ext cx="11484076" cy="9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научной коммуникации: журналы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международный книгообмен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BE5E27-24CB-7853-B248-A351B01F2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9" y="1192029"/>
            <a:ext cx="3271234" cy="4760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6E907C-E7D5-E315-B0C5-6C99D6085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76" y="2154837"/>
            <a:ext cx="3353472" cy="47600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F45D65-BBF7-A6F9-859F-F12F11838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89" y="2075809"/>
            <a:ext cx="3367582" cy="47600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FDA5DA-F9C2-A09B-CDC0-BC6025F4A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457" y="1270341"/>
            <a:ext cx="3193961" cy="48119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8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1B7EC-1001-4EC6-89E3-247F94B7F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9" r="7156" b="262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A340520A-93E1-449D-BCDB-A0491128BAA4}"/>
              </a:ext>
            </a:extLst>
          </p:cNvPr>
          <p:cNvSpPr/>
          <p:nvPr/>
        </p:nvSpPr>
        <p:spPr>
          <a:xfrm>
            <a:off x="372534" y="4255636"/>
            <a:ext cx="6841066" cy="1992763"/>
          </a:xfrm>
          <a:prstGeom prst="wedgeRectCallout">
            <a:avLst>
              <a:gd name="adj1" fmla="val -41996"/>
              <a:gd name="adj2" fmla="val 709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3FBD64-A206-4182-AECC-E9BE9538F939}"/>
              </a:ext>
            </a:extLst>
          </p:cNvPr>
          <p:cNvSpPr/>
          <p:nvPr/>
        </p:nvSpPr>
        <p:spPr>
          <a:xfrm>
            <a:off x="870078" y="4344076"/>
            <a:ext cx="5845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ts val="24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«ОДНИМ ИЗ МНОГИХ ПРОСЧЕТОВ, ОБУСЛОВИВШИХ ПРОВАЛ ФАШИСТСКОГО ПОХОДА НА СОВЕТСКИЙ СОЮЗ, БЫЛА НЕДООЦЕНКА СОВЕТСКОЙ НАУКИ» </a:t>
            </a:r>
          </a:p>
          <a:p>
            <a:pPr algn="r" fontAlgn="ctr"/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 АН СССР, академик C.И. Вавилов</a:t>
            </a:r>
          </a:p>
        </p:txBody>
      </p:sp>
    </p:spTree>
    <p:extLst>
      <p:ext uri="{BB962C8B-B14F-4D97-AF65-F5344CB8AC3E}">
        <p14:creationId xmlns:p14="http://schemas.microsoft.com/office/powerpoint/2010/main" val="30078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4" descr="Рисунок 4">
            <a:extLst>
              <a:ext uri="{FF2B5EF4-FFF2-40B4-BE49-F238E27FC236}">
                <a16:creationId xmlns:a16="http://schemas.microsoft.com/office/drawing/2014/main" id="{4FCC8FF4-2B16-43E8-BB2F-17A1FC1C6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" t="16442" r="748" b="5021"/>
          <a:stretch/>
        </p:blipFill>
        <p:spPr>
          <a:xfrm>
            <a:off x="1" y="-11181"/>
            <a:ext cx="12192000" cy="68691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Прямоугольник 5">
            <a:extLst>
              <a:ext uri="{FF2B5EF4-FFF2-40B4-BE49-F238E27FC236}">
                <a16:creationId xmlns:a16="http://schemas.microsoft.com/office/drawing/2014/main" id="{918DEF79-3DB1-44F2-B428-5CEC2929D0BB}"/>
              </a:ext>
            </a:extLst>
          </p:cNvPr>
          <p:cNvSpPr/>
          <p:nvPr/>
        </p:nvSpPr>
        <p:spPr>
          <a:xfrm>
            <a:off x="6409267" y="0"/>
            <a:ext cx="5782732" cy="68464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2201" tIns="42201" rIns="42201" bIns="42201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62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2B3A3F-9C38-489D-ACFC-A22A67D3EC95}"/>
              </a:ext>
            </a:extLst>
          </p:cNvPr>
          <p:cNvSpPr/>
          <p:nvPr/>
        </p:nvSpPr>
        <p:spPr>
          <a:xfrm>
            <a:off x="7000977" y="2210055"/>
            <a:ext cx="4599312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71CDB0E-7F45-4A28-BF04-E5BE3E8F0420}"/>
              </a:ext>
            </a:extLst>
          </p:cNvPr>
          <p:cNvGrpSpPr/>
          <p:nvPr/>
        </p:nvGrpSpPr>
        <p:grpSpPr>
          <a:xfrm>
            <a:off x="2016829" y="-11181"/>
            <a:ext cx="2375610" cy="4900680"/>
            <a:chOff x="2016829" y="-11181"/>
            <a:chExt cx="2375610" cy="490068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DDA7731-A061-4A30-9C31-5CB474FEDACA}"/>
                </a:ext>
              </a:extLst>
            </p:cNvPr>
            <p:cNvGrpSpPr/>
            <p:nvPr/>
          </p:nvGrpSpPr>
          <p:grpSpPr>
            <a:xfrm>
              <a:off x="2016829" y="-11181"/>
              <a:ext cx="2375610" cy="4900680"/>
              <a:chOff x="2016829" y="1"/>
              <a:chExt cx="2375610" cy="318769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Прямоугольник 9">
                <a:extLst>
                  <a:ext uri="{FF2B5EF4-FFF2-40B4-BE49-F238E27FC236}">
                    <a16:creationId xmlns:a16="http://schemas.microsoft.com/office/drawing/2014/main" id="{A9D32C62-687E-44D2-8D12-ABED7B527E82}"/>
                  </a:ext>
                </a:extLst>
              </p:cNvPr>
              <p:cNvSpPr/>
              <p:nvPr/>
            </p:nvSpPr>
            <p:spPr>
              <a:xfrm>
                <a:off x="2016831" y="1"/>
                <a:ext cx="2375608" cy="25516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2201" tIns="42201" rIns="42201" bIns="42201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62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18FB814E-A6AE-49AD-AD21-3582F2C0C025}"/>
                  </a:ext>
                </a:extLst>
              </p:cNvPr>
              <p:cNvGrpSpPr/>
              <p:nvPr/>
            </p:nvGrpSpPr>
            <p:grpSpPr>
              <a:xfrm>
                <a:off x="2016829" y="2551630"/>
                <a:ext cx="2375610" cy="636069"/>
                <a:chOff x="1847709" y="2572358"/>
                <a:chExt cx="2544730" cy="681351"/>
              </a:xfrm>
              <a:solidFill>
                <a:schemeClr val="bg1"/>
              </a:solidFill>
            </p:grpSpPr>
            <p:sp>
              <p:nvSpPr>
                <p:cNvPr id="17" name="Прямоугольный треугольник 16">
                  <a:extLst>
                    <a:ext uri="{FF2B5EF4-FFF2-40B4-BE49-F238E27FC236}">
                      <a16:creationId xmlns:a16="http://schemas.microsoft.com/office/drawing/2014/main" id="{661E6CC0-CA60-48E7-B1C7-DD79DBED560D}"/>
                    </a:ext>
                  </a:extLst>
                </p:cNvPr>
                <p:cNvSpPr/>
                <p:nvPr/>
              </p:nvSpPr>
              <p:spPr>
                <a:xfrm rot="10800000">
                  <a:off x="3100556" y="2572358"/>
                  <a:ext cx="1291883" cy="68135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8" name="Прямоугольный треугольник 17">
                  <a:extLst>
                    <a:ext uri="{FF2B5EF4-FFF2-40B4-BE49-F238E27FC236}">
                      <a16:creationId xmlns:a16="http://schemas.microsoft.com/office/drawing/2014/main" id="{8DEDE767-21E5-4ADE-9575-04E6B9873EEA}"/>
                    </a:ext>
                  </a:extLst>
                </p:cNvPr>
                <p:cNvSpPr/>
                <p:nvPr/>
              </p:nvSpPr>
              <p:spPr>
                <a:xfrm rot="10800000" flipH="1">
                  <a:off x="1847709" y="2572359"/>
                  <a:ext cx="1291883" cy="68135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C07823A-C960-478B-A921-8D6C962E2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33194" y="1537288"/>
              <a:ext cx="1742882" cy="1742882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BC23C00-17FB-4DED-A339-12D862BDE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2161" y="4706037"/>
            <a:ext cx="1539087" cy="144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0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02703B7-7E59-4BE6-87FE-4F4B21477C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743CAF1-E351-4C30-B790-62F935D6F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F818E0B-E062-4F53-8115-BA2EDB1420F6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85A6CFE-68B8-4A91-B326-20E12005C1CA}"/>
              </a:ext>
            </a:extLst>
          </p:cNvPr>
          <p:cNvSpPr txBox="1"/>
          <p:nvPr/>
        </p:nvSpPr>
        <p:spPr>
          <a:xfrm>
            <a:off x="534953" y="438306"/>
            <a:ext cx="755757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наук СССР в начале войны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2ED366-1794-49D5-A917-79564ABEB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56" b="7675"/>
          <a:stretch/>
        </p:blipFill>
        <p:spPr>
          <a:xfrm>
            <a:off x="0" y="1270341"/>
            <a:ext cx="12192000" cy="559993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7950242-8F3F-419D-94AD-FCEEC03704EA}"/>
              </a:ext>
            </a:extLst>
          </p:cNvPr>
          <p:cNvSpPr/>
          <p:nvPr/>
        </p:nvSpPr>
        <p:spPr>
          <a:xfrm>
            <a:off x="179991" y="5053780"/>
            <a:ext cx="6496112" cy="1672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EB7667-5A94-4955-991F-A6836A9908DB}"/>
              </a:ext>
            </a:extLst>
          </p:cNvPr>
          <p:cNvSpPr txBox="1"/>
          <p:nvPr/>
        </p:nvSpPr>
        <p:spPr>
          <a:xfrm>
            <a:off x="292308" y="5185165"/>
            <a:ext cx="6094496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Накануне войны Академия наук СССР включала 47 научно-исследовательских институтов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76 самостоятельных лабораторий. В АН СССР работало около 4700 сотрудников, среди которых 123 действительных члена и 182 члена-корреспондента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515430-6AFA-5CB8-89C1-3C0FA025CA25}"/>
              </a:ext>
            </a:extLst>
          </p:cNvPr>
          <p:cNvSpPr/>
          <p:nvPr/>
        </p:nvSpPr>
        <p:spPr>
          <a:xfrm>
            <a:off x="8627475" y="1523812"/>
            <a:ext cx="3457189" cy="40417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EA404-DD3D-F730-E1DF-A56AFE05A459}"/>
              </a:ext>
            </a:extLst>
          </p:cNvPr>
          <p:cNvSpPr txBox="1"/>
          <p:nvPr/>
        </p:nvSpPr>
        <p:spPr>
          <a:xfrm>
            <a:off x="8770374" y="1818497"/>
            <a:ext cx="3241635" cy="331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час решительного боя советские ученые идут со своим народом, отдавая все силы борьбе с фашистскими поджигателями войны – во имя защиты своей родины и во имя защиты свободы мировой науки и спасения культуры, служащей всему человечеству</a:t>
            </a:r>
          </a:p>
          <a:p>
            <a:pPr algn="ctr">
              <a:lnSpc>
                <a:spcPts val="23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>
              <a:lnSpc>
                <a:spcPts val="23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«Известия», 28 июня 1941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3E201A-C6AA-4201-9773-3B2EDDEA3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51000"/>
                    </a14:imgEffect>
                    <a14:imgEffect>
                      <a14:brightnessContrast bright="17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23162" r="3033" b="9402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12" name="Капля 11">
            <a:extLst>
              <a:ext uri="{FF2B5EF4-FFF2-40B4-BE49-F238E27FC236}">
                <a16:creationId xmlns:a16="http://schemas.microsoft.com/office/drawing/2014/main" id="{55256A2C-A291-4E57-8F43-E16DE095F808}"/>
              </a:ext>
            </a:extLst>
          </p:cNvPr>
          <p:cNvSpPr/>
          <p:nvPr/>
        </p:nvSpPr>
        <p:spPr>
          <a:xfrm rot="8100000">
            <a:off x="4640119" y="3737422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апля 19">
            <a:extLst>
              <a:ext uri="{FF2B5EF4-FFF2-40B4-BE49-F238E27FC236}">
                <a16:creationId xmlns:a16="http://schemas.microsoft.com/office/drawing/2014/main" id="{916F7D06-131E-40A8-96AD-A514E48249EF}"/>
              </a:ext>
            </a:extLst>
          </p:cNvPr>
          <p:cNvSpPr/>
          <p:nvPr/>
        </p:nvSpPr>
        <p:spPr>
          <a:xfrm rot="8100000">
            <a:off x="4829518" y="3403178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апля 20">
            <a:extLst>
              <a:ext uri="{FF2B5EF4-FFF2-40B4-BE49-F238E27FC236}">
                <a16:creationId xmlns:a16="http://schemas.microsoft.com/office/drawing/2014/main" id="{13F5D210-BBD7-4E65-9C6D-93F08BFF97B3}"/>
              </a:ext>
            </a:extLst>
          </p:cNvPr>
          <p:cNvSpPr/>
          <p:nvPr/>
        </p:nvSpPr>
        <p:spPr>
          <a:xfrm rot="8100000">
            <a:off x="2948790" y="2610148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апля 21">
            <a:extLst>
              <a:ext uri="{FF2B5EF4-FFF2-40B4-BE49-F238E27FC236}">
                <a16:creationId xmlns:a16="http://schemas.microsoft.com/office/drawing/2014/main" id="{76375A50-6AFC-4CAF-B2F3-A06AB3840218}"/>
              </a:ext>
            </a:extLst>
          </p:cNvPr>
          <p:cNvSpPr/>
          <p:nvPr/>
        </p:nvSpPr>
        <p:spPr>
          <a:xfrm rot="8100000">
            <a:off x="3534593" y="5543619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апля 22">
            <a:extLst>
              <a:ext uri="{FF2B5EF4-FFF2-40B4-BE49-F238E27FC236}">
                <a16:creationId xmlns:a16="http://schemas.microsoft.com/office/drawing/2014/main" id="{3980BD9B-AB27-4115-9376-500406B7615C}"/>
              </a:ext>
            </a:extLst>
          </p:cNvPr>
          <p:cNvSpPr/>
          <p:nvPr/>
        </p:nvSpPr>
        <p:spPr>
          <a:xfrm rot="8100000">
            <a:off x="3076046" y="5543620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апля 25">
            <a:extLst>
              <a:ext uri="{FF2B5EF4-FFF2-40B4-BE49-F238E27FC236}">
                <a16:creationId xmlns:a16="http://schemas.microsoft.com/office/drawing/2014/main" id="{C9EC409E-B658-45DC-ABEA-2F34F478FFF0}"/>
              </a:ext>
            </a:extLst>
          </p:cNvPr>
          <p:cNvSpPr/>
          <p:nvPr/>
        </p:nvSpPr>
        <p:spPr>
          <a:xfrm rot="8100000">
            <a:off x="1600112" y="5093801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апля 26">
            <a:extLst>
              <a:ext uri="{FF2B5EF4-FFF2-40B4-BE49-F238E27FC236}">
                <a16:creationId xmlns:a16="http://schemas.microsoft.com/office/drawing/2014/main" id="{C4607B9E-8C75-45A5-A151-AF308E40F8B1}"/>
              </a:ext>
            </a:extLst>
          </p:cNvPr>
          <p:cNvSpPr/>
          <p:nvPr/>
        </p:nvSpPr>
        <p:spPr>
          <a:xfrm rot="8100000">
            <a:off x="1764653" y="2095778"/>
            <a:ext cx="267851" cy="267851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54E2A5-6296-4A98-9981-22D29FD3B88F}"/>
              </a:ext>
            </a:extLst>
          </p:cNvPr>
          <p:cNvSpPr/>
          <p:nvPr/>
        </p:nvSpPr>
        <p:spPr>
          <a:xfrm>
            <a:off x="7443802" y="2241755"/>
            <a:ext cx="4761748" cy="46162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2C525-8F70-4082-9117-1D010607BC39}"/>
              </a:ext>
            </a:extLst>
          </p:cNvPr>
          <p:cNvSpPr txBox="1"/>
          <p:nvPr/>
        </p:nvSpPr>
        <p:spPr>
          <a:xfrm>
            <a:off x="7589141" y="2333686"/>
            <a:ext cx="4471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 АН СССР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институт им. П.Н. Лебедева (ФИАН)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химической физики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институт им. В.А. Стеклова 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филиал АН СССР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металлургии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Геологические институты 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Ботанические и сельскохозяйственные институты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исследования 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Алма-Ата: часть институтов биологии и геологии 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Фрунзе: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Эвакуированные ученые-медики и биологи 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и Томск: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Западно-Сибирский филиал АН СССР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3204DD-A787-92B2-E2D7-DDBACFFDA2B0}"/>
              </a:ext>
            </a:extLst>
          </p:cNvPr>
          <p:cNvSpPr/>
          <p:nvPr/>
        </p:nvSpPr>
        <p:spPr>
          <a:xfrm>
            <a:off x="-13550" y="0"/>
            <a:ext cx="6223774" cy="125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64E2D-CC67-47D2-D797-F28354333AC9}"/>
              </a:ext>
            </a:extLst>
          </p:cNvPr>
          <p:cNvSpPr txBox="1"/>
          <p:nvPr/>
        </p:nvSpPr>
        <p:spPr>
          <a:xfrm>
            <a:off x="35566" y="59558"/>
            <a:ext cx="6174658" cy="119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половине 1941 г. на восток были эвакуированы 76 научно-исследовательских институтов, в составе которых работали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 академиков, 182 члена-корреспондента АН СССР,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 научных сотрудников</a:t>
            </a:r>
          </a:p>
        </p:txBody>
      </p:sp>
    </p:spTree>
    <p:extLst>
      <p:ext uri="{BB962C8B-B14F-4D97-AF65-F5344CB8AC3E}">
        <p14:creationId xmlns:p14="http://schemas.microsoft.com/office/powerpoint/2010/main" val="27131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C13C7-7AF2-5F4D-BDA6-7A64E381F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13046" r="13526" b="11972"/>
          <a:stretch>
            <a:fillRect/>
          </a:stretch>
        </p:blipFill>
        <p:spPr>
          <a:xfrm>
            <a:off x="-2" y="6162"/>
            <a:ext cx="4965291" cy="6851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89B68C-2A90-1340-B1FE-57E50215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656" y="717754"/>
            <a:ext cx="6549696" cy="433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5E5528-6575-9BD2-5153-4C56F3DE151F}"/>
              </a:ext>
            </a:extLst>
          </p:cNvPr>
          <p:cNvSpPr txBox="1"/>
          <p:nvPr/>
        </p:nvSpPr>
        <p:spPr>
          <a:xfrm>
            <a:off x="5339656" y="50532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типография Издательства АН СССР</a:t>
            </a:r>
          </a:p>
          <a:p>
            <a:pPr algn="l"/>
            <a:r>
              <a:rPr lang="ru-RU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послевоенные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7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D43B4-203A-94AD-BBCB-E7580AF1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24EC574-BA7F-6B9D-C09C-11C37CF3CBE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07FE34E-EA09-8EBC-D42A-FF6AF3E50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872B9D6-BD72-43D8-16B6-71A6E4D19EE8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B701879-4A06-7437-1CCC-64CC6C88E73F}"/>
              </a:ext>
            </a:extLst>
          </p:cNvPr>
          <p:cNvSpPr txBox="1"/>
          <p:nvPr/>
        </p:nvSpPr>
        <p:spPr>
          <a:xfrm>
            <a:off x="534952" y="438306"/>
            <a:ext cx="1081147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литературы издательством АН СССР в 1941-1945 гг.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448FC2E-F8F4-FDB9-522E-DF84134F06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365329"/>
              </p:ext>
            </p:extLst>
          </p:nvPr>
        </p:nvGraphicFramePr>
        <p:xfrm>
          <a:off x="534951" y="1270341"/>
          <a:ext cx="11155604" cy="495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34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9412-39DC-86E9-1F35-51F4749D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2173044-4272-9869-EF2D-7C39EAFB5E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F677FA9-D850-9FC5-1D6E-819AF182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9F7BE23-86F2-337E-C8A4-D741EC5C2FCA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1081C5-B154-9A1D-BCA4-D092588C5677}"/>
              </a:ext>
            </a:extLst>
          </p:cNvPr>
          <p:cNvSpPr txBox="1"/>
          <p:nvPr/>
        </p:nvSpPr>
        <p:spPr>
          <a:xfrm>
            <a:off x="214952" y="144284"/>
            <a:ext cx="1148407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 «стратегического запаса»: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исследования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EC3CA3-6964-736F-4898-2CE625251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61" y="1722746"/>
            <a:ext cx="3432980" cy="5002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7A8DAF-7E11-EB22-7CF7-6786722B4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2" y="1201637"/>
            <a:ext cx="3102752" cy="5027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B14D3E-9101-FE4C-95FB-204BD6993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2" y="774326"/>
            <a:ext cx="3193961" cy="48573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172672-3DC6-0D04-99C7-8C59EFA19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900" y="1347885"/>
            <a:ext cx="3681420" cy="48810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8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D22FA-818C-224A-54DB-115404C2A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6631AB-EFE9-EB4A-2F5D-40B4B098D28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DDA08A-20D7-9AEE-739E-6C1D5BB3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08A88213-B53A-57B4-4744-837005BBB608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2F41DA-9168-7889-E2F4-726006A49AD3}"/>
              </a:ext>
            </a:extLst>
          </p:cNvPr>
          <p:cNvSpPr txBox="1"/>
          <p:nvPr/>
        </p:nvSpPr>
        <p:spPr>
          <a:xfrm>
            <a:off x="156182" y="455577"/>
            <a:ext cx="1148407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для фронта: оперативное обеспечение обороны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99FBCD-4A43-D1F3-7A7E-887BE1523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663" y="1283588"/>
            <a:ext cx="3021944" cy="4368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3214A3-5FBD-8C12-3D2E-D69778A55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4" y="1270341"/>
            <a:ext cx="2617548" cy="4368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2F6491-35D3-866F-2B46-767DC4E3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220" y="1283589"/>
            <a:ext cx="2861203" cy="4368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63857C-E9AB-F141-101E-1BC70FD09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161" y="1288914"/>
            <a:ext cx="3246176" cy="43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FF1DD-61C6-618A-07D8-FDF52D8AC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9D1B995-284D-2B20-D889-56EFDA7278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25F261-281D-E4DB-F455-905E20A55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8557B11-FCBE-58DF-9FB2-0EC878F4B19F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E29B28-384F-143D-5742-2155A273EF8D}"/>
              </a:ext>
            </a:extLst>
          </p:cNvPr>
          <p:cNvSpPr txBox="1"/>
          <p:nvPr/>
        </p:nvSpPr>
        <p:spPr>
          <a:xfrm>
            <a:off x="196646" y="614884"/>
            <a:ext cx="11484076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Идеологическая борьба и историческая память: мобилизация духа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671B08-CBE0-46BA-553E-7751A22BE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1" y="1939949"/>
            <a:ext cx="3215177" cy="42890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086989-4885-E620-8EE0-924CFDE5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522" y="1925798"/>
            <a:ext cx="2726038" cy="43173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7D2D2A-43A1-5463-7A7A-9E9032CF2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964" y="1911649"/>
            <a:ext cx="2763645" cy="43173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6074BD-1DC1-D4C1-37D9-A230ED963F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78" r="4486"/>
          <a:stretch>
            <a:fillRect/>
          </a:stretch>
        </p:blipFill>
        <p:spPr>
          <a:xfrm>
            <a:off x="9183166" y="1911648"/>
            <a:ext cx="2919893" cy="43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925A-E698-4919-4EAB-BFAC81BFC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6E2A9A8-3853-ABDD-B930-51B1E226366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FB432F4-111C-18B6-D7AB-EF92890FD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A9BDFF6-44E9-9275-17BD-E783155A47EA}"/>
                </a:ext>
              </a:extLst>
            </p:cNvPr>
            <p:cNvSpPr/>
            <p:nvPr/>
          </p:nvSpPr>
          <p:spPr>
            <a:xfrm>
              <a:off x="0" y="1270341"/>
              <a:ext cx="12192000" cy="495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4DD513-1E88-F28C-884E-735014F7FAA5}"/>
              </a:ext>
            </a:extLst>
          </p:cNvPr>
          <p:cNvSpPr txBox="1"/>
          <p:nvPr/>
        </p:nvSpPr>
        <p:spPr>
          <a:xfrm>
            <a:off x="353962" y="261325"/>
            <a:ext cx="11484076" cy="94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Научно-популярная литература: поддержание интеллектуального климата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3ED77E-6C0F-F6D1-394B-75FE4208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8" y="1199081"/>
            <a:ext cx="3366094" cy="5118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038FDF-23BD-3E48-BECD-7CFD0EF1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60" y="1204248"/>
            <a:ext cx="3705511" cy="5090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F1364-1ED8-75B0-6331-5B52068FA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134" y="1199081"/>
            <a:ext cx="3251378" cy="51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324</Words>
  <Application>Microsoft Office PowerPoint</Application>
  <PresentationFormat>Широкоэкранный</PresentationFormat>
  <Paragraphs>27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Марина Болотина</dc:creator>
  <cp:lastModifiedBy>Марина Болотина</cp:lastModifiedBy>
  <cp:revision>20</cp:revision>
  <dcterms:created xsi:type="dcterms:W3CDTF">2025-10-07T20:42:12Z</dcterms:created>
  <dcterms:modified xsi:type="dcterms:W3CDTF">2025-11-24T08:51:29Z</dcterms:modified>
</cp:coreProperties>
</file>