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3" r:id="rId2"/>
    <p:sldId id="566" r:id="rId3"/>
    <p:sldId id="571" r:id="rId4"/>
    <p:sldId id="568" r:id="rId5"/>
    <p:sldId id="569" r:id="rId6"/>
    <p:sldId id="572" r:id="rId7"/>
    <p:sldId id="524" r:id="rId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054A6"/>
    <a:srgbClr val="C5CFF1"/>
    <a:srgbClr val="339966"/>
    <a:srgbClr val="35BF9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25" autoAdjust="0"/>
    <p:restoredTop sz="91419" autoAdjust="0"/>
  </p:normalViewPr>
  <p:slideViewPr>
    <p:cSldViewPr snapToGrid="0">
      <p:cViewPr>
        <p:scale>
          <a:sx n="100" d="100"/>
          <a:sy n="100" d="100"/>
        </p:scale>
        <p:origin x="-74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dirty="0" smtClean="0">
                <a:solidFill>
                  <a:schemeClr val="accent2">
                    <a:lumMod val="75000"/>
                  </a:schemeClr>
                </a:solidFill>
              </a:rPr>
              <a:t>Структура фондов патентной документации</a:t>
            </a:r>
          </a:p>
          <a:p>
            <a:pPr>
              <a:defRPr/>
            </a:pPr>
            <a:r>
              <a:rPr lang="ru-RU" sz="1100" b="0" dirty="0" smtClean="0">
                <a:solidFill>
                  <a:schemeClr val="accent2">
                    <a:lumMod val="75000"/>
                  </a:schemeClr>
                </a:solidFill>
              </a:rPr>
              <a:t>Общесоюзной патентной библиотеки </a:t>
            </a:r>
          </a:p>
          <a:p>
            <a:pPr>
              <a:defRPr/>
            </a:pPr>
            <a:r>
              <a:rPr lang="ru-RU" sz="1100" b="0" dirty="0" smtClean="0">
                <a:solidFill>
                  <a:schemeClr val="accent2">
                    <a:lumMod val="75000"/>
                  </a:schemeClr>
                </a:solidFill>
              </a:rPr>
              <a:t>по сост. на 1941 г .</a:t>
            </a:r>
            <a:endParaRPr lang="ru-RU" sz="1100" b="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0596797671033478"/>
          <c:y val="2.248119357436152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Патентная документация в фонде обшесоюзной библиотеки по сост. на 1941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Россия  1897 -1917; СССР 1924/25 -1941 - 86886 док.</c:v>
                </c:pt>
                <c:pt idx="1">
                  <c:v>Германия            1877-1940 - 700418 док.</c:v>
                </c:pt>
                <c:pt idx="2">
                  <c:v>Австрия               1912-1940 - 102979 док.</c:v>
                </c:pt>
                <c:pt idx="3">
                  <c:v>Норвегия            1928-1941 - 18777 док</c:v>
                </c:pt>
                <c:pt idx="4">
                  <c:v>Польша               1924-1941 - 29203 док</c:v>
                </c:pt>
                <c:pt idx="5">
                  <c:v>Чехословакия   1920-1940 - 65084 док.</c:v>
                </c:pt>
                <c:pt idx="6">
                  <c:v>Швейцария         1898-1941 - 175041 док.</c:v>
                </c:pt>
                <c:pt idx="7">
                  <c:v>Франция              1907-1939 - 455412 док.</c:v>
                </c:pt>
                <c:pt idx="8">
                  <c:v>Швеция               1885-1941 - 102143 док</c:v>
                </c:pt>
                <c:pt idx="9">
                  <c:v>Великобритания 1852-1921 - 630996 док.</c:v>
                </c:pt>
                <c:pt idx="10">
                  <c:v>Голландия          1913-1917 - 1944 док.</c:v>
                </c:pt>
                <c:pt idx="11">
                  <c:v>Япония                1926-1941 - 68913 док.</c:v>
                </c:pt>
                <c:pt idx="12">
                  <c:v>США        222878 док.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86886</c:v>
                </c:pt>
                <c:pt idx="1">
                  <c:v>700418</c:v>
                </c:pt>
                <c:pt idx="2">
                  <c:v>102979</c:v>
                </c:pt>
                <c:pt idx="3">
                  <c:v>18777</c:v>
                </c:pt>
                <c:pt idx="4">
                  <c:v>29203</c:v>
                </c:pt>
                <c:pt idx="5">
                  <c:v>65084</c:v>
                </c:pt>
                <c:pt idx="6">
                  <c:v>175041</c:v>
                </c:pt>
                <c:pt idx="7">
                  <c:v>495412</c:v>
                </c:pt>
                <c:pt idx="8">
                  <c:v>102142</c:v>
                </c:pt>
                <c:pt idx="9">
                  <c:v>630996</c:v>
                </c:pt>
                <c:pt idx="10">
                  <c:v>1944</c:v>
                </c:pt>
                <c:pt idx="11">
                  <c:v>68913</c:v>
                </c:pt>
                <c:pt idx="12">
                  <c:v>222878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373004644410043"/>
          <c:y val="0.12725095072737774"/>
          <c:w val="0.40498114828779047"/>
          <c:h val="0.85844907809545545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Заявки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1941</c:v>
                </c:pt>
                <c:pt idx="1">
                  <c:v>1942</c:v>
                </c:pt>
                <c:pt idx="2">
                  <c:v>1943</c:v>
                </c:pt>
                <c:pt idx="3">
                  <c:v>1944</c:v>
                </c:pt>
                <c:pt idx="4">
                  <c:v>1945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2800</c:v>
                </c:pt>
                <c:pt idx="1">
                  <c:v>4900</c:v>
                </c:pt>
                <c:pt idx="2">
                  <c:v>5300</c:v>
                </c:pt>
                <c:pt idx="3">
                  <c:v>5200</c:v>
                </c:pt>
                <c:pt idx="4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1C-45E4-9A82-4374AD735F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Авторские свидетельства и патенты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1C-45E4-9A82-4374AD735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1941</c:v>
                </c:pt>
                <c:pt idx="1">
                  <c:v>1942</c:v>
                </c:pt>
                <c:pt idx="2">
                  <c:v>1943</c:v>
                </c:pt>
                <c:pt idx="3">
                  <c:v>1944</c:v>
                </c:pt>
                <c:pt idx="4">
                  <c:v>1945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2400</c:v>
                </c:pt>
                <c:pt idx="1">
                  <c:v>1000</c:v>
                </c:pt>
                <c:pt idx="2">
                  <c:v>900</c:v>
                </c:pt>
                <c:pt idx="3">
                  <c:v>1300</c:v>
                </c:pt>
                <c:pt idx="4">
                  <c:v>1400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1C-45E4-9A82-4374AD735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798976"/>
        <c:axId val="53341568"/>
      </c:barChart>
      <c:catAx>
        <c:axId val="527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41568"/>
        <c:crosses val="autoZero"/>
        <c:auto val="1"/>
        <c:lblAlgn val="ctr"/>
        <c:lblOffset val="100"/>
        <c:noMultiLvlLbl val="0"/>
      </c:catAx>
      <c:valAx>
        <c:axId val="53341568"/>
        <c:scaling>
          <c:orientation val="minMax"/>
          <c:max val="6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9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4C158-EC77-4E45-8B8F-B6027B36177E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6F9EC0E-E0BF-4DDA-9059-92D54FB401C7}">
      <dgm:prSet phldrT="[Текст]"/>
      <dgm:spPr/>
      <dgm:t>
        <a:bodyPr/>
        <a:lstStyle/>
        <a:p>
          <a:r>
            <a:rPr lang="ru-RU" dirty="0" smtClean="0"/>
            <a:t>Бюро по делам изобретательства Народного Комиссариата Обороны Союза ССР </a:t>
          </a:r>
          <a:endParaRPr lang="ru-RU" dirty="0"/>
        </a:p>
      </dgm:t>
    </dgm:pt>
    <dgm:pt modelId="{143B9722-B9F7-47F6-99A7-93FCA4D5B4DD}" type="parTrans" cxnId="{346D08AC-C24D-4594-9246-C3F6B898DC9B}">
      <dgm:prSet/>
      <dgm:spPr/>
      <dgm:t>
        <a:bodyPr/>
        <a:lstStyle/>
        <a:p>
          <a:endParaRPr lang="ru-RU"/>
        </a:p>
      </dgm:t>
    </dgm:pt>
    <dgm:pt modelId="{0C7FAED6-1F98-41F8-ACF3-CEE30CCADDDE}" type="sibTrans" cxnId="{346D08AC-C24D-4594-9246-C3F6B898DC9B}">
      <dgm:prSet/>
      <dgm:spPr/>
      <dgm:t>
        <a:bodyPr/>
        <a:lstStyle/>
        <a:p>
          <a:endParaRPr lang="ru-RU"/>
        </a:p>
      </dgm:t>
    </dgm:pt>
    <dgm:pt modelId="{49C331B3-F7B3-4A22-A68A-86DAB2C3AB8F}" type="asst">
      <dgm:prSet phldrT="[Текст]"/>
      <dgm:spPr/>
      <dgm:t>
        <a:bodyPr/>
        <a:lstStyle/>
        <a:p>
          <a:r>
            <a:rPr lang="ru-RU" dirty="0" smtClean="0"/>
            <a:t>Народные комиссариаты</a:t>
          </a:r>
          <a:endParaRPr lang="ru-RU" dirty="0"/>
        </a:p>
      </dgm:t>
    </dgm:pt>
    <dgm:pt modelId="{5421811B-FFD3-44B4-9FA8-FF811DFC64E2}" type="parTrans" cxnId="{070C8A52-FB68-414B-AF98-E97A4675266F}">
      <dgm:prSet/>
      <dgm:spPr/>
      <dgm:t>
        <a:bodyPr/>
        <a:lstStyle/>
        <a:p>
          <a:endParaRPr lang="ru-RU"/>
        </a:p>
      </dgm:t>
    </dgm:pt>
    <dgm:pt modelId="{EB1E387F-9EE3-4A40-B749-DB701CE5C370}" type="sibTrans" cxnId="{070C8A52-FB68-414B-AF98-E97A4675266F}">
      <dgm:prSet/>
      <dgm:spPr/>
      <dgm:t>
        <a:bodyPr/>
        <a:lstStyle/>
        <a:p>
          <a:endParaRPr lang="ru-RU"/>
        </a:p>
      </dgm:t>
    </dgm:pt>
    <dgm:pt modelId="{99B09D6E-2A7B-497B-A65B-D63ABF39ADB6}">
      <dgm:prSet phldrT="[Текст]"/>
      <dgm:spPr/>
      <dgm:t>
        <a:bodyPr/>
        <a:lstStyle/>
        <a:p>
          <a:r>
            <a:rPr lang="ru-RU" dirty="0" smtClean="0"/>
            <a:t>Госплан при </a:t>
          </a:r>
          <a:r>
            <a:rPr lang="ru-RU" dirty="0" err="1" smtClean="0"/>
            <a:t>СНК</a:t>
          </a:r>
          <a:endParaRPr lang="ru-RU" dirty="0" smtClean="0"/>
        </a:p>
        <a:p>
          <a:r>
            <a:rPr lang="ru-RU" dirty="0" smtClean="0"/>
            <a:t>Союза ССР</a:t>
          </a:r>
          <a:endParaRPr lang="ru-RU" dirty="0"/>
        </a:p>
      </dgm:t>
    </dgm:pt>
    <dgm:pt modelId="{5F5BEC6B-E5E2-43C8-ABEC-381883C982F4}" type="parTrans" cxnId="{F7AA0D9A-3E3F-4120-BE74-A4FDA5B369A7}">
      <dgm:prSet/>
      <dgm:spPr/>
      <dgm:t>
        <a:bodyPr/>
        <a:lstStyle/>
        <a:p>
          <a:endParaRPr lang="ru-RU"/>
        </a:p>
      </dgm:t>
    </dgm:pt>
    <dgm:pt modelId="{C86BFEFD-747E-4573-B747-928FB32AAF29}" type="sibTrans" cxnId="{F7AA0D9A-3E3F-4120-BE74-A4FDA5B369A7}">
      <dgm:prSet/>
      <dgm:spPr/>
      <dgm:t>
        <a:bodyPr/>
        <a:lstStyle/>
        <a:p>
          <a:endParaRPr lang="ru-RU"/>
        </a:p>
      </dgm:t>
    </dgm:pt>
    <dgm:pt modelId="{2FE5BE5A-34D0-4C2D-B761-5DBEF3A16706}">
      <dgm:prSet phldrT="[Текст]"/>
      <dgm:spPr/>
      <dgm:t>
        <a:bodyPr/>
        <a:lstStyle/>
        <a:p>
          <a:r>
            <a:rPr lang="ru-RU" smtClean="0"/>
            <a:t>Бюро экспертизы </a:t>
          </a:r>
        </a:p>
        <a:p>
          <a:r>
            <a:rPr lang="ru-RU" smtClean="0"/>
            <a:t>и регистрации изобретений</a:t>
          </a:r>
        </a:p>
        <a:p>
          <a:r>
            <a:rPr lang="ru-RU" smtClean="0"/>
            <a:t>(Бюро изобретений)</a:t>
          </a:r>
          <a:endParaRPr lang="ru-RU" dirty="0"/>
        </a:p>
      </dgm:t>
    </dgm:pt>
    <dgm:pt modelId="{0461B256-1357-48FE-B4C2-B2A9F7E34588}" type="parTrans" cxnId="{9CF8D2DB-FD79-44C4-AC82-B8E85C44D850}">
      <dgm:prSet/>
      <dgm:spPr/>
      <dgm:t>
        <a:bodyPr/>
        <a:lstStyle/>
        <a:p>
          <a:endParaRPr lang="ru-RU"/>
        </a:p>
      </dgm:t>
    </dgm:pt>
    <dgm:pt modelId="{04D66DA8-D399-44FF-8DA7-6D45460C84F3}" type="sibTrans" cxnId="{9CF8D2DB-FD79-44C4-AC82-B8E85C44D850}">
      <dgm:prSet/>
      <dgm:spPr/>
      <dgm:t>
        <a:bodyPr/>
        <a:lstStyle/>
        <a:p>
          <a:endParaRPr lang="ru-RU"/>
        </a:p>
      </dgm:t>
    </dgm:pt>
    <dgm:pt modelId="{06DA88DD-5C24-42A1-9116-DCABD1466976}">
      <dgm:prSet phldrT="[Текст]"/>
      <dgm:spPr/>
      <dgm:t>
        <a:bodyPr/>
        <a:lstStyle/>
        <a:p>
          <a:r>
            <a:rPr lang="ru-RU" smtClean="0"/>
            <a:t>Библиотека и архив</a:t>
          </a:r>
          <a:endParaRPr lang="ru-RU" dirty="0"/>
        </a:p>
      </dgm:t>
    </dgm:pt>
    <dgm:pt modelId="{41AE1B5F-DD84-450C-8268-0B33957F09A8}" type="parTrans" cxnId="{A2B35B7B-B610-41DD-A2AB-6C782643DB80}">
      <dgm:prSet/>
      <dgm:spPr/>
      <dgm:t>
        <a:bodyPr/>
        <a:lstStyle/>
        <a:p>
          <a:endParaRPr lang="ru-RU"/>
        </a:p>
      </dgm:t>
    </dgm:pt>
    <dgm:pt modelId="{E8E5A74F-D36E-4012-B7B0-002A06FC7069}" type="sibTrans" cxnId="{A2B35B7B-B610-41DD-A2AB-6C782643DB80}">
      <dgm:prSet/>
      <dgm:spPr/>
      <dgm:t>
        <a:bodyPr/>
        <a:lstStyle/>
        <a:p>
          <a:endParaRPr lang="ru-RU"/>
        </a:p>
      </dgm:t>
    </dgm:pt>
    <dgm:pt modelId="{64F20F86-3F02-4E6B-9981-6875526E1D64}" type="asst">
      <dgm:prSet phldrT="[Текст]"/>
      <dgm:spPr/>
      <dgm:t>
        <a:bodyPr/>
        <a:lstStyle/>
        <a:p>
          <a:r>
            <a:rPr lang="ru-RU" dirty="0" smtClean="0"/>
            <a:t>Оборонные предприятия</a:t>
          </a:r>
        </a:p>
        <a:p>
          <a:r>
            <a:rPr lang="ru-RU" dirty="0" smtClean="0"/>
            <a:t>НИИ</a:t>
          </a:r>
          <a:endParaRPr lang="ru-RU" dirty="0"/>
        </a:p>
      </dgm:t>
    </dgm:pt>
    <dgm:pt modelId="{31A9E190-3078-4D8F-826F-7CE7D91E901E}" type="parTrans" cxnId="{84FFCEFA-E30C-4429-81D0-A14794E9B71B}">
      <dgm:prSet/>
      <dgm:spPr/>
      <dgm:t>
        <a:bodyPr/>
        <a:lstStyle/>
        <a:p>
          <a:endParaRPr lang="ru-RU"/>
        </a:p>
      </dgm:t>
    </dgm:pt>
    <dgm:pt modelId="{DE1291FB-16E7-4EEF-8D4C-63E103D7518E}" type="sibTrans" cxnId="{84FFCEFA-E30C-4429-81D0-A14794E9B71B}">
      <dgm:prSet/>
      <dgm:spPr/>
      <dgm:t>
        <a:bodyPr/>
        <a:lstStyle/>
        <a:p>
          <a:endParaRPr lang="ru-RU"/>
        </a:p>
      </dgm:t>
    </dgm:pt>
    <dgm:pt modelId="{DDBB0065-2F06-4E9C-A8BD-4F5634F8C52E}">
      <dgm:prSet phldrT="[Текст]"/>
      <dgm:spPr/>
      <dgm:t>
        <a:bodyPr/>
        <a:lstStyle/>
        <a:p>
          <a:r>
            <a:rPr lang="ru-RU" dirty="0" err="1" smtClean="0"/>
            <a:t>ОКБ</a:t>
          </a:r>
          <a:r>
            <a:rPr lang="ru-RU" dirty="0" smtClean="0"/>
            <a:t>, лаборатории</a:t>
          </a:r>
          <a:endParaRPr lang="ru-RU" dirty="0"/>
        </a:p>
      </dgm:t>
    </dgm:pt>
    <dgm:pt modelId="{6AD1179A-F06C-4C4B-AA2A-5E2D19E5EA98}" type="parTrans" cxnId="{158D315B-559B-454E-9F74-A44686D4CC07}">
      <dgm:prSet/>
      <dgm:spPr/>
      <dgm:t>
        <a:bodyPr/>
        <a:lstStyle/>
        <a:p>
          <a:endParaRPr lang="ru-RU"/>
        </a:p>
      </dgm:t>
    </dgm:pt>
    <dgm:pt modelId="{9BF32E30-E697-4B59-90B7-E61E2B8A0998}" type="sibTrans" cxnId="{158D315B-559B-454E-9F74-A44686D4CC07}">
      <dgm:prSet/>
      <dgm:spPr/>
      <dgm:t>
        <a:bodyPr/>
        <a:lstStyle/>
        <a:p>
          <a:endParaRPr lang="ru-RU"/>
        </a:p>
      </dgm:t>
    </dgm:pt>
    <dgm:pt modelId="{323073ED-0D2C-4AF5-9B41-2BB49C54C85D}" type="pres">
      <dgm:prSet presAssocID="{7CF4C158-EC77-4E45-8B8F-B6027B36177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F14C0D-AE31-4973-B1F4-133EB8E1A66E}" type="pres">
      <dgm:prSet presAssocID="{C6F9EC0E-E0BF-4DDA-9059-92D54FB401C7}" presName="root1" presStyleCnt="0"/>
      <dgm:spPr/>
      <dgm:t>
        <a:bodyPr/>
        <a:lstStyle/>
        <a:p>
          <a:endParaRPr lang="ru-RU"/>
        </a:p>
      </dgm:t>
    </dgm:pt>
    <dgm:pt modelId="{1FA60AFE-4AC4-4EE7-9CCA-1BFD43A3572D}" type="pres">
      <dgm:prSet presAssocID="{C6F9EC0E-E0BF-4DDA-9059-92D54FB401C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4266B1-8280-41A2-882E-4C0E031AB15C}" type="pres">
      <dgm:prSet presAssocID="{C6F9EC0E-E0BF-4DDA-9059-92D54FB401C7}" presName="level2hierChild" presStyleCnt="0"/>
      <dgm:spPr/>
      <dgm:t>
        <a:bodyPr/>
        <a:lstStyle/>
        <a:p>
          <a:endParaRPr lang="ru-RU"/>
        </a:p>
      </dgm:t>
    </dgm:pt>
    <dgm:pt modelId="{44EE9A8A-EBBC-4D2C-86B5-6DEE40B57D1E}" type="pres">
      <dgm:prSet presAssocID="{5421811B-FFD3-44B4-9FA8-FF811DFC64E2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04737FC8-B89C-42AE-B323-C7478D21892C}" type="pres">
      <dgm:prSet presAssocID="{5421811B-FFD3-44B4-9FA8-FF811DFC64E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AC83218-DB28-408F-B0D3-A43732E3FCB2}" type="pres">
      <dgm:prSet presAssocID="{49C331B3-F7B3-4A22-A68A-86DAB2C3AB8F}" presName="root2" presStyleCnt="0"/>
      <dgm:spPr/>
      <dgm:t>
        <a:bodyPr/>
        <a:lstStyle/>
        <a:p>
          <a:endParaRPr lang="ru-RU"/>
        </a:p>
      </dgm:t>
    </dgm:pt>
    <dgm:pt modelId="{628571FC-D1E1-4F78-8478-3F0FCC0882BE}" type="pres">
      <dgm:prSet presAssocID="{49C331B3-F7B3-4A22-A68A-86DAB2C3AB8F}" presName="LevelTwoTextNode" presStyleLbl="asst1" presStyleIdx="0" presStyleCnt="2" custLinFactNeighborX="-515" custLinFactNeighborY="-45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8706B5-656C-4CE9-B099-BDD381D4199D}" type="pres">
      <dgm:prSet presAssocID="{49C331B3-F7B3-4A22-A68A-86DAB2C3AB8F}" presName="level3hierChild" presStyleCnt="0"/>
      <dgm:spPr/>
      <dgm:t>
        <a:bodyPr/>
        <a:lstStyle/>
        <a:p>
          <a:endParaRPr lang="ru-RU"/>
        </a:p>
      </dgm:t>
    </dgm:pt>
    <dgm:pt modelId="{62104402-324F-47C2-8CFC-A7162FEDFA17}" type="pres">
      <dgm:prSet presAssocID="{31A9E190-3078-4D8F-826F-7CE7D91E901E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DF276D1F-EE52-41BC-A09E-EFD76D8A6147}" type="pres">
      <dgm:prSet presAssocID="{31A9E190-3078-4D8F-826F-7CE7D91E901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BAC012E-7FEA-4D10-B1AE-912348D90117}" type="pres">
      <dgm:prSet presAssocID="{64F20F86-3F02-4E6B-9981-6875526E1D64}" presName="root2" presStyleCnt="0"/>
      <dgm:spPr/>
    </dgm:pt>
    <dgm:pt modelId="{5183A33C-C216-4148-A92C-84938AD07C1C}" type="pres">
      <dgm:prSet presAssocID="{64F20F86-3F02-4E6B-9981-6875526E1D64}" presName="LevelTwoTextNode" presStyleLbl="asst1" presStyleIdx="1" presStyleCnt="2" custLinFactNeighborX="-515" custLinFactNeighborY="-45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36C6AF-2B88-41FA-89F6-D0EFFA1A0B44}" type="pres">
      <dgm:prSet presAssocID="{64F20F86-3F02-4E6B-9981-6875526E1D64}" presName="level3hierChild" presStyleCnt="0"/>
      <dgm:spPr/>
    </dgm:pt>
    <dgm:pt modelId="{6F9A7306-E45D-4722-9030-47C1437C231F}" type="pres">
      <dgm:prSet presAssocID="{6AD1179A-F06C-4C4B-AA2A-5E2D19E5EA98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7D5DD7CA-31F2-44A1-9ECD-B70394D67508}" type="pres">
      <dgm:prSet presAssocID="{6AD1179A-F06C-4C4B-AA2A-5E2D19E5EA9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887C1C4-F9C2-4CCA-9E8A-BB0C84C58621}" type="pres">
      <dgm:prSet presAssocID="{DDBB0065-2F06-4E9C-A8BD-4F5634F8C52E}" presName="root2" presStyleCnt="0"/>
      <dgm:spPr/>
    </dgm:pt>
    <dgm:pt modelId="{4CA02976-2B46-405F-8588-98F05EBB77F9}" type="pres">
      <dgm:prSet presAssocID="{DDBB0065-2F06-4E9C-A8BD-4F5634F8C52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9569B0-4221-4296-A9EF-14519A096FE0}" type="pres">
      <dgm:prSet presAssocID="{DDBB0065-2F06-4E9C-A8BD-4F5634F8C52E}" presName="level3hierChild" presStyleCnt="0"/>
      <dgm:spPr/>
    </dgm:pt>
    <dgm:pt modelId="{DAAF7DFF-DB87-450B-8662-522F7EA0DAA7}" type="pres">
      <dgm:prSet presAssocID="{5F5BEC6B-E5E2-43C8-ABEC-381883C982F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FCC565C4-7105-4521-9D85-C0A052A285CC}" type="pres">
      <dgm:prSet presAssocID="{5F5BEC6B-E5E2-43C8-ABEC-381883C982F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7C730B76-3A28-4517-9087-BF172D9572E1}" type="pres">
      <dgm:prSet presAssocID="{99B09D6E-2A7B-497B-A65B-D63ABF39ADB6}" presName="root2" presStyleCnt="0"/>
      <dgm:spPr/>
      <dgm:t>
        <a:bodyPr/>
        <a:lstStyle/>
        <a:p>
          <a:endParaRPr lang="ru-RU"/>
        </a:p>
      </dgm:t>
    </dgm:pt>
    <dgm:pt modelId="{965FB658-3796-4158-9063-7013470F4290}" type="pres">
      <dgm:prSet presAssocID="{99B09D6E-2A7B-497B-A65B-D63ABF39ADB6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F8A84F-5688-49C8-B4B9-C07E89EE0846}" type="pres">
      <dgm:prSet presAssocID="{99B09D6E-2A7B-497B-A65B-D63ABF39ADB6}" presName="level3hierChild" presStyleCnt="0"/>
      <dgm:spPr/>
      <dgm:t>
        <a:bodyPr/>
        <a:lstStyle/>
        <a:p>
          <a:endParaRPr lang="ru-RU"/>
        </a:p>
      </dgm:t>
    </dgm:pt>
    <dgm:pt modelId="{D10D88B7-F54C-4C34-AC5F-588003AE11FA}" type="pres">
      <dgm:prSet presAssocID="{0461B256-1357-48FE-B4C2-B2A9F7E34588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5621593D-2179-46B9-872F-FBDEA07B5C6A}" type="pres">
      <dgm:prSet presAssocID="{0461B256-1357-48FE-B4C2-B2A9F7E3458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632FE23-2045-4530-8847-8978EBBDBE88}" type="pres">
      <dgm:prSet presAssocID="{2FE5BE5A-34D0-4C2D-B761-5DBEF3A16706}" presName="root2" presStyleCnt="0"/>
      <dgm:spPr/>
      <dgm:t>
        <a:bodyPr/>
        <a:lstStyle/>
        <a:p>
          <a:endParaRPr lang="ru-RU"/>
        </a:p>
      </dgm:t>
    </dgm:pt>
    <dgm:pt modelId="{DB9476CB-AE77-4504-B227-9676BCEB44F3}" type="pres">
      <dgm:prSet presAssocID="{2FE5BE5A-34D0-4C2D-B761-5DBEF3A16706}" presName="LevelTwoTextNode" presStyleLbl="node2" presStyleIdx="2" presStyleCnt="4" custScaleY="19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C49955-C6B4-45FE-AE5E-9C3D93B16BDC}" type="pres">
      <dgm:prSet presAssocID="{2FE5BE5A-34D0-4C2D-B761-5DBEF3A16706}" presName="level3hierChild" presStyleCnt="0"/>
      <dgm:spPr/>
      <dgm:t>
        <a:bodyPr/>
        <a:lstStyle/>
        <a:p>
          <a:endParaRPr lang="ru-RU"/>
        </a:p>
      </dgm:t>
    </dgm:pt>
    <dgm:pt modelId="{E08E1C71-C3A7-42FC-805B-6AA23859E0AD}" type="pres">
      <dgm:prSet presAssocID="{41AE1B5F-DD84-450C-8268-0B33957F09A8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51DAF770-6A64-47E8-A2B2-30DDA230C228}" type="pres">
      <dgm:prSet presAssocID="{41AE1B5F-DD84-450C-8268-0B33957F09A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E52F031-7B34-40F6-8F36-C1884EDDD54F}" type="pres">
      <dgm:prSet presAssocID="{06DA88DD-5C24-42A1-9116-DCABD1466976}" presName="root2" presStyleCnt="0"/>
      <dgm:spPr/>
      <dgm:t>
        <a:bodyPr/>
        <a:lstStyle/>
        <a:p>
          <a:endParaRPr lang="ru-RU"/>
        </a:p>
      </dgm:t>
    </dgm:pt>
    <dgm:pt modelId="{5F0F787D-BC16-42A1-ACE7-1F49D1683D77}" type="pres">
      <dgm:prSet presAssocID="{06DA88DD-5C24-42A1-9116-DCABD146697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97B3F9-1613-40D1-A344-281124FD6D29}" type="pres">
      <dgm:prSet presAssocID="{06DA88DD-5C24-42A1-9116-DCABD1466976}" presName="level3hierChild" presStyleCnt="0"/>
      <dgm:spPr/>
      <dgm:t>
        <a:bodyPr/>
        <a:lstStyle/>
        <a:p>
          <a:endParaRPr lang="ru-RU"/>
        </a:p>
      </dgm:t>
    </dgm:pt>
  </dgm:ptLst>
  <dgm:cxnLst>
    <dgm:cxn modelId="{F7AA0D9A-3E3F-4120-BE74-A4FDA5B369A7}" srcId="{C6F9EC0E-E0BF-4DDA-9059-92D54FB401C7}" destId="{99B09D6E-2A7B-497B-A65B-D63ABF39ADB6}" srcOrd="3" destOrd="0" parTransId="{5F5BEC6B-E5E2-43C8-ABEC-381883C982F4}" sibTransId="{C86BFEFD-747E-4573-B747-928FB32AAF29}"/>
    <dgm:cxn modelId="{517F0B84-2467-4A97-BD17-3F043B2DF06A}" type="presOf" srcId="{5421811B-FFD3-44B4-9FA8-FF811DFC64E2}" destId="{04737FC8-B89C-42AE-B323-C7478D21892C}" srcOrd="1" destOrd="0" presId="urn:microsoft.com/office/officeart/2008/layout/HorizontalMultiLevelHierarchy"/>
    <dgm:cxn modelId="{78B36C04-CE1D-476C-8723-DFC60DA9FB00}" type="presOf" srcId="{49C331B3-F7B3-4A22-A68A-86DAB2C3AB8F}" destId="{628571FC-D1E1-4F78-8478-3F0FCC0882BE}" srcOrd="0" destOrd="0" presId="urn:microsoft.com/office/officeart/2008/layout/HorizontalMultiLevelHierarchy"/>
    <dgm:cxn modelId="{158D315B-559B-454E-9F74-A44686D4CC07}" srcId="{C6F9EC0E-E0BF-4DDA-9059-92D54FB401C7}" destId="{DDBB0065-2F06-4E9C-A8BD-4F5634F8C52E}" srcOrd="2" destOrd="0" parTransId="{6AD1179A-F06C-4C4B-AA2A-5E2D19E5EA98}" sibTransId="{9BF32E30-E697-4B59-90B7-E61E2B8A0998}"/>
    <dgm:cxn modelId="{EF7C8AD8-F345-4C2D-8028-4BAE3C705187}" type="presOf" srcId="{C6F9EC0E-E0BF-4DDA-9059-92D54FB401C7}" destId="{1FA60AFE-4AC4-4EE7-9CCA-1BFD43A3572D}" srcOrd="0" destOrd="0" presId="urn:microsoft.com/office/officeart/2008/layout/HorizontalMultiLevelHierarchy"/>
    <dgm:cxn modelId="{B19119EB-DDEB-43F7-BC44-1EA9068D393E}" type="presOf" srcId="{DDBB0065-2F06-4E9C-A8BD-4F5634F8C52E}" destId="{4CA02976-2B46-405F-8588-98F05EBB77F9}" srcOrd="0" destOrd="0" presId="urn:microsoft.com/office/officeart/2008/layout/HorizontalMultiLevelHierarchy"/>
    <dgm:cxn modelId="{9CF8D2DB-FD79-44C4-AC82-B8E85C44D850}" srcId="{C6F9EC0E-E0BF-4DDA-9059-92D54FB401C7}" destId="{2FE5BE5A-34D0-4C2D-B761-5DBEF3A16706}" srcOrd="4" destOrd="0" parTransId="{0461B256-1357-48FE-B4C2-B2A9F7E34588}" sibTransId="{04D66DA8-D399-44FF-8DA7-6D45460C84F3}"/>
    <dgm:cxn modelId="{8AF3210E-8F18-4C63-B9A1-427DF91BDDA4}" type="presOf" srcId="{31A9E190-3078-4D8F-826F-7CE7D91E901E}" destId="{DF276D1F-EE52-41BC-A09E-EFD76D8A6147}" srcOrd="1" destOrd="0" presId="urn:microsoft.com/office/officeart/2008/layout/HorizontalMultiLevelHierarchy"/>
    <dgm:cxn modelId="{F1B7F62F-A72B-451C-86C0-6519B47E6DFA}" type="presOf" srcId="{5421811B-FFD3-44B4-9FA8-FF811DFC64E2}" destId="{44EE9A8A-EBBC-4D2C-86B5-6DEE40B57D1E}" srcOrd="0" destOrd="0" presId="urn:microsoft.com/office/officeart/2008/layout/HorizontalMultiLevelHierarchy"/>
    <dgm:cxn modelId="{346D08AC-C24D-4594-9246-C3F6B898DC9B}" srcId="{7CF4C158-EC77-4E45-8B8F-B6027B36177E}" destId="{C6F9EC0E-E0BF-4DDA-9059-92D54FB401C7}" srcOrd="0" destOrd="0" parTransId="{143B9722-B9F7-47F6-99A7-93FCA4D5B4DD}" sibTransId="{0C7FAED6-1F98-41F8-ACF3-CEE30CCADDDE}"/>
    <dgm:cxn modelId="{12246544-E9A4-4BB9-BD96-9C805C2C6035}" type="presOf" srcId="{31A9E190-3078-4D8F-826F-7CE7D91E901E}" destId="{62104402-324F-47C2-8CFC-A7162FEDFA17}" srcOrd="0" destOrd="0" presId="urn:microsoft.com/office/officeart/2008/layout/HorizontalMultiLevelHierarchy"/>
    <dgm:cxn modelId="{828F774E-D41B-4AA2-9ABE-2F422BE50659}" type="presOf" srcId="{6AD1179A-F06C-4C4B-AA2A-5E2D19E5EA98}" destId="{6F9A7306-E45D-4722-9030-47C1437C231F}" srcOrd="0" destOrd="0" presId="urn:microsoft.com/office/officeart/2008/layout/HorizontalMultiLevelHierarchy"/>
    <dgm:cxn modelId="{79C86D51-5CC4-4A37-8795-AAEDB61E87A5}" type="presOf" srcId="{41AE1B5F-DD84-450C-8268-0B33957F09A8}" destId="{E08E1C71-C3A7-42FC-805B-6AA23859E0AD}" srcOrd="0" destOrd="0" presId="urn:microsoft.com/office/officeart/2008/layout/HorizontalMultiLevelHierarchy"/>
    <dgm:cxn modelId="{85BBCF27-56AB-4567-B475-7E069726FE5E}" type="presOf" srcId="{0461B256-1357-48FE-B4C2-B2A9F7E34588}" destId="{D10D88B7-F54C-4C34-AC5F-588003AE11FA}" srcOrd="0" destOrd="0" presId="urn:microsoft.com/office/officeart/2008/layout/HorizontalMultiLevelHierarchy"/>
    <dgm:cxn modelId="{83979BEC-772E-4D6D-A392-296AF69DDF10}" type="presOf" srcId="{2FE5BE5A-34D0-4C2D-B761-5DBEF3A16706}" destId="{DB9476CB-AE77-4504-B227-9676BCEB44F3}" srcOrd="0" destOrd="0" presId="urn:microsoft.com/office/officeart/2008/layout/HorizontalMultiLevelHierarchy"/>
    <dgm:cxn modelId="{9BBAE1CB-71A6-43C8-9F10-1EF107C15BA5}" type="presOf" srcId="{5F5BEC6B-E5E2-43C8-ABEC-381883C982F4}" destId="{DAAF7DFF-DB87-450B-8662-522F7EA0DAA7}" srcOrd="0" destOrd="0" presId="urn:microsoft.com/office/officeart/2008/layout/HorizontalMultiLevelHierarchy"/>
    <dgm:cxn modelId="{DB958CBC-2F59-4FAB-9E60-8D6910A5F397}" type="presOf" srcId="{5F5BEC6B-E5E2-43C8-ABEC-381883C982F4}" destId="{FCC565C4-7105-4521-9D85-C0A052A285CC}" srcOrd="1" destOrd="0" presId="urn:microsoft.com/office/officeart/2008/layout/HorizontalMultiLevelHierarchy"/>
    <dgm:cxn modelId="{A2B35B7B-B610-41DD-A2AB-6C782643DB80}" srcId="{C6F9EC0E-E0BF-4DDA-9059-92D54FB401C7}" destId="{06DA88DD-5C24-42A1-9116-DCABD1466976}" srcOrd="5" destOrd="0" parTransId="{41AE1B5F-DD84-450C-8268-0B33957F09A8}" sibTransId="{E8E5A74F-D36E-4012-B7B0-002A06FC7069}"/>
    <dgm:cxn modelId="{E4D9697F-8C5D-4533-8287-C769E297D308}" type="presOf" srcId="{99B09D6E-2A7B-497B-A65B-D63ABF39ADB6}" destId="{965FB658-3796-4158-9063-7013470F4290}" srcOrd="0" destOrd="0" presId="urn:microsoft.com/office/officeart/2008/layout/HorizontalMultiLevelHierarchy"/>
    <dgm:cxn modelId="{759CF489-FAD0-46D1-95C1-28292D1CAC0F}" type="presOf" srcId="{06DA88DD-5C24-42A1-9116-DCABD1466976}" destId="{5F0F787D-BC16-42A1-ACE7-1F49D1683D77}" srcOrd="0" destOrd="0" presId="urn:microsoft.com/office/officeart/2008/layout/HorizontalMultiLevelHierarchy"/>
    <dgm:cxn modelId="{EC43FFC9-63D7-49D9-98A3-53A86670ED01}" type="presOf" srcId="{0461B256-1357-48FE-B4C2-B2A9F7E34588}" destId="{5621593D-2179-46B9-872F-FBDEA07B5C6A}" srcOrd="1" destOrd="0" presId="urn:microsoft.com/office/officeart/2008/layout/HorizontalMultiLevelHierarchy"/>
    <dgm:cxn modelId="{B6B13574-78E0-40D6-AFF6-59BC36BCE895}" type="presOf" srcId="{7CF4C158-EC77-4E45-8B8F-B6027B36177E}" destId="{323073ED-0D2C-4AF5-9B41-2BB49C54C85D}" srcOrd="0" destOrd="0" presId="urn:microsoft.com/office/officeart/2008/layout/HorizontalMultiLevelHierarchy"/>
    <dgm:cxn modelId="{84FFCEFA-E30C-4429-81D0-A14794E9B71B}" srcId="{C6F9EC0E-E0BF-4DDA-9059-92D54FB401C7}" destId="{64F20F86-3F02-4E6B-9981-6875526E1D64}" srcOrd="1" destOrd="0" parTransId="{31A9E190-3078-4D8F-826F-7CE7D91E901E}" sibTransId="{DE1291FB-16E7-4EEF-8D4C-63E103D7518E}"/>
    <dgm:cxn modelId="{E7478194-B66D-4A3E-BEE1-1A16CE796CDF}" type="presOf" srcId="{6AD1179A-F06C-4C4B-AA2A-5E2D19E5EA98}" destId="{7D5DD7CA-31F2-44A1-9ECD-B70394D67508}" srcOrd="1" destOrd="0" presId="urn:microsoft.com/office/officeart/2008/layout/HorizontalMultiLevelHierarchy"/>
    <dgm:cxn modelId="{C04D1624-813C-4456-A72B-553AA8E2C559}" type="presOf" srcId="{41AE1B5F-DD84-450C-8268-0B33957F09A8}" destId="{51DAF770-6A64-47E8-A2B2-30DDA230C228}" srcOrd="1" destOrd="0" presId="urn:microsoft.com/office/officeart/2008/layout/HorizontalMultiLevelHierarchy"/>
    <dgm:cxn modelId="{070C8A52-FB68-414B-AF98-E97A4675266F}" srcId="{C6F9EC0E-E0BF-4DDA-9059-92D54FB401C7}" destId="{49C331B3-F7B3-4A22-A68A-86DAB2C3AB8F}" srcOrd="0" destOrd="0" parTransId="{5421811B-FFD3-44B4-9FA8-FF811DFC64E2}" sibTransId="{EB1E387F-9EE3-4A40-B749-DB701CE5C370}"/>
    <dgm:cxn modelId="{1653D217-BE0E-41ED-94EC-BFAF9493D867}" type="presOf" srcId="{64F20F86-3F02-4E6B-9981-6875526E1D64}" destId="{5183A33C-C216-4148-A92C-84938AD07C1C}" srcOrd="0" destOrd="0" presId="urn:microsoft.com/office/officeart/2008/layout/HorizontalMultiLevelHierarchy"/>
    <dgm:cxn modelId="{3EA9BA4B-B863-48F9-9185-A2E69AE3CAA3}" type="presParOf" srcId="{323073ED-0D2C-4AF5-9B41-2BB49C54C85D}" destId="{3EF14C0D-AE31-4973-B1F4-133EB8E1A66E}" srcOrd="0" destOrd="0" presId="urn:microsoft.com/office/officeart/2008/layout/HorizontalMultiLevelHierarchy"/>
    <dgm:cxn modelId="{8E0B1EA2-D77B-452D-A612-F645C86E307A}" type="presParOf" srcId="{3EF14C0D-AE31-4973-B1F4-133EB8E1A66E}" destId="{1FA60AFE-4AC4-4EE7-9CCA-1BFD43A3572D}" srcOrd="0" destOrd="0" presId="urn:microsoft.com/office/officeart/2008/layout/HorizontalMultiLevelHierarchy"/>
    <dgm:cxn modelId="{9D80A793-3D51-498B-AFA8-A813CE500132}" type="presParOf" srcId="{3EF14C0D-AE31-4973-B1F4-133EB8E1A66E}" destId="{B24266B1-8280-41A2-882E-4C0E031AB15C}" srcOrd="1" destOrd="0" presId="urn:microsoft.com/office/officeart/2008/layout/HorizontalMultiLevelHierarchy"/>
    <dgm:cxn modelId="{6A80E030-E3DB-4405-ACE7-C5F9DF31A363}" type="presParOf" srcId="{B24266B1-8280-41A2-882E-4C0E031AB15C}" destId="{44EE9A8A-EBBC-4D2C-86B5-6DEE40B57D1E}" srcOrd="0" destOrd="0" presId="urn:microsoft.com/office/officeart/2008/layout/HorizontalMultiLevelHierarchy"/>
    <dgm:cxn modelId="{FA099955-B8F3-4291-88E6-F301023FBD0B}" type="presParOf" srcId="{44EE9A8A-EBBC-4D2C-86B5-6DEE40B57D1E}" destId="{04737FC8-B89C-42AE-B323-C7478D21892C}" srcOrd="0" destOrd="0" presId="urn:microsoft.com/office/officeart/2008/layout/HorizontalMultiLevelHierarchy"/>
    <dgm:cxn modelId="{8B0C958C-14A1-4E4B-BC7E-A4B46A3B2548}" type="presParOf" srcId="{B24266B1-8280-41A2-882E-4C0E031AB15C}" destId="{EAC83218-DB28-408F-B0D3-A43732E3FCB2}" srcOrd="1" destOrd="0" presId="urn:microsoft.com/office/officeart/2008/layout/HorizontalMultiLevelHierarchy"/>
    <dgm:cxn modelId="{7B5C6F82-D961-4430-BEAD-4CCA4BB9B11A}" type="presParOf" srcId="{EAC83218-DB28-408F-B0D3-A43732E3FCB2}" destId="{628571FC-D1E1-4F78-8478-3F0FCC0882BE}" srcOrd="0" destOrd="0" presId="urn:microsoft.com/office/officeart/2008/layout/HorizontalMultiLevelHierarchy"/>
    <dgm:cxn modelId="{5C05DAB1-986D-412A-A001-934B62F788DA}" type="presParOf" srcId="{EAC83218-DB28-408F-B0D3-A43732E3FCB2}" destId="{468706B5-656C-4CE9-B099-BDD381D4199D}" srcOrd="1" destOrd="0" presId="urn:microsoft.com/office/officeart/2008/layout/HorizontalMultiLevelHierarchy"/>
    <dgm:cxn modelId="{20526450-4FD4-41CC-BF91-1EAE67520014}" type="presParOf" srcId="{B24266B1-8280-41A2-882E-4C0E031AB15C}" destId="{62104402-324F-47C2-8CFC-A7162FEDFA17}" srcOrd="2" destOrd="0" presId="urn:microsoft.com/office/officeart/2008/layout/HorizontalMultiLevelHierarchy"/>
    <dgm:cxn modelId="{6BAB7975-FAD6-4B50-8F6B-B50F17012003}" type="presParOf" srcId="{62104402-324F-47C2-8CFC-A7162FEDFA17}" destId="{DF276D1F-EE52-41BC-A09E-EFD76D8A6147}" srcOrd="0" destOrd="0" presId="urn:microsoft.com/office/officeart/2008/layout/HorizontalMultiLevelHierarchy"/>
    <dgm:cxn modelId="{7BCCBF42-7AA1-4C0D-89EF-D81A80A8262A}" type="presParOf" srcId="{B24266B1-8280-41A2-882E-4C0E031AB15C}" destId="{2BAC012E-7FEA-4D10-B1AE-912348D90117}" srcOrd="3" destOrd="0" presId="urn:microsoft.com/office/officeart/2008/layout/HorizontalMultiLevelHierarchy"/>
    <dgm:cxn modelId="{0388DD41-F853-432B-AC6E-A66E1D675B05}" type="presParOf" srcId="{2BAC012E-7FEA-4D10-B1AE-912348D90117}" destId="{5183A33C-C216-4148-A92C-84938AD07C1C}" srcOrd="0" destOrd="0" presId="urn:microsoft.com/office/officeart/2008/layout/HorizontalMultiLevelHierarchy"/>
    <dgm:cxn modelId="{80212B6E-319C-428E-9572-3E4C75DD5759}" type="presParOf" srcId="{2BAC012E-7FEA-4D10-B1AE-912348D90117}" destId="{0236C6AF-2B88-41FA-89F6-D0EFFA1A0B44}" srcOrd="1" destOrd="0" presId="urn:microsoft.com/office/officeart/2008/layout/HorizontalMultiLevelHierarchy"/>
    <dgm:cxn modelId="{C47BFC17-FB17-459E-A901-C525A23338F6}" type="presParOf" srcId="{B24266B1-8280-41A2-882E-4C0E031AB15C}" destId="{6F9A7306-E45D-4722-9030-47C1437C231F}" srcOrd="4" destOrd="0" presId="urn:microsoft.com/office/officeart/2008/layout/HorizontalMultiLevelHierarchy"/>
    <dgm:cxn modelId="{99BB504D-709F-4D3A-A236-7AC8A42E7222}" type="presParOf" srcId="{6F9A7306-E45D-4722-9030-47C1437C231F}" destId="{7D5DD7CA-31F2-44A1-9ECD-B70394D67508}" srcOrd="0" destOrd="0" presId="urn:microsoft.com/office/officeart/2008/layout/HorizontalMultiLevelHierarchy"/>
    <dgm:cxn modelId="{FD4D3EDF-C8E1-43BC-B14A-A4D7A31760D2}" type="presParOf" srcId="{B24266B1-8280-41A2-882E-4C0E031AB15C}" destId="{1887C1C4-F9C2-4CCA-9E8A-BB0C84C58621}" srcOrd="5" destOrd="0" presId="urn:microsoft.com/office/officeart/2008/layout/HorizontalMultiLevelHierarchy"/>
    <dgm:cxn modelId="{8746CAF2-A423-4AEC-B970-5FEDAB42FA6D}" type="presParOf" srcId="{1887C1C4-F9C2-4CCA-9E8A-BB0C84C58621}" destId="{4CA02976-2B46-405F-8588-98F05EBB77F9}" srcOrd="0" destOrd="0" presId="urn:microsoft.com/office/officeart/2008/layout/HorizontalMultiLevelHierarchy"/>
    <dgm:cxn modelId="{9E1C1587-BD47-417C-B123-C38376761B26}" type="presParOf" srcId="{1887C1C4-F9C2-4CCA-9E8A-BB0C84C58621}" destId="{A79569B0-4221-4296-A9EF-14519A096FE0}" srcOrd="1" destOrd="0" presId="urn:microsoft.com/office/officeart/2008/layout/HorizontalMultiLevelHierarchy"/>
    <dgm:cxn modelId="{3C90C132-9AED-46C4-A1FD-4BEE6F7B6524}" type="presParOf" srcId="{B24266B1-8280-41A2-882E-4C0E031AB15C}" destId="{DAAF7DFF-DB87-450B-8662-522F7EA0DAA7}" srcOrd="6" destOrd="0" presId="urn:microsoft.com/office/officeart/2008/layout/HorizontalMultiLevelHierarchy"/>
    <dgm:cxn modelId="{328810C1-DADD-46BF-92EA-13D637091C38}" type="presParOf" srcId="{DAAF7DFF-DB87-450B-8662-522F7EA0DAA7}" destId="{FCC565C4-7105-4521-9D85-C0A052A285CC}" srcOrd="0" destOrd="0" presId="urn:microsoft.com/office/officeart/2008/layout/HorizontalMultiLevelHierarchy"/>
    <dgm:cxn modelId="{CCC2BA19-2390-4B45-BD1A-54B2EA92A52E}" type="presParOf" srcId="{B24266B1-8280-41A2-882E-4C0E031AB15C}" destId="{7C730B76-3A28-4517-9087-BF172D9572E1}" srcOrd="7" destOrd="0" presId="urn:microsoft.com/office/officeart/2008/layout/HorizontalMultiLevelHierarchy"/>
    <dgm:cxn modelId="{C541CA02-E00C-4B67-AA0C-090C528AE492}" type="presParOf" srcId="{7C730B76-3A28-4517-9087-BF172D9572E1}" destId="{965FB658-3796-4158-9063-7013470F4290}" srcOrd="0" destOrd="0" presId="urn:microsoft.com/office/officeart/2008/layout/HorizontalMultiLevelHierarchy"/>
    <dgm:cxn modelId="{C1FAE3EF-A6B3-404A-8210-7EC25D2C109B}" type="presParOf" srcId="{7C730B76-3A28-4517-9087-BF172D9572E1}" destId="{89F8A84F-5688-49C8-B4B9-C07E89EE0846}" srcOrd="1" destOrd="0" presId="urn:microsoft.com/office/officeart/2008/layout/HorizontalMultiLevelHierarchy"/>
    <dgm:cxn modelId="{80483E24-A387-4952-B39B-95C0B65B6277}" type="presParOf" srcId="{B24266B1-8280-41A2-882E-4C0E031AB15C}" destId="{D10D88B7-F54C-4C34-AC5F-588003AE11FA}" srcOrd="8" destOrd="0" presId="urn:microsoft.com/office/officeart/2008/layout/HorizontalMultiLevelHierarchy"/>
    <dgm:cxn modelId="{04E0E4F2-D2C8-407C-B43E-C2C75EDC7E36}" type="presParOf" srcId="{D10D88B7-F54C-4C34-AC5F-588003AE11FA}" destId="{5621593D-2179-46B9-872F-FBDEA07B5C6A}" srcOrd="0" destOrd="0" presId="urn:microsoft.com/office/officeart/2008/layout/HorizontalMultiLevelHierarchy"/>
    <dgm:cxn modelId="{8CE600BC-315C-48D1-889C-C7A195724312}" type="presParOf" srcId="{B24266B1-8280-41A2-882E-4C0E031AB15C}" destId="{1632FE23-2045-4530-8847-8978EBBDBE88}" srcOrd="9" destOrd="0" presId="urn:microsoft.com/office/officeart/2008/layout/HorizontalMultiLevelHierarchy"/>
    <dgm:cxn modelId="{049149D8-AF5C-4237-921B-CF564DEC79D3}" type="presParOf" srcId="{1632FE23-2045-4530-8847-8978EBBDBE88}" destId="{DB9476CB-AE77-4504-B227-9676BCEB44F3}" srcOrd="0" destOrd="0" presId="urn:microsoft.com/office/officeart/2008/layout/HorizontalMultiLevelHierarchy"/>
    <dgm:cxn modelId="{CCDC17E9-3FE0-4483-B334-00E312C9334A}" type="presParOf" srcId="{1632FE23-2045-4530-8847-8978EBBDBE88}" destId="{39C49955-C6B4-45FE-AE5E-9C3D93B16BDC}" srcOrd="1" destOrd="0" presId="urn:microsoft.com/office/officeart/2008/layout/HorizontalMultiLevelHierarchy"/>
    <dgm:cxn modelId="{91C3B7D5-BC65-4B1E-A57E-EBE59565472E}" type="presParOf" srcId="{B24266B1-8280-41A2-882E-4C0E031AB15C}" destId="{E08E1C71-C3A7-42FC-805B-6AA23859E0AD}" srcOrd="10" destOrd="0" presId="urn:microsoft.com/office/officeart/2008/layout/HorizontalMultiLevelHierarchy"/>
    <dgm:cxn modelId="{17BFEA11-1832-487E-AD17-9F0C3C28B913}" type="presParOf" srcId="{E08E1C71-C3A7-42FC-805B-6AA23859E0AD}" destId="{51DAF770-6A64-47E8-A2B2-30DDA230C228}" srcOrd="0" destOrd="0" presId="urn:microsoft.com/office/officeart/2008/layout/HorizontalMultiLevelHierarchy"/>
    <dgm:cxn modelId="{11B98FA3-1A20-4F55-8D00-34D7EB00D1F0}" type="presParOf" srcId="{B24266B1-8280-41A2-882E-4C0E031AB15C}" destId="{6E52F031-7B34-40F6-8F36-C1884EDDD54F}" srcOrd="11" destOrd="0" presId="urn:microsoft.com/office/officeart/2008/layout/HorizontalMultiLevelHierarchy"/>
    <dgm:cxn modelId="{8DFAD1B4-CC09-441A-9029-3EF0123149DC}" type="presParOf" srcId="{6E52F031-7B34-40F6-8F36-C1884EDDD54F}" destId="{5F0F787D-BC16-42A1-ACE7-1F49D1683D77}" srcOrd="0" destOrd="0" presId="urn:microsoft.com/office/officeart/2008/layout/HorizontalMultiLevelHierarchy"/>
    <dgm:cxn modelId="{6D89E96F-3E1A-4E25-B325-6AFE511D6C7E}" type="presParOf" srcId="{6E52F031-7B34-40F6-8F36-C1884EDDD54F}" destId="{2F97B3F9-1613-40D1-A344-281124FD6D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7FB491-5F7C-452B-AE79-BEE4D3D33529}" type="doc">
      <dgm:prSet loTypeId="urn:microsoft.com/office/officeart/2005/8/layout/h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239869A-33C4-464A-961F-FF17909CA9E4}">
      <dgm:prSet phldrT="[Текст]" custT="1"/>
      <dgm:spPr/>
      <dgm:t>
        <a:bodyPr/>
        <a:lstStyle/>
        <a:p>
          <a:r>
            <a:rPr lang="ru-RU" sz="900" strike="noStrike" dirty="0" err="1" smtClean="0"/>
            <a:t>П.2</a:t>
          </a:r>
          <a:r>
            <a:rPr lang="ru-RU" sz="900" strike="noStrike" dirty="0" smtClean="0"/>
            <a:t>. Возложить на народные комиссариаты ответственность за состояние учета, разработки и внедрения изобретений и технических усовершенствований в подведомственных им отраслях народного хозяйства.</a:t>
          </a:r>
          <a:endParaRPr lang="ru-RU" sz="900" strike="noStrike" dirty="0"/>
        </a:p>
      </dgm:t>
    </dgm:pt>
    <dgm:pt modelId="{167633C4-7CF6-4D4C-8D05-06A72F2168AA}" type="parTrans" cxnId="{86389F30-0E9F-49DC-B302-F7EC86AC1947}">
      <dgm:prSet/>
      <dgm:spPr/>
      <dgm:t>
        <a:bodyPr/>
        <a:lstStyle/>
        <a:p>
          <a:endParaRPr lang="ru-RU"/>
        </a:p>
      </dgm:t>
    </dgm:pt>
    <dgm:pt modelId="{8B61918D-612A-4BA9-8903-062C9FFC3F31}" type="sibTrans" cxnId="{86389F30-0E9F-49DC-B302-F7EC86AC1947}">
      <dgm:prSet/>
      <dgm:spPr/>
      <dgm:t>
        <a:bodyPr/>
        <a:lstStyle/>
        <a:p>
          <a:endParaRPr lang="ru-RU"/>
        </a:p>
      </dgm:t>
    </dgm:pt>
    <dgm:pt modelId="{7DEAFA02-926F-4400-A9C7-EA0DC355FE0B}">
      <dgm:prSet phldrT="[Текст]" phldr="1"/>
      <dgm:spPr/>
      <dgm:t>
        <a:bodyPr/>
        <a:lstStyle/>
        <a:p>
          <a:endParaRPr lang="ru-RU"/>
        </a:p>
      </dgm:t>
    </dgm:pt>
    <dgm:pt modelId="{65DA94AF-49DC-4BB7-B57A-510BCD828689}" type="parTrans" cxnId="{5F0BEB0C-0CE8-41ED-933C-45C62A644EE2}">
      <dgm:prSet/>
      <dgm:spPr/>
      <dgm:t>
        <a:bodyPr/>
        <a:lstStyle/>
        <a:p>
          <a:endParaRPr lang="ru-RU"/>
        </a:p>
      </dgm:t>
    </dgm:pt>
    <dgm:pt modelId="{03BC6B5C-731F-4BA2-9B8C-1F0389EE7808}" type="sibTrans" cxnId="{5F0BEB0C-0CE8-41ED-933C-45C62A644EE2}">
      <dgm:prSet/>
      <dgm:spPr/>
      <dgm:t>
        <a:bodyPr/>
        <a:lstStyle/>
        <a:p>
          <a:endParaRPr lang="ru-RU"/>
        </a:p>
      </dgm:t>
    </dgm:pt>
    <dgm:pt modelId="{63E9246D-423A-4258-9BC3-3AB267CEB387}">
      <dgm:prSet phldrT="[Текст]" custT="1"/>
      <dgm:spPr/>
      <dgm:t>
        <a:bodyPr/>
        <a:lstStyle/>
        <a:p>
          <a:r>
            <a:rPr lang="ru-RU" sz="800" dirty="0" smtClean="0"/>
            <a:t>П. 29. Каждая поступившая в наркомат заявка подвергается исследованию на наличие в ней признаков существенной новизны и полезности.</a:t>
          </a:r>
          <a:endParaRPr lang="ru-RU" sz="800" dirty="0"/>
        </a:p>
      </dgm:t>
    </dgm:pt>
    <dgm:pt modelId="{DA4BC47C-C9CF-4DF1-B6DC-07EFDB4C4A5B}" type="parTrans" cxnId="{7EAA5B7B-F033-476A-8F7E-953C8EC280E8}">
      <dgm:prSet/>
      <dgm:spPr/>
      <dgm:t>
        <a:bodyPr/>
        <a:lstStyle/>
        <a:p>
          <a:endParaRPr lang="ru-RU"/>
        </a:p>
      </dgm:t>
    </dgm:pt>
    <dgm:pt modelId="{C6D9628D-9C3E-46B7-98BE-25927F6FCFBE}" type="sibTrans" cxnId="{7EAA5B7B-F033-476A-8F7E-953C8EC280E8}">
      <dgm:prSet/>
      <dgm:spPr/>
      <dgm:t>
        <a:bodyPr/>
        <a:lstStyle/>
        <a:p>
          <a:endParaRPr lang="ru-RU"/>
        </a:p>
      </dgm:t>
    </dgm:pt>
    <dgm:pt modelId="{7A7B7B99-396F-4E58-A7D4-7AAA2C1D1266}">
      <dgm:prSet phldrT="[Текст]" custT="1"/>
      <dgm:spPr/>
      <dgm:t>
        <a:bodyPr/>
        <a:lstStyle/>
        <a:p>
          <a:r>
            <a:rPr lang="ru-RU" sz="1000" dirty="0" smtClean="0"/>
            <a:t>1. Бюро изобретений НКО при начальнике </a:t>
          </a:r>
          <a:r>
            <a:rPr lang="ru-RU" sz="1000" dirty="0" err="1" smtClean="0"/>
            <a:t>ГАУ</a:t>
          </a:r>
          <a:r>
            <a:rPr lang="ru-RU" sz="1000" dirty="0" smtClean="0"/>
            <a:t> Красной армии переформировать в Бюро по делам изобретательства Народного Комиссариата Обороны Союза ССР с подчинением Заместителю Народного Комиссариата Обороны генерал-полковнику артиллерии тов. Воронову.</a:t>
          </a:r>
          <a:endParaRPr lang="ru-RU" sz="1000" dirty="0"/>
        </a:p>
      </dgm:t>
    </dgm:pt>
    <dgm:pt modelId="{842ADAC7-8189-451C-B802-AEB1315A221D}" type="parTrans" cxnId="{7121F285-79BB-4ACE-82D1-ECE4204F34E4}">
      <dgm:prSet/>
      <dgm:spPr/>
      <dgm:t>
        <a:bodyPr/>
        <a:lstStyle/>
        <a:p>
          <a:endParaRPr lang="ru-RU"/>
        </a:p>
      </dgm:t>
    </dgm:pt>
    <dgm:pt modelId="{A958FAD3-8E40-4E33-A0EA-852006867759}" type="sibTrans" cxnId="{7121F285-79BB-4ACE-82D1-ECE4204F34E4}">
      <dgm:prSet/>
      <dgm:spPr/>
      <dgm:t>
        <a:bodyPr/>
        <a:lstStyle/>
        <a:p>
          <a:endParaRPr lang="ru-RU"/>
        </a:p>
      </dgm:t>
    </dgm:pt>
    <dgm:pt modelId="{562E5443-F0D6-460B-A2D9-5599BE86E9A5}">
      <dgm:prSet custT="1"/>
      <dgm:spPr/>
      <dgm:t>
        <a:bodyPr/>
        <a:lstStyle/>
        <a:p>
          <a:r>
            <a:rPr lang="ru-RU" sz="900" strike="noStrike" dirty="0" err="1" smtClean="0"/>
            <a:t>П.3</a:t>
          </a:r>
          <a:r>
            <a:rPr lang="ru-RU" sz="900" strike="noStrike" dirty="0" smtClean="0"/>
            <a:t>. Возложить на народные комиссариаты Союза ССР выдачу авторских свидетельств и патентов на изобретения, а также публикацию о поступивших заявках и о выданных данным народным комиссариатом авторских свидетельствах и патентах на изобретения.</a:t>
          </a:r>
        </a:p>
      </dgm:t>
    </dgm:pt>
    <dgm:pt modelId="{9AAEA029-9BD7-43E0-B948-BD3EEF53D8C4}" type="parTrans" cxnId="{6BD127F9-3BB3-4259-825A-5D364D098E5A}">
      <dgm:prSet/>
      <dgm:spPr/>
      <dgm:t>
        <a:bodyPr/>
        <a:lstStyle/>
        <a:p>
          <a:endParaRPr lang="ru-RU"/>
        </a:p>
      </dgm:t>
    </dgm:pt>
    <dgm:pt modelId="{8FE523D2-439E-4FE2-B684-CCE47FF813BB}" type="sibTrans" cxnId="{6BD127F9-3BB3-4259-825A-5D364D098E5A}">
      <dgm:prSet/>
      <dgm:spPr/>
      <dgm:t>
        <a:bodyPr/>
        <a:lstStyle/>
        <a:p>
          <a:endParaRPr lang="ru-RU"/>
        </a:p>
      </dgm:t>
    </dgm:pt>
    <dgm:pt modelId="{1DF328EA-86C0-495B-B451-56164E70A7B3}">
      <dgm:prSet custT="1"/>
      <dgm:spPr/>
      <dgm:t>
        <a:bodyPr/>
        <a:lstStyle/>
        <a:p>
          <a:r>
            <a:rPr lang="ru-RU" sz="900" strike="noStrike" dirty="0" err="1" smtClean="0"/>
            <a:t>П.4</a:t>
          </a:r>
          <a:r>
            <a:rPr lang="ru-RU" sz="900" strike="noStrike" dirty="0" smtClean="0"/>
            <a:t> Возложить на Государственную Плановую Комиссию при </a:t>
          </a:r>
          <a:r>
            <a:rPr lang="ru-RU" sz="900" strike="noStrike" dirty="0" err="1" smtClean="0"/>
            <a:t>СНК</a:t>
          </a:r>
          <a:r>
            <a:rPr lang="ru-RU" sz="900" strike="noStrike" dirty="0" smtClean="0"/>
            <a:t> Союза ССР последующую регистрацию всех выданных народными комиссариатами авторских свидетельств и патентов</a:t>
          </a:r>
        </a:p>
      </dgm:t>
    </dgm:pt>
    <dgm:pt modelId="{24A73F0C-C6DF-4178-B3FB-98DCEAD208C0}" type="parTrans" cxnId="{15674C25-3B6F-497B-ACD5-A0272EAC07A7}">
      <dgm:prSet/>
      <dgm:spPr/>
      <dgm:t>
        <a:bodyPr/>
        <a:lstStyle/>
        <a:p>
          <a:endParaRPr lang="ru-RU"/>
        </a:p>
      </dgm:t>
    </dgm:pt>
    <dgm:pt modelId="{360EC09A-F383-47D2-BFD8-89863395CD18}" type="sibTrans" cxnId="{15674C25-3B6F-497B-ACD5-A0272EAC07A7}">
      <dgm:prSet/>
      <dgm:spPr/>
      <dgm:t>
        <a:bodyPr/>
        <a:lstStyle/>
        <a:p>
          <a:endParaRPr lang="ru-RU"/>
        </a:p>
      </dgm:t>
    </dgm:pt>
    <dgm:pt modelId="{FB33DE1C-FBC8-455E-B915-FE19FB8DE7E9}">
      <dgm:prSet custT="1"/>
      <dgm:spPr/>
      <dgm:t>
        <a:bodyPr/>
        <a:lstStyle/>
        <a:p>
          <a:r>
            <a:rPr lang="ru-RU" sz="900" strike="noStrike" dirty="0" err="1" smtClean="0"/>
            <a:t>П.5</a:t>
          </a:r>
          <a:r>
            <a:rPr lang="ru-RU" sz="900" strike="noStrike" dirty="0" smtClean="0"/>
            <a:t>. Библиотеку и архив Бюро Новизны,  а также издательство Комитета по Изобретательству передать Государственной Плановой Комиссии, предложив ей, по согласованию с народными Комиссариатами, установить для них порядок </a:t>
          </a:r>
          <a:r>
            <a:rPr lang="ru-RU" sz="900" dirty="0" smtClean="0"/>
            <a:t>пользования библиотекой и архивом.</a:t>
          </a:r>
        </a:p>
      </dgm:t>
    </dgm:pt>
    <dgm:pt modelId="{056FDACC-FCE8-4349-924B-97C74231CCD2}" type="parTrans" cxnId="{89F421FA-DF9D-4615-B46B-6EDE10DA1FB2}">
      <dgm:prSet/>
      <dgm:spPr/>
      <dgm:t>
        <a:bodyPr/>
        <a:lstStyle/>
        <a:p>
          <a:endParaRPr lang="ru-RU"/>
        </a:p>
      </dgm:t>
    </dgm:pt>
    <dgm:pt modelId="{19DD659D-7856-4E2F-8CBC-1B00F573688F}" type="sibTrans" cxnId="{89F421FA-DF9D-4615-B46B-6EDE10DA1FB2}">
      <dgm:prSet/>
      <dgm:spPr/>
      <dgm:t>
        <a:bodyPr/>
        <a:lstStyle/>
        <a:p>
          <a:endParaRPr lang="ru-RU"/>
        </a:p>
      </dgm:t>
    </dgm:pt>
    <dgm:pt modelId="{8B2ABF7F-8394-45A8-A37B-8189D48B662D}">
      <dgm:prSet custT="1"/>
      <dgm:spPr/>
      <dgm:t>
        <a:bodyPr/>
        <a:lstStyle/>
        <a:p>
          <a:r>
            <a:rPr lang="ru-RU" sz="800" dirty="0" smtClean="0"/>
            <a:t>г) публикация в «Бюллетене Бюро изобретений Госплана при Совнаркоме СССР» о поступивших заявках, о выданных авторских свидетельствах и патентах, за исключением секретных;</a:t>
          </a:r>
          <a:endParaRPr lang="ru-RU" sz="800" dirty="0"/>
        </a:p>
      </dgm:t>
    </dgm:pt>
    <dgm:pt modelId="{6FBE828C-322D-492A-ACCB-DF49A25A6A7C}" type="parTrans" cxnId="{4BA47B6F-ED54-4CE7-9890-624A543B2487}">
      <dgm:prSet/>
      <dgm:spPr/>
      <dgm:t>
        <a:bodyPr/>
        <a:lstStyle/>
        <a:p>
          <a:endParaRPr lang="ru-RU"/>
        </a:p>
      </dgm:t>
    </dgm:pt>
    <dgm:pt modelId="{5D419BF9-973C-43D4-A928-11DEA4310099}" type="sibTrans" cxnId="{4BA47B6F-ED54-4CE7-9890-624A543B2487}">
      <dgm:prSet/>
      <dgm:spPr/>
      <dgm:t>
        <a:bodyPr/>
        <a:lstStyle/>
        <a:p>
          <a:endParaRPr lang="ru-RU"/>
        </a:p>
      </dgm:t>
    </dgm:pt>
    <dgm:pt modelId="{9AC3D151-C7FB-4E44-B455-184FA082D5A5}">
      <dgm:prSet custT="1"/>
      <dgm:spPr/>
      <dgm:t>
        <a:bodyPr/>
        <a:lstStyle/>
        <a:p>
          <a:r>
            <a:rPr lang="ru-RU" sz="800" dirty="0" smtClean="0"/>
            <a:t>д) проведение международного обмена патентными материалами, </a:t>
          </a:r>
          <a:endParaRPr lang="ru-RU" sz="800" dirty="0"/>
        </a:p>
      </dgm:t>
    </dgm:pt>
    <dgm:pt modelId="{68A881EC-3A5B-4F5D-8CA3-5222381947B6}" type="parTrans" cxnId="{7ED4FE36-00F7-4753-A52D-2861EB74F64B}">
      <dgm:prSet/>
      <dgm:spPr/>
      <dgm:t>
        <a:bodyPr/>
        <a:lstStyle/>
        <a:p>
          <a:endParaRPr lang="ru-RU"/>
        </a:p>
      </dgm:t>
    </dgm:pt>
    <dgm:pt modelId="{229ABBD6-D8D1-47F0-B75C-C4625FF6A4B3}" type="sibTrans" cxnId="{7ED4FE36-00F7-4753-A52D-2861EB74F64B}">
      <dgm:prSet/>
      <dgm:spPr/>
      <dgm:t>
        <a:bodyPr/>
        <a:lstStyle/>
        <a:p>
          <a:endParaRPr lang="ru-RU"/>
        </a:p>
      </dgm:t>
    </dgm:pt>
    <dgm:pt modelId="{11D2B456-67E3-4F0B-B1A3-1D32E197E5E1}">
      <dgm:prSet custT="1"/>
      <dgm:spPr/>
      <dgm:t>
        <a:bodyPr/>
        <a:lstStyle/>
        <a:p>
          <a:r>
            <a:rPr lang="ru-RU" sz="800" dirty="0" smtClean="0"/>
            <a:t>укомплектование и руководство общесоюзной патентно-технической библиотекой;</a:t>
          </a:r>
          <a:endParaRPr lang="ru-RU" sz="800" dirty="0"/>
        </a:p>
      </dgm:t>
    </dgm:pt>
    <dgm:pt modelId="{2E052DF5-2570-42E8-B479-45E99E73D686}" type="parTrans" cxnId="{C4F2034B-2DF1-434B-B15A-20773DD67856}">
      <dgm:prSet/>
      <dgm:spPr/>
      <dgm:t>
        <a:bodyPr/>
        <a:lstStyle/>
        <a:p>
          <a:endParaRPr lang="ru-RU"/>
        </a:p>
      </dgm:t>
    </dgm:pt>
    <dgm:pt modelId="{61570C47-0710-4C63-B012-7E2A1BD5C7BD}" type="sibTrans" cxnId="{C4F2034B-2DF1-434B-B15A-20773DD67856}">
      <dgm:prSet/>
      <dgm:spPr/>
      <dgm:t>
        <a:bodyPr/>
        <a:lstStyle/>
        <a:p>
          <a:endParaRPr lang="ru-RU"/>
        </a:p>
      </dgm:t>
    </dgm:pt>
    <dgm:pt modelId="{B57DCC1F-2D6F-4CAB-B031-23BBDFA96365}">
      <dgm:prSet custT="1"/>
      <dgm:spPr/>
      <dgm:t>
        <a:bodyPr/>
        <a:lstStyle/>
        <a:p>
          <a:r>
            <a:rPr lang="ru-RU" sz="800" dirty="0" smtClean="0"/>
            <a:t>П. 30. В основание экспертизы новизны должны быть положены ранее выданные авторские свидетельства и патенты — советские, досоветские, иностранные, ранее сделанные заявки, литература, изданная в пределах Союза ССР, иностранная литература, а также сведения о применении изобретений.</a:t>
          </a:r>
          <a:endParaRPr lang="ru-RU" sz="800" dirty="0"/>
        </a:p>
      </dgm:t>
    </dgm:pt>
    <dgm:pt modelId="{0DD607C1-ED0E-428B-B5A4-E8058A9BA33E}" type="parTrans" cxnId="{428FF286-75A6-4CBC-8107-B9B5D93C9D5E}">
      <dgm:prSet/>
      <dgm:spPr/>
      <dgm:t>
        <a:bodyPr/>
        <a:lstStyle/>
        <a:p>
          <a:endParaRPr lang="ru-RU"/>
        </a:p>
      </dgm:t>
    </dgm:pt>
    <dgm:pt modelId="{2AEE2255-B90D-4A0A-A0DA-595A543C2C1A}" type="sibTrans" cxnId="{428FF286-75A6-4CBC-8107-B9B5D93C9D5E}">
      <dgm:prSet/>
      <dgm:spPr/>
      <dgm:t>
        <a:bodyPr/>
        <a:lstStyle/>
        <a:p>
          <a:endParaRPr lang="ru-RU"/>
        </a:p>
      </dgm:t>
    </dgm:pt>
    <dgm:pt modelId="{271A87D5-086E-4FD0-9F06-28240CA85763}">
      <dgm:prSet custT="1"/>
      <dgm:spPr/>
      <dgm:t>
        <a:bodyPr/>
        <a:lstStyle/>
        <a:p>
          <a:r>
            <a:rPr lang="ru-RU" sz="800" dirty="0" err="1" smtClean="0"/>
            <a:t>П.33</a:t>
          </a:r>
          <a:r>
            <a:rPr lang="ru-RU" sz="800" dirty="0" smtClean="0"/>
            <a:t>. Экспертиза на новизну производится Бюро экспертизы и регистрации изобретений (Бюро изобретений) Госплана при Совнаркоме СССР в порядке очередности поступления заявок и заканчивается не позднее чем через два месяца со дня поступления заявки от соответствующего наркомата.</a:t>
          </a:r>
          <a:endParaRPr lang="ru-RU" sz="800" dirty="0"/>
        </a:p>
      </dgm:t>
    </dgm:pt>
    <dgm:pt modelId="{710CE167-DB00-4605-BA3A-07E2BCD4271C}" type="parTrans" cxnId="{916F3145-38C9-4793-854A-F36C48772ABB}">
      <dgm:prSet/>
      <dgm:spPr/>
      <dgm:t>
        <a:bodyPr/>
        <a:lstStyle/>
        <a:p>
          <a:endParaRPr lang="ru-RU"/>
        </a:p>
      </dgm:t>
    </dgm:pt>
    <dgm:pt modelId="{6159B797-511B-402B-B9BE-7F585264249D}" type="sibTrans" cxnId="{916F3145-38C9-4793-854A-F36C48772ABB}">
      <dgm:prSet/>
      <dgm:spPr/>
      <dgm:t>
        <a:bodyPr/>
        <a:lstStyle/>
        <a:p>
          <a:endParaRPr lang="ru-RU"/>
        </a:p>
      </dgm:t>
    </dgm:pt>
    <dgm:pt modelId="{84DA0B8E-CDD3-4B38-BFE0-DD2B6DDBC92F}">
      <dgm:prSet custT="1"/>
      <dgm:spPr/>
      <dgm:t>
        <a:bodyPr/>
        <a:lstStyle/>
        <a:p>
          <a:r>
            <a:rPr lang="ru-RU" sz="800" dirty="0" err="1" smtClean="0"/>
            <a:t>П.34</a:t>
          </a:r>
          <a:r>
            <a:rPr lang="ru-RU" sz="800" dirty="0" smtClean="0"/>
            <a:t>. Заявитель имеет право знакомиться со всеми материалами, на основании которых сделаны выводы экспертизы (кроме секретных  и не подлежащих оглашению), а также требовать, чтобы копии противопоставленных его заявке материалов были ему высланы бесплатно.</a:t>
          </a:r>
          <a:endParaRPr lang="ru-RU" sz="800" dirty="0"/>
        </a:p>
      </dgm:t>
    </dgm:pt>
    <dgm:pt modelId="{B1D496CF-96B1-4F58-8365-977D50EF6E45}" type="parTrans" cxnId="{975E1693-2A39-40F1-9A99-4FB2B09C28C4}">
      <dgm:prSet/>
      <dgm:spPr/>
      <dgm:t>
        <a:bodyPr/>
        <a:lstStyle/>
        <a:p>
          <a:endParaRPr lang="ru-RU"/>
        </a:p>
      </dgm:t>
    </dgm:pt>
    <dgm:pt modelId="{8BC6FEA4-8F44-4F02-8CEC-8B12F3EFFA59}" type="sibTrans" cxnId="{975E1693-2A39-40F1-9A99-4FB2B09C28C4}">
      <dgm:prSet/>
      <dgm:spPr/>
      <dgm:t>
        <a:bodyPr/>
        <a:lstStyle/>
        <a:p>
          <a:endParaRPr lang="ru-RU"/>
        </a:p>
      </dgm:t>
    </dgm:pt>
    <dgm:pt modelId="{F09E3EEA-F975-4733-A0B1-C400F9595B3B}">
      <dgm:prSet custT="1"/>
      <dgm:spPr/>
      <dgm:t>
        <a:bodyPr/>
        <a:lstStyle/>
        <a:p>
          <a:r>
            <a:rPr lang="ru-RU" sz="800" dirty="0" smtClean="0"/>
            <a:t>П. 50. На Бюро экспертизы и регистраций изобретений (Бюро изобретений) Госплана при Совнаркоме СССР возлагаются: </a:t>
          </a:r>
        </a:p>
      </dgm:t>
    </dgm:pt>
    <dgm:pt modelId="{9A2FCD4E-7ADC-4ED0-B9FD-1A480F0A5E12}" type="parTrans" cxnId="{B8E4FB96-3D06-4D13-8EEC-21F3CF8440C2}">
      <dgm:prSet/>
      <dgm:spPr/>
      <dgm:t>
        <a:bodyPr/>
        <a:lstStyle/>
        <a:p>
          <a:endParaRPr lang="ru-RU"/>
        </a:p>
      </dgm:t>
    </dgm:pt>
    <dgm:pt modelId="{AD80AFD0-D5CA-4101-9CC5-F8442FDB5CA8}" type="sibTrans" cxnId="{B8E4FB96-3D06-4D13-8EEC-21F3CF8440C2}">
      <dgm:prSet/>
      <dgm:spPr/>
      <dgm:t>
        <a:bodyPr/>
        <a:lstStyle/>
        <a:p>
          <a:endParaRPr lang="ru-RU"/>
        </a:p>
      </dgm:t>
    </dgm:pt>
    <dgm:pt modelId="{AFC7AD85-EDCD-43B5-8513-D59D341C88E6}">
      <dgm:prSet custT="1"/>
      <dgm:spPr/>
      <dgm:t>
        <a:bodyPr/>
        <a:lstStyle/>
        <a:p>
          <a:r>
            <a:rPr lang="ru-RU" sz="800" dirty="0" smtClean="0"/>
            <a:t>а) экспертиза на новизну заявок наркоматов, поступающих на предмет получения авторского свидетельства или патента; </a:t>
          </a:r>
        </a:p>
      </dgm:t>
    </dgm:pt>
    <dgm:pt modelId="{D17EA079-BA54-4582-8CE4-F3F8D124D77C}" type="parTrans" cxnId="{10BC5952-AA03-4F57-BAFB-27C2DFFA7534}">
      <dgm:prSet/>
      <dgm:spPr/>
      <dgm:t>
        <a:bodyPr/>
        <a:lstStyle/>
        <a:p>
          <a:endParaRPr lang="ru-RU"/>
        </a:p>
      </dgm:t>
    </dgm:pt>
    <dgm:pt modelId="{604894CE-8A91-44E8-9F21-3C3C9059ED45}" type="sibTrans" cxnId="{10BC5952-AA03-4F57-BAFB-27C2DFFA7534}">
      <dgm:prSet/>
      <dgm:spPr/>
      <dgm:t>
        <a:bodyPr/>
        <a:lstStyle/>
        <a:p>
          <a:endParaRPr lang="ru-RU"/>
        </a:p>
      </dgm:t>
    </dgm:pt>
    <dgm:pt modelId="{6CE1B151-495F-4865-A7F0-17C19458A0FB}">
      <dgm:prSet custT="1"/>
      <dgm:spPr/>
      <dgm:t>
        <a:bodyPr/>
        <a:lstStyle/>
        <a:p>
          <a:r>
            <a:rPr lang="ru-RU" sz="800" dirty="0" smtClean="0"/>
            <a:t>б) регистрация выданных народными комиссариатами авторских</a:t>
          </a:r>
          <a:endParaRPr lang="ru-RU" sz="800" dirty="0"/>
        </a:p>
      </dgm:t>
    </dgm:pt>
    <dgm:pt modelId="{0AC5246E-8AD8-4715-B3D1-1D6499594814}" type="parTrans" cxnId="{338A464B-90E5-42A1-A4D7-11C2CB2EB3D6}">
      <dgm:prSet/>
      <dgm:spPr/>
      <dgm:t>
        <a:bodyPr/>
        <a:lstStyle/>
        <a:p>
          <a:endParaRPr lang="ru-RU"/>
        </a:p>
      </dgm:t>
    </dgm:pt>
    <dgm:pt modelId="{CD8A6846-15CE-4A8B-B8B3-BFC616393419}" type="sibTrans" cxnId="{338A464B-90E5-42A1-A4D7-11C2CB2EB3D6}">
      <dgm:prSet/>
      <dgm:spPr/>
      <dgm:t>
        <a:bodyPr/>
        <a:lstStyle/>
        <a:p>
          <a:endParaRPr lang="ru-RU"/>
        </a:p>
      </dgm:t>
    </dgm:pt>
    <dgm:pt modelId="{70D759D7-8A39-4675-9A06-4E1CF0DAED55}">
      <dgm:prSet custT="1"/>
      <dgm:spPr/>
      <dgm:t>
        <a:bodyPr/>
        <a:lstStyle/>
        <a:p>
          <a:r>
            <a:rPr lang="ru-RU" sz="800" dirty="0" smtClean="0"/>
            <a:t>свидетельств и патентов; </a:t>
          </a:r>
        </a:p>
      </dgm:t>
    </dgm:pt>
    <dgm:pt modelId="{EC85A0A4-47FD-4489-BD10-9FE19EB962E6}" type="parTrans" cxnId="{98313F50-DBD2-4670-932E-0373DC9B26F0}">
      <dgm:prSet/>
      <dgm:spPr/>
      <dgm:t>
        <a:bodyPr/>
        <a:lstStyle/>
        <a:p>
          <a:endParaRPr lang="ru-RU"/>
        </a:p>
      </dgm:t>
    </dgm:pt>
    <dgm:pt modelId="{B5C49254-C4DA-48DC-BE78-93ECD9A45D18}" type="sibTrans" cxnId="{98313F50-DBD2-4670-932E-0373DC9B26F0}">
      <dgm:prSet/>
      <dgm:spPr/>
      <dgm:t>
        <a:bodyPr/>
        <a:lstStyle/>
        <a:p>
          <a:endParaRPr lang="ru-RU"/>
        </a:p>
      </dgm:t>
    </dgm:pt>
    <dgm:pt modelId="{E92A9CAA-F22B-49FC-A0C3-FF721B769C05}">
      <dgm:prSet custT="1"/>
      <dgm:spPr/>
      <dgm:t>
        <a:bodyPr/>
        <a:lstStyle/>
        <a:p>
          <a:r>
            <a:rPr lang="ru-RU" sz="800" dirty="0" smtClean="0"/>
            <a:t>в) издание «Бюллетеня Бюро изобретений Госплана при Совнаркоме СССР» и брошюр с описанием изобретений, на которые выданы авторские свидетельства или патенты, составляющих в совокупности «Свод изобретений Союза ССР»</a:t>
          </a:r>
          <a:endParaRPr lang="ru-RU" sz="800" b="1" dirty="0"/>
        </a:p>
      </dgm:t>
    </dgm:pt>
    <dgm:pt modelId="{6BD3DED8-6DCD-4B75-96A7-30249560D45B}" type="parTrans" cxnId="{EE0DCDEF-6D09-4786-BB38-21B36ADC311E}">
      <dgm:prSet/>
      <dgm:spPr/>
      <dgm:t>
        <a:bodyPr/>
        <a:lstStyle/>
        <a:p>
          <a:endParaRPr lang="ru-RU"/>
        </a:p>
      </dgm:t>
    </dgm:pt>
    <dgm:pt modelId="{5226B30B-0C16-423A-B31C-BDF635BDA4BC}" type="sibTrans" cxnId="{EE0DCDEF-6D09-4786-BB38-21B36ADC311E}">
      <dgm:prSet/>
      <dgm:spPr/>
      <dgm:t>
        <a:bodyPr/>
        <a:lstStyle/>
        <a:p>
          <a:endParaRPr lang="ru-RU"/>
        </a:p>
      </dgm:t>
    </dgm:pt>
    <dgm:pt modelId="{AEDFFD94-2092-4300-AFFA-776648549FA6}">
      <dgm:prSet phldrT="[Текст]" phldr="1"/>
      <dgm:spPr/>
      <dgm:t>
        <a:bodyPr/>
        <a:lstStyle/>
        <a:p>
          <a:endParaRPr lang="ru-RU" dirty="0"/>
        </a:p>
      </dgm:t>
    </dgm:pt>
    <dgm:pt modelId="{2BD129AF-B7BB-423F-883B-DB93D96440B1}" type="sibTrans" cxnId="{5589E017-C2EA-4441-8EA2-B07A75500CFA}">
      <dgm:prSet/>
      <dgm:spPr/>
      <dgm:t>
        <a:bodyPr/>
        <a:lstStyle/>
        <a:p>
          <a:endParaRPr lang="ru-RU"/>
        </a:p>
      </dgm:t>
    </dgm:pt>
    <dgm:pt modelId="{A4A24EC0-7184-4ED0-ABFA-50C005799AD8}" type="parTrans" cxnId="{5589E017-C2EA-4441-8EA2-B07A75500CFA}">
      <dgm:prSet/>
      <dgm:spPr/>
      <dgm:t>
        <a:bodyPr/>
        <a:lstStyle/>
        <a:p>
          <a:endParaRPr lang="ru-RU"/>
        </a:p>
      </dgm:t>
    </dgm:pt>
    <dgm:pt modelId="{FFC6CA0D-5A07-4703-AFDA-D47A138CCCBA}">
      <dgm:prSet phldrT="[Текст]" phldr="1"/>
      <dgm:spPr/>
      <dgm:t>
        <a:bodyPr/>
        <a:lstStyle/>
        <a:p>
          <a:endParaRPr lang="ru-RU" dirty="0"/>
        </a:p>
      </dgm:t>
    </dgm:pt>
    <dgm:pt modelId="{BC5C5899-7DC4-4C1A-9FDD-644B6BA1BAFB}" type="sibTrans" cxnId="{1B5DC912-3203-4C7A-90B2-4EE38AC4F65F}">
      <dgm:prSet/>
      <dgm:spPr/>
      <dgm:t>
        <a:bodyPr/>
        <a:lstStyle/>
        <a:p>
          <a:endParaRPr lang="ru-RU"/>
        </a:p>
      </dgm:t>
    </dgm:pt>
    <dgm:pt modelId="{97269BC4-CBB8-49AE-A865-43AD89B09278}" type="parTrans" cxnId="{1B5DC912-3203-4C7A-90B2-4EE38AC4F65F}">
      <dgm:prSet/>
      <dgm:spPr/>
      <dgm:t>
        <a:bodyPr/>
        <a:lstStyle/>
        <a:p>
          <a:endParaRPr lang="ru-RU"/>
        </a:p>
      </dgm:t>
    </dgm:pt>
    <dgm:pt modelId="{3E97ABC1-6A23-4080-A9EB-ADF56567CCD2}">
      <dgm:prSet custT="1"/>
      <dgm:spPr/>
      <dgm:t>
        <a:bodyPr/>
        <a:lstStyle/>
        <a:p>
          <a:r>
            <a:rPr lang="ru-RU" sz="1000" baseline="0" dirty="0" smtClean="0"/>
            <a:t>2. На Бюро по делам изобретательства возложить:</a:t>
          </a:r>
        </a:p>
      </dgm:t>
    </dgm:pt>
    <dgm:pt modelId="{DC1668DB-D420-4B49-97D2-327257CD8D7F}" type="parTrans" cxnId="{A365A3E2-22E8-4A72-BFA4-27BFBC3630D7}">
      <dgm:prSet/>
      <dgm:spPr/>
      <dgm:t>
        <a:bodyPr/>
        <a:lstStyle/>
        <a:p>
          <a:endParaRPr lang="ru-RU"/>
        </a:p>
      </dgm:t>
    </dgm:pt>
    <dgm:pt modelId="{EA736311-E37F-40F4-815B-C27179957CCF}" type="sibTrans" cxnId="{A365A3E2-22E8-4A72-BFA4-27BFBC3630D7}">
      <dgm:prSet/>
      <dgm:spPr/>
      <dgm:t>
        <a:bodyPr/>
        <a:lstStyle/>
        <a:p>
          <a:endParaRPr lang="ru-RU"/>
        </a:p>
      </dgm:t>
    </dgm:pt>
    <dgm:pt modelId="{DAE3F3E1-A535-47FD-A29A-8D64EE9B38CC}">
      <dgm:prSet custT="1"/>
      <dgm:spPr/>
      <dgm:t>
        <a:bodyPr/>
        <a:lstStyle/>
        <a:p>
          <a:r>
            <a:rPr lang="ru-RU" sz="1000" dirty="0" smtClean="0"/>
            <a:t>а) организацию и руководство изобретательским делом в Красной Армии</a:t>
          </a:r>
        </a:p>
      </dgm:t>
    </dgm:pt>
    <dgm:pt modelId="{95B31516-7093-4CF1-82CE-7641CF4F48A7}" type="parTrans" cxnId="{E70340BF-EE6D-408C-8B69-50849FAD1B84}">
      <dgm:prSet/>
      <dgm:spPr/>
      <dgm:t>
        <a:bodyPr/>
        <a:lstStyle/>
        <a:p>
          <a:endParaRPr lang="ru-RU"/>
        </a:p>
      </dgm:t>
    </dgm:pt>
    <dgm:pt modelId="{544E116F-6401-418F-AA06-51536F6C39E1}" type="sibTrans" cxnId="{E70340BF-EE6D-408C-8B69-50849FAD1B84}">
      <dgm:prSet/>
      <dgm:spPr/>
      <dgm:t>
        <a:bodyPr/>
        <a:lstStyle/>
        <a:p>
          <a:endParaRPr lang="ru-RU"/>
        </a:p>
      </dgm:t>
    </dgm:pt>
    <dgm:pt modelId="{9BC97A08-15C1-4862-9393-AB345148D35F}">
      <dgm:prSet custT="1"/>
      <dgm:spPr/>
      <dgm:t>
        <a:bodyPr/>
        <a:lstStyle/>
        <a:p>
          <a:r>
            <a:rPr lang="ru-RU" sz="1000" baseline="0" dirty="0" smtClean="0"/>
            <a:t>г) прием заявок на изобретения в области вооружения, снабжения и боевой подготовки Красной Армии, обработку этих заявок порядком, установленным </a:t>
          </a:r>
          <a:r>
            <a:rPr lang="ru-RU" sz="1000" baseline="0" dirty="0" smtClean="0">
              <a:solidFill>
                <a:schemeClr val="tx1"/>
              </a:solidFill>
            </a:rPr>
            <a:t>Постановлением Совнаркома Союза ССР</a:t>
          </a:r>
          <a:r>
            <a:rPr lang="ru-RU" sz="1000" dirty="0" smtClean="0">
              <a:solidFill>
                <a:schemeClr val="tx1"/>
              </a:solidFill>
            </a:rPr>
            <a:t> № 448 1941 г, хранение заявок и выдачу авторских свидетельств и патентов</a:t>
          </a:r>
          <a:endParaRPr lang="ru-RU" sz="1000" baseline="0" dirty="0" smtClean="0">
            <a:solidFill>
              <a:schemeClr val="tx1"/>
            </a:solidFill>
          </a:endParaRPr>
        </a:p>
      </dgm:t>
    </dgm:pt>
    <dgm:pt modelId="{D5321113-3915-49B5-8327-BA7FE18A5E3B}" type="parTrans" cxnId="{CE2589FE-D453-49C9-B444-55043A29091E}">
      <dgm:prSet/>
      <dgm:spPr/>
      <dgm:t>
        <a:bodyPr/>
        <a:lstStyle/>
        <a:p>
          <a:endParaRPr lang="ru-RU"/>
        </a:p>
      </dgm:t>
    </dgm:pt>
    <dgm:pt modelId="{51239AE6-2C76-49DA-9501-E569F4D556D4}" type="sibTrans" cxnId="{CE2589FE-D453-49C9-B444-55043A29091E}">
      <dgm:prSet/>
      <dgm:spPr/>
      <dgm:t>
        <a:bodyPr/>
        <a:lstStyle/>
        <a:p>
          <a:endParaRPr lang="ru-RU"/>
        </a:p>
      </dgm:t>
    </dgm:pt>
    <dgm:pt modelId="{7ED8EBE7-A672-4AC6-A4F7-2F366145FDCF}" type="pres">
      <dgm:prSet presAssocID="{F77FB491-5F7C-452B-AE79-BEE4D3D3352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61E3B4-2095-453A-BB4D-B6D85C8535B8}" type="pres">
      <dgm:prSet presAssocID="{FFC6CA0D-5A07-4703-AFDA-D47A138CCCBA}" presName="compositeNode" presStyleCnt="0">
        <dgm:presLayoutVars>
          <dgm:bulletEnabled val="1"/>
        </dgm:presLayoutVars>
      </dgm:prSet>
      <dgm:spPr/>
    </dgm:pt>
    <dgm:pt modelId="{F33B4796-3C8E-42D3-BF1D-540FD46F86C8}" type="pres">
      <dgm:prSet presAssocID="{FFC6CA0D-5A07-4703-AFDA-D47A138CCCBA}" presName="image" presStyleLbl="fgImgPlace1" presStyleIdx="0" presStyleCnt="3"/>
      <dgm:spPr/>
    </dgm:pt>
    <dgm:pt modelId="{E6AA958D-D999-4B86-AFBD-33BB04A12935}" type="pres">
      <dgm:prSet presAssocID="{FFC6CA0D-5A07-4703-AFDA-D47A138CCCBA}" presName="childNode" presStyleLbl="node1" presStyleIdx="0" presStyleCnt="3" custScaleX="154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25B05-5DE8-4C09-808D-FE4F2B5CF369}" type="pres">
      <dgm:prSet presAssocID="{FFC6CA0D-5A07-4703-AFDA-D47A138CCCBA}" presName="parentNode" presStyleLbl="revTx" presStyleIdx="0" presStyleCnt="3" custScaleX="14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075AF-BDD1-4363-BBD2-CAA677004D84}" type="pres">
      <dgm:prSet presAssocID="{BC5C5899-7DC4-4C1A-9FDD-644B6BA1BAFB}" presName="sibTrans" presStyleCnt="0"/>
      <dgm:spPr/>
    </dgm:pt>
    <dgm:pt modelId="{BEBFF9F1-ABBC-4435-B271-7B0C079C3BE9}" type="pres">
      <dgm:prSet presAssocID="{7DEAFA02-926F-4400-A9C7-EA0DC355FE0B}" presName="compositeNode" presStyleCnt="0">
        <dgm:presLayoutVars>
          <dgm:bulletEnabled val="1"/>
        </dgm:presLayoutVars>
      </dgm:prSet>
      <dgm:spPr/>
    </dgm:pt>
    <dgm:pt modelId="{BE833966-0C63-4A35-810C-C2C524748C2C}" type="pres">
      <dgm:prSet presAssocID="{7DEAFA02-926F-4400-A9C7-EA0DC355FE0B}" presName="image" presStyleLbl="fgImgPlace1" presStyleIdx="1" presStyleCnt="3"/>
      <dgm:spPr/>
    </dgm:pt>
    <dgm:pt modelId="{CD62C948-3EFF-4BE7-AE7A-4B426BF5B252}" type="pres">
      <dgm:prSet presAssocID="{7DEAFA02-926F-4400-A9C7-EA0DC355FE0B}" presName="childNode" presStyleLbl="node1" presStyleIdx="1" presStyleCnt="3" custScaleX="268878" custScaleY="96353" custLinFactNeighborX="-11343" custLinFactNeighborY="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E1A65-CBA6-463A-BF21-05E082BB9EE1}" type="pres">
      <dgm:prSet presAssocID="{7DEAFA02-926F-4400-A9C7-EA0DC355FE0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09670-4844-4AC3-B7D5-301D767872C8}" type="pres">
      <dgm:prSet presAssocID="{03BC6B5C-731F-4BA2-9B8C-1F0389EE7808}" presName="sibTrans" presStyleCnt="0"/>
      <dgm:spPr/>
    </dgm:pt>
    <dgm:pt modelId="{A64D204B-3E9F-4EDE-8CAB-2B15FAD88458}" type="pres">
      <dgm:prSet presAssocID="{AEDFFD94-2092-4300-AFFA-776648549FA6}" presName="compositeNode" presStyleCnt="0">
        <dgm:presLayoutVars>
          <dgm:bulletEnabled val="1"/>
        </dgm:presLayoutVars>
      </dgm:prSet>
      <dgm:spPr/>
    </dgm:pt>
    <dgm:pt modelId="{65A29D34-22B0-416F-BA2E-6EFEEA0772B1}" type="pres">
      <dgm:prSet presAssocID="{AEDFFD94-2092-4300-AFFA-776648549FA6}" presName="image" presStyleLbl="fgImgPlace1" presStyleIdx="2" presStyleCnt="3"/>
      <dgm:spPr/>
    </dgm:pt>
    <dgm:pt modelId="{1A61E33D-7A34-4EE2-9762-8B260F03E57A}" type="pres">
      <dgm:prSet presAssocID="{AEDFFD94-2092-4300-AFFA-776648549FA6}" presName="childNode" presStyleLbl="node1" presStyleIdx="2" presStyleCnt="3" custScaleX="169913" custScaleY="98168" custLinFactNeighborX="-17235" custLinFactNeighborY="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E2DE3-EE87-41C3-AA52-56A63F56B091}" type="pres">
      <dgm:prSet presAssocID="{AEDFFD94-2092-4300-AFFA-776648549FA6}" presName="parentNode" presStyleLbl="revTx" presStyleIdx="2" presStyleCnt="3" custFlipVert="0" custScaleX="12987" custScaleY="99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6CEAE-FF50-439E-97B7-DDBDD66B482A}" type="presOf" srcId="{6CE1B151-495F-4865-A7F0-17C19458A0FB}" destId="{CD62C948-3EFF-4BE7-AE7A-4B426BF5B252}" srcOrd="0" destOrd="9" presId="urn:microsoft.com/office/officeart/2005/8/layout/hList2"/>
    <dgm:cxn modelId="{E1F4E320-AFF8-42F6-B52A-632B8C48E764}" type="presOf" srcId="{1DF328EA-86C0-495B-B451-56164E70A7B3}" destId="{E6AA958D-D999-4B86-AFBD-33BB04A12935}" srcOrd="0" destOrd="2" presId="urn:microsoft.com/office/officeart/2005/8/layout/hList2"/>
    <dgm:cxn modelId="{F91D3488-5840-4ABB-BAF3-A74F08067282}" type="presOf" srcId="{8B2ABF7F-8394-45A8-A37B-8189D48B662D}" destId="{CD62C948-3EFF-4BE7-AE7A-4B426BF5B252}" srcOrd="0" destOrd="1" presId="urn:microsoft.com/office/officeart/2005/8/layout/hList2"/>
    <dgm:cxn modelId="{15674C25-3B6F-497B-ACD5-A0272EAC07A7}" srcId="{FFC6CA0D-5A07-4703-AFDA-D47A138CCCBA}" destId="{1DF328EA-86C0-495B-B451-56164E70A7B3}" srcOrd="2" destOrd="0" parTransId="{24A73F0C-C6DF-4178-B3FB-98DCEAD208C0}" sibTransId="{360EC09A-F383-47D2-BFD8-89863395CD18}"/>
    <dgm:cxn modelId="{10BC5952-AA03-4F57-BAFB-27C2DFFA7534}" srcId="{7DEAFA02-926F-4400-A9C7-EA0DC355FE0B}" destId="{AFC7AD85-EDCD-43B5-8513-D59D341C88E6}" srcOrd="8" destOrd="0" parTransId="{D17EA079-BA54-4582-8CE4-F3F8D124D77C}" sibTransId="{604894CE-8A91-44E8-9F21-3C3C9059ED45}"/>
    <dgm:cxn modelId="{B8E4FB96-3D06-4D13-8EEC-21F3CF8440C2}" srcId="{7DEAFA02-926F-4400-A9C7-EA0DC355FE0B}" destId="{F09E3EEA-F975-4733-A0B1-C400F9595B3B}" srcOrd="7" destOrd="0" parTransId="{9A2FCD4E-7ADC-4ED0-B9FD-1A480F0A5E12}" sibTransId="{AD80AFD0-D5CA-4101-9CC5-F8442FDB5CA8}"/>
    <dgm:cxn modelId="{F624873B-BBEC-4D78-8F48-8729AA03A168}" type="presOf" srcId="{FFC6CA0D-5A07-4703-AFDA-D47A138CCCBA}" destId="{EFD25B05-5DE8-4C09-808D-FE4F2B5CF369}" srcOrd="0" destOrd="0" presId="urn:microsoft.com/office/officeart/2005/8/layout/hList2"/>
    <dgm:cxn modelId="{7121F285-79BB-4ACE-82D1-ECE4204F34E4}" srcId="{AEDFFD94-2092-4300-AFFA-776648549FA6}" destId="{7A7B7B99-396F-4E58-A7D4-7AAA2C1D1266}" srcOrd="0" destOrd="0" parTransId="{842ADAC7-8189-451C-B802-AEB1315A221D}" sibTransId="{A958FAD3-8E40-4E33-A0EA-852006867759}"/>
    <dgm:cxn modelId="{5589E017-C2EA-4441-8EA2-B07A75500CFA}" srcId="{F77FB491-5F7C-452B-AE79-BEE4D3D33529}" destId="{AEDFFD94-2092-4300-AFFA-776648549FA6}" srcOrd="2" destOrd="0" parTransId="{A4A24EC0-7184-4ED0-ABFA-50C005799AD8}" sibTransId="{2BD129AF-B7BB-423F-883B-DB93D96440B1}"/>
    <dgm:cxn modelId="{C4F2034B-2DF1-434B-B15A-20773DD67856}" srcId="{7DEAFA02-926F-4400-A9C7-EA0DC355FE0B}" destId="{11D2B456-67E3-4F0B-B1A3-1D32E197E5E1}" srcOrd="3" destOrd="0" parTransId="{2E052DF5-2570-42E8-B479-45E99E73D686}" sibTransId="{61570C47-0710-4C63-B012-7E2A1BD5C7BD}"/>
    <dgm:cxn modelId="{7490B1E3-911D-4611-B1B2-D0AC38D740F1}" type="presOf" srcId="{AFC7AD85-EDCD-43B5-8513-D59D341C88E6}" destId="{CD62C948-3EFF-4BE7-AE7A-4B426BF5B252}" srcOrd="0" destOrd="8" presId="urn:microsoft.com/office/officeart/2005/8/layout/hList2"/>
    <dgm:cxn modelId="{4BA47B6F-ED54-4CE7-9890-624A543B2487}" srcId="{7DEAFA02-926F-4400-A9C7-EA0DC355FE0B}" destId="{8B2ABF7F-8394-45A8-A37B-8189D48B662D}" srcOrd="1" destOrd="0" parTransId="{6FBE828C-322D-492A-ACCB-DF49A25A6A7C}" sibTransId="{5D419BF9-973C-43D4-A928-11DEA4310099}"/>
    <dgm:cxn modelId="{2443DD55-74AF-4258-9465-F8FD9D6CCBDA}" type="presOf" srcId="{7A7B7B99-396F-4E58-A7D4-7AAA2C1D1266}" destId="{1A61E33D-7A34-4EE2-9762-8B260F03E57A}" srcOrd="0" destOrd="0" presId="urn:microsoft.com/office/officeart/2005/8/layout/hList2"/>
    <dgm:cxn modelId="{E70340BF-EE6D-408C-8B69-50849FAD1B84}" srcId="{AEDFFD94-2092-4300-AFFA-776648549FA6}" destId="{DAE3F3E1-A535-47FD-A29A-8D64EE9B38CC}" srcOrd="2" destOrd="0" parTransId="{95B31516-7093-4CF1-82CE-7641CF4F48A7}" sibTransId="{544E116F-6401-418F-AA06-51536F6C39E1}"/>
    <dgm:cxn modelId="{37D7F894-D6F9-41EC-8BB9-0EF24D6E7F67}" type="presOf" srcId="{9AC3D151-C7FB-4E44-B455-184FA082D5A5}" destId="{CD62C948-3EFF-4BE7-AE7A-4B426BF5B252}" srcOrd="0" destOrd="2" presId="urn:microsoft.com/office/officeart/2005/8/layout/hList2"/>
    <dgm:cxn modelId="{A365A3E2-22E8-4A72-BFA4-27BFBC3630D7}" srcId="{AEDFFD94-2092-4300-AFFA-776648549FA6}" destId="{3E97ABC1-6A23-4080-A9EB-ADF56567CCD2}" srcOrd="1" destOrd="0" parTransId="{DC1668DB-D420-4B49-97D2-327257CD8D7F}" sibTransId="{EA736311-E37F-40F4-815B-C27179957CCF}"/>
    <dgm:cxn modelId="{9D4849C9-2ECF-4D2E-9663-7947B015BBBE}" type="presOf" srcId="{70D759D7-8A39-4675-9A06-4E1CF0DAED55}" destId="{CD62C948-3EFF-4BE7-AE7A-4B426BF5B252}" srcOrd="0" destOrd="10" presId="urn:microsoft.com/office/officeart/2005/8/layout/hList2"/>
    <dgm:cxn modelId="{6BD127F9-3BB3-4259-825A-5D364D098E5A}" srcId="{FFC6CA0D-5A07-4703-AFDA-D47A138CCCBA}" destId="{562E5443-F0D6-460B-A2D9-5599BE86E9A5}" srcOrd="1" destOrd="0" parTransId="{9AAEA029-9BD7-43E0-B948-BD3EEF53D8C4}" sibTransId="{8FE523D2-439E-4FE2-B684-CCE47FF813BB}"/>
    <dgm:cxn modelId="{CE2589FE-D453-49C9-B444-55043A29091E}" srcId="{AEDFFD94-2092-4300-AFFA-776648549FA6}" destId="{9BC97A08-15C1-4862-9393-AB345148D35F}" srcOrd="3" destOrd="0" parTransId="{D5321113-3915-49B5-8327-BA7FE18A5E3B}" sibTransId="{51239AE6-2C76-49DA-9501-E569F4D556D4}"/>
    <dgm:cxn modelId="{428FF286-75A6-4CBC-8107-B9B5D93C9D5E}" srcId="{7DEAFA02-926F-4400-A9C7-EA0DC355FE0B}" destId="{B57DCC1F-2D6F-4CAB-B031-23BBDFA96365}" srcOrd="4" destOrd="0" parTransId="{0DD607C1-ED0E-428B-B5A4-E8058A9BA33E}" sibTransId="{2AEE2255-B90D-4A0A-A0DA-595A543C2C1A}"/>
    <dgm:cxn modelId="{4A021862-B51D-4F39-A850-0A74EF903B10}" type="presOf" srcId="{2239869A-33C4-464A-961F-FF17909CA9E4}" destId="{E6AA958D-D999-4B86-AFBD-33BB04A12935}" srcOrd="0" destOrd="0" presId="urn:microsoft.com/office/officeart/2005/8/layout/hList2"/>
    <dgm:cxn modelId="{342561BF-46A6-4A78-97D9-D127E4A1105E}" type="presOf" srcId="{84DA0B8E-CDD3-4B38-BFE0-DD2B6DDBC92F}" destId="{CD62C948-3EFF-4BE7-AE7A-4B426BF5B252}" srcOrd="0" destOrd="6" presId="urn:microsoft.com/office/officeart/2005/8/layout/hList2"/>
    <dgm:cxn modelId="{7ED4FE36-00F7-4753-A52D-2861EB74F64B}" srcId="{7DEAFA02-926F-4400-A9C7-EA0DC355FE0B}" destId="{9AC3D151-C7FB-4E44-B455-184FA082D5A5}" srcOrd="2" destOrd="0" parTransId="{68A881EC-3A5B-4F5D-8CA3-5222381947B6}" sibTransId="{229ABBD6-D8D1-47F0-B75C-C4625FF6A4B3}"/>
    <dgm:cxn modelId="{17425757-4996-46D7-8A40-626665A76EB7}" type="presOf" srcId="{9BC97A08-15C1-4862-9393-AB345148D35F}" destId="{1A61E33D-7A34-4EE2-9762-8B260F03E57A}" srcOrd="0" destOrd="3" presId="urn:microsoft.com/office/officeart/2005/8/layout/hList2"/>
    <dgm:cxn modelId="{EE0DCDEF-6D09-4786-BB38-21B36ADC311E}" srcId="{7DEAFA02-926F-4400-A9C7-EA0DC355FE0B}" destId="{E92A9CAA-F22B-49FC-A0C3-FF721B769C05}" srcOrd="11" destOrd="0" parTransId="{6BD3DED8-6DCD-4B75-96A7-30249560D45B}" sibTransId="{5226B30B-0C16-423A-B31C-BDF635BDA4BC}"/>
    <dgm:cxn modelId="{98313F50-DBD2-4670-932E-0373DC9B26F0}" srcId="{7DEAFA02-926F-4400-A9C7-EA0DC355FE0B}" destId="{70D759D7-8A39-4675-9A06-4E1CF0DAED55}" srcOrd="10" destOrd="0" parTransId="{EC85A0A4-47FD-4489-BD10-9FE19EB962E6}" sibTransId="{B5C49254-C4DA-48DC-BE78-93ECD9A45D18}"/>
    <dgm:cxn modelId="{9804BE96-BB36-4686-A6E4-A8D733787A2F}" type="presOf" srcId="{7DEAFA02-926F-4400-A9C7-EA0DC355FE0B}" destId="{163E1A65-CBA6-463A-BF21-05E082BB9EE1}" srcOrd="0" destOrd="0" presId="urn:microsoft.com/office/officeart/2005/8/layout/hList2"/>
    <dgm:cxn modelId="{5F0BEB0C-0CE8-41ED-933C-45C62A644EE2}" srcId="{F77FB491-5F7C-452B-AE79-BEE4D3D33529}" destId="{7DEAFA02-926F-4400-A9C7-EA0DC355FE0B}" srcOrd="1" destOrd="0" parTransId="{65DA94AF-49DC-4BB7-B57A-510BCD828689}" sibTransId="{03BC6B5C-731F-4BA2-9B8C-1F0389EE7808}"/>
    <dgm:cxn modelId="{AB7A4D51-D9FF-4BC8-B096-90DED6E77701}" type="presOf" srcId="{562E5443-F0D6-460B-A2D9-5599BE86E9A5}" destId="{E6AA958D-D999-4B86-AFBD-33BB04A12935}" srcOrd="0" destOrd="1" presId="urn:microsoft.com/office/officeart/2005/8/layout/hList2"/>
    <dgm:cxn modelId="{06D76992-9871-4E5F-864E-29CBBEEC5E88}" type="presOf" srcId="{B57DCC1F-2D6F-4CAB-B031-23BBDFA96365}" destId="{CD62C948-3EFF-4BE7-AE7A-4B426BF5B252}" srcOrd="0" destOrd="4" presId="urn:microsoft.com/office/officeart/2005/8/layout/hList2"/>
    <dgm:cxn modelId="{F5162E7C-5615-4018-9715-A41FF3910872}" type="presOf" srcId="{DAE3F3E1-A535-47FD-A29A-8D64EE9B38CC}" destId="{1A61E33D-7A34-4EE2-9762-8B260F03E57A}" srcOrd="0" destOrd="2" presId="urn:microsoft.com/office/officeart/2005/8/layout/hList2"/>
    <dgm:cxn modelId="{975E1693-2A39-40F1-9A99-4FB2B09C28C4}" srcId="{7DEAFA02-926F-4400-A9C7-EA0DC355FE0B}" destId="{84DA0B8E-CDD3-4B38-BFE0-DD2B6DDBC92F}" srcOrd="6" destOrd="0" parTransId="{B1D496CF-96B1-4F58-8365-977D50EF6E45}" sibTransId="{8BC6FEA4-8F44-4F02-8CEC-8B12F3EFFA59}"/>
    <dgm:cxn modelId="{89F421FA-DF9D-4615-B46B-6EDE10DA1FB2}" srcId="{FFC6CA0D-5A07-4703-AFDA-D47A138CCCBA}" destId="{FB33DE1C-FBC8-455E-B915-FE19FB8DE7E9}" srcOrd="3" destOrd="0" parTransId="{056FDACC-FCE8-4349-924B-97C74231CCD2}" sibTransId="{19DD659D-7856-4E2F-8CBC-1B00F573688F}"/>
    <dgm:cxn modelId="{C967EBCC-D8B3-4A2D-91C0-BB298A03F62A}" type="presOf" srcId="{3E97ABC1-6A23-4080-A9EB-ADF56567CCD2}" destId="{1A61E33D-7A34-4EE2-9762-8B260F03E57A}" srcOrd="0" destOrd="1" presId="urn:microsoft.com/office/officeart/2005/8/layout/hList2"/>
    <dgm:cxn modelId="{916F3145-38C9-4793-854A-F36C48772ABB}" srcId="{7DEAFA02-926F-4400-A9C7-EA0DC355FE0B}" destId="{271A87D5-086E-4FD0-9F06-28240CA85763}" srcOrd="5" destOrd="0" parTransId="{710CE167-DB00-4605-BA3A-07E2BCD4271C}" sibTransId="{6159B797-511B-402B-B9BE-7F585264249D}"/>
    <dgm:cxn modelId="{86389F30-0E9F-49DC-B302-F7EC86AC1947}" srcId="{FFC6CA0D-5A07-4703-AFDA-D47A138CCCBA}" destId="{2239869A-33C4-464A-961F-FF17909CA9E4}" srcOrd="0" destOrd="0" parTransId="{167633C4-7CF6-4D4C-8D05-06A72F2168AA}" sibTransId="{8B61918D-612A-4BA9-8903-062C9FFC3F31}"/>
    <dgm:cxn modelId="{FAD50643-37D6-4B38-AD9C-95CEA6AC0C12}" type="presOf" srcId="{F77FB491-5F7C-452B-AE79-BEE4D3D33529}" destId="{7ED8EBE7-A672-4AC6-A4F7-2F366145FDCF}" srcOrd="0" destOrd="0" presId="urn:microsoft.com/office/officeart/2005/8/layout/hList2"/>
    <dgm:cxn modelId="{7A67C217-40E3-464C-937B-A0F87649C8B6}" type="presOf" srcId="{E92A9CAA-F22B-49FC-A0C3-FF721B769C05}" destId="{CD62C948-3EFF-4BE7-AE7A-4B426BF5B252}" srcOrd="0" destOrd="11" presId="urn:microsoft.com/office/officeart/2005/8/layout/hList2"/>
    <dgm:cxn modelId="{BD62A255-F044-45C2-9019-D4605DA2E0E4}" type="presOf" srcId="{63E9246D-423A-4258-9BC3-3AB267CEB387}" destId="{CD62C948-3EFF-4BE7-AE7A-4B426BF5B252}" srcOrd="0" destOrd="0" presId="urn:microsoft.com/office/officeart/2005/8/layout/hList2"/>
    <dgm:cxn modelId="{58BE6D89-2D08-4349-8E13-8975A8AD0B04}" type="presOf" srcId="{F09E3EEA-F975-4733-A0B1-C400F9595B3B}" destId="{CD62C948-3EFF-4BE7-AE7A-4B426BF5B252}" srcOrd="0" destOrd="7" presId="urn:microsoft.com/office/officeart/2005/8/layout/hList2"/>
    <dgm:cxn modelId="{A1534240-A731-491B-BD52-4637B7624FA0}" type="presOf" srcId="{11D2B456-67E3-4F0B-B1A3-1D32E197E5E1}" destId="{CD62C948-3EFF-4BE7-AE7A-4B426BF5B252}" srcOrd="0" destOrd="3" presId="urn:microsoft.com/office/officeart/2005/8/layout/hList2"/>
    <dgm:cxn modelId="{4E5A681D-8EF8-4096-860C-5A2F48A3DAD4}" type="presOf" srcId="{FB33DE1C-FBC8-455E-B915-FE19FB8DE7E9}" destId="{E6AA958D-D999-4B86-AFBD-33BB04A12935}" srcOrd="0" destOrd="3" presId="urn:microsoft.com/office/officeart/2005/8/layout/hList2"/>
    <dgm:cxn modelId="{338A464B-90E5-42A1-A4D7-11C2CB2EB3D6}" srcId="{7DEAFA02-926F-4400-A9C7-EA0DC355FE0B}" destId="{6CE1B151-495F-4865-A7F0-17C19458A0FB}" srcOrd="9" destOrd="0" parTransId="{0AC5246E-8AD8-4715-B3D1-1D6499594814}" sibTransId="{CD8A6846-15CE-4A8B-B8B3-BFC616393419}"/>
    <dgm:cxn modelId="{B1FE550A-2144-4ADB-8F64-21D45EEEFC4F}" type="presOf" srcId="{AEDFFD94-2092-4300-AFFA-776648549FA6}" destId="{3C9E2DE3-EE87-41C3-AA52-56A63F56B091}" srcOrd="0" destOrd="0" presId="urn:microsoft.com/office/officeart/2005/8/layout/hList2"/>
    <dgm:cxn modelId="{739DE83E-3DC5-4929-A06B-871B9070D37D}" type="presOf" srcId="{271A87D5-086E-4FD0-9F06-28240CA85763}" destId="{CD62C948-3EFF-4BE7-AE7A-4B426BF5B252}" srcOrd="0" destOrd="5" presId="urn:microsoft.com/office/officeart/2005/8/layout/hList2"/>
    <dgm:cxn modelId="{7EAA5B7B-F033-476A-8F7E-953C8EC280E8}" srcId="{7DEAFA02-926F-4400-A9C7-EA0DC355FE0B}" destId="{63E9246D-423A-4258-9BC3-3AB267CEB387}" srcOrd="0" destOrd="0" parTransId="{DA4BC47C-C9CF-4DF1-B6DC-07EFDB4C4A5B}" sibTransId="{C6D9628D-9C3E-46B7-98BE-25927F6FCFBE}"/>
    <dgm:cxn modelId="{1B5DC912-3203-4C7A-90B2-4EE38AC4F65F}" srcId="{F77FB491-5F7C-452B-AE79-BEE4D3D33529}" destId="{FFC6CA0D-5A07-4703-AFDA-D47A138CCCBA}" srcOrd="0" destOrd="0" parTransId="{97269BC4-CBB8-49AE-A865-43AD89B09278}" sibTransId="{BC5C5899-7DC4-4C1A-9FDD-644B6BA1BAFB}"/>
    <dgm:cxn modelId="{9ADDD036-1461-45D9-83BA-946AF4847BE2}" type="presParOf" srcId="{7ED8EBE7-A672-4AC6-A4F7-2F366145FDCF}" destId="{9761E3B4-2095-453A-BB4D-B6D85C8535B8}" srcOrd="0" destOrd="0" presId="urn:microsoft.com/office/officeart/2005/8/layout/hList2"/>
    <dgm:cxn modelId="{6BB480BD-B63D-4EBF-AA80-079288D6CF67}" type="presParOf" srcId="{9761E3B4-2095-453A-BB4D-B6D85C8535B8}" destId="{F33B4796-3C8E-42D3-BF1D-540FD46F86C8}" srcOrd="0" destOrd="0" presId="urn:microsoft.com/office/officeart/2005/8/layout/hList2"/>
    <dgm:cxn modelId="{2D3E945B-A5AF-4807-82FE-DE4C222E2125}" type="presParOf" srcId="{9761E3B4-2095-453A-BB4D-B6D85C8535B8}" destId="{E6AA958D-D999-4B86-AFBD-33BB04A12935}" srcOrd="1" destOrd="0" presId="urn:microsoft.com/office/officeart/2005/8/layout/hList2"/>
    <dgm:cxn modelId="{D34B62B3-A02B-4E78-8512-A92E6EDA258C}" type="presParOf" srcId="{9761E3B4-2095-453A-BB4D-B6D85C8535B8}" destId="{EFD25B05-5DE8-4C09-808D-FE4F2B5CF369}" srcOrd="2" destOrd="0" presId="urn:microsoft.com/office/officeart/2005/8/layout/hList2"/>
    <dgm:cxn modelId="{A73299AF-F34D-409E-8D49-0013E74C516E}" type="presParOf" srcId="{7ED8EBE7-A672-4AC6-A4F7-2F366145FDCF}" destId="{C2F075AF-BDD1-4363-BBD2-CAA677004D84}" srcOrd="1" destOrd="0" presId="urn:microsoft.com/office/officeart/2005/8/layout/hList2"/>
    <dgm:cxn modelId="{239FCF49-9774-4601-AF8A-1BCA48F10CE9}" type="presParOf" srcId="{7ED8EBE7-A672-4AC6-A4F7-2F366145FDCF}" destId="{BEBFF9F1-ABBC-4435-B271-7B0C079C3BE9}" srcOrd="2" destOrd="0" presId="urn:microsoft.com/office/officeart/2005/8/layout/hList2"/>
    <dgm:cxn modelId="{3D5E5821-710A-4454-A30E-193071B8D206}" type="presParOf" srcId="{BEBFF9F1-ABBC-4435-B271-7B0C079C3BE9}" destId="{BE833966-0C63-4A35-810C-C2C524748C2C}" srcOrd="0" destOrd="0" presId="urn:microsoft.com/office/officeart/2005/8/layout/hList2"/>
    <dgm:cxn modelId="{1A60D18D-BD90-46A0-9AF2-6D7161733659}" type="presParOf" srcId="{BEBFF9F1-ABBC-4435-B271-7B0C079C3BE9}" destId="{CD62C948-3EFF-4BE7-AE7A-4B426BF5B252}" srcOrd="1" destOrd="0" presId="urn:microsoft.com/office/officeart/2005/8/layout/hList2"/>
    <dgm:cxn modelId="{78B27355-09A2-490E-A4A6-A32F34449A78}" type="presParOf" srcId="{BEBFF9F1-ABBC-4435-B271-7B0C079C3BE9}" destId="{163E1A65-CBA6-463A-BF21-05E082BB9EE1}" srcOrd="2" destOrd="0" presId="urn:microsoft.com/office/officeart/2005/8/layout/hList2"/>
    <dgm:cxn modelId="{90D3A5B7-6BB0-44B3-A634-234EA60BD4FB}" type="presParOf" srcId="{7ED8EBE7-A672-4AC6-A4F7-2F366145FDCF}" destId="{D3009670-4844-4AC3-B7D5-301D767872C8}" srcOrd="3" destOrd="0" presId="urn:microsoft.com/office/officeart/2005/8/layout/hList2"/>
    <dgm:cxn modelId="{C1CB2731-62DC-429F-B26E-32032D2351E8}" type="presParOf" srcId="{7ED8EBE7-A672-4AC6-A4F7-2F366145FDCF}" destId="{A64D204B-3E9F-4EDE-8CAB-2B15FAD88458}" srcOrd="4" destOrd="0" presId="urn:microsoft.com/office/officeart/2005/8/layout/hList2"/>
    <dgm:cxn modelId="{FBD3F914-1522-4FDA-A801-FDA958376F35}" type="presParOf" srcId="{A64D204B-3E9F-4EDE-8CAB-2B15FAD88458}" destId="{65A29D34-22B0-416F-BA2E-6EFEEA0772B1}" srcOrd="0" destOrd="0" presId="urn:microsoft.com/office/officeart/2005/8/layout/hList2"/>
    <dgm:cxn modelId="{32B25846-A8D9-465A-B5EE-CD7D5358F784}" type="presParOf" srcId="{A64D204B-3E9F-4EDE-8CAB-2B15FAD88458}" destId="{1A61E33D-7A34-4EE2-9762-8B260F03E57A}" srcOrd="1" destOrd="0" presId="urn:microsoft.com/office/officeart/2005/8/layout/hList2"/>
    <dgm:cxn modelId="{AC630677-1BCA-4B7F-A4DF-2D2BE4365BC8}" type="presParOf" srcId="{A64D204B-3E9F-4EDE-8CAB-2B15FAD88458}" destId="{3C9E2DE3-EE87-41C3-AA52-56A63F56B09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E1C71-C3A7-42FC-805B-6AA23859E0AD}">
      <dsp:nvSpPr>
        <dsp:cNvPr id="0" name=""/>
        <dsp:cNvSpPr/>
      </dsp:nvSpPr>
      <dsp:spPr>
        <a:xfrm>
          <a:off x="2104392" y="1991659"/>
          <a:ext cx="319512" cy="1746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756" y="0"/>
              </a:lnTo>
              <a:lnTo>
                <a:pt x="159756" y="1746440"/>
              </a:lnTo>
              <a:lnTo>
                <a:pt x="319512" y="174644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219763" y="2820494"/>
        <a:ext cx="88771" cy="88771"/>
      </dsp:txXfrm>
    </dsp:sp>
    <dsp:sp modelId="{D10D88B7-F54C-4C34-AC5F-588003AE11FA}">
      <dsp:nvSpPr>
        <dsp:cNvPr id="0" name=""/>
        <dsp:cNvSpPr/>
      </dsp:nvSpPr>
      <dsp:spPr>
        <a:xfrm>
          <a:off x="2104392" y="1991659"/>
          <a:ext cx="319512" cy="913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756" y="0"/>
              </a:lnTo>
              <a:lnTo>
                <a:pt x="159756" y="913241"/>
              </a:lnTo>
              <a:lnTo>
                <a:pt x="319512" y="91324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39960" y="2424091"/>
        <a:ext cx="48376" cy="48376"/>
      </dsp:txXfrm>
    </dsp:sp>
    <dsp:sp modelId="{DAAF7DFF-DB87-450B-8662-522F7EA0DAA7}">
      <dsp:nvSpPr>
        <dsp:cNvPr id="0" name=""/>
        <dsp:cNvSpPr/>
      </dsp:nvSpPr>
      <dsp:spPr>
        <a:xfrm>
          <a:off x="2104392" y="1945939"/>
          <a:ext cx="319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9756" y="45720"/>
              </a:lnTo>
              <a:lnTo>
                <a:pt x="159756" y="125761"/>
              </a:lnTo>
              <a:lnTo>
                <a:pt x="319512" y="12576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55914" y="1983424"/>
        <a:ext cx="16469" cy="16469"/>
      </dsp:txXfrm>
    </dsp:sp>
    <dsp:sp modelId="{6F9A7306-E45D-4722-9030-47C1437C231F}">
      <dsp:nvSpPr>
        <dsp:cNvPr id="0" name=""/>
        <dsp:cNvSpPr/>
      </dsp:nvSpPr>
      <dsp:spPr>
        <a:xfrm>
          <a:off x="2104392" y="1462873"/>
          <a:ext cx="319512" cy="528786"/>
        </a:xfrm>
        <a:custGeom>
          <a:avLst/>
          <a:gdLst/>
          <a:ahLst/>
          <a:cxnLst/>
          <a:rect l="0" t="0" r="0" b="0"/>
          <a:pathLst>
            <a:path>
              <a:moveTo>
                <a:pt x="0" y="528786"/>
              </a:moveTo>
              <a:lnTo>
                <a:pt x="159756" y="528786"/>
              </a:lnTo>
              <a:lnTo>
                <a:pt x="159756" y="0"/>
              </a:lnTo>
              <a:lnTo>
                <a:pt x="319512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8703" y="1711820"/>
        <a:ext cx="30891" cy="30891"/>
      </dsp:txXfrm>
    </dsp:sp>
    <dsp:sp modelId="{62104402-324F-47C2-8CFC-A7162FEDFA17}">
      <dsp:nvSpPr>
        <dsp:cNvPr id="0" name=""/>
        <dsp:cNvSpPr/>
      </dsp:nvSpPr>
      <dsp:spPr>
        <a:xfrm>
          <a:off x="2104392" y="832050"/>
          <a:ext cx="311285" cy="1159609"/>
        </a:xfrm>
        <a:custGeom>
          <a:avLst/>
          <a:gdLst/>
          <a:ahLst/>
          <a:cxnLst/>
          <a:rect l="0" t="0" r="0" b="0"/>
          <a:pathLst>
            <a:path>
              <a:moveTo>
                <a:pt x="0" y="1159609"/>
              </a:moveTo>
              <a:lnTo>
                <a:pt x="155642" y="1159609"/>
              </a:lnTo>
              <a:lnTo>
                <a:pt x="155642" y="0"/>
              </a:lnTo>
              <a:lnTo>
                <a:pt x="311285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30018" y="1381838"/>
        <a:ext cx="60033" cy="60033"/>
      </dsp:txXfrm>
    </dsp:sp>
    <dsp:sp modelId="{44EE9A8A-EBBC-4D2C-86B5-6DEE40B57D1E}">
      <dsp:nvSpPr>
        <dsp:cNvPr id="0" name=""/>
        <dsp:cNvSpPr/>
      </dsp:nvSpPr>
      <dsp:spPr>
        <a:xfrm>
          <a:off x="2104392" y="243530"/>
          <a:ext cx="311285" cy="1748128"/>
        </a:xfrm>
        <a:custGeom>
          <a:avLst/>
          <a:gdLst/>
          <a:ahLst/>
          <a:cxnLst/>
          <a:rect l="0" t="0" r="0" b="0"/>
          <a:pathLst>
            <a:path>
              <a:moveTo>
                <a:pt x="0" y="1748128"/>
              </a:moveTo>
              <a:lnTo>
                <a:pt x="155642" y="1748128"/>
              </a:lnTo>
              <a:lnTo>
                <a:pt x="155642" y="0"/>
              </a:lnTo>
              <a:lnTo>
                <a:pt x="311285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215644" y="1073204"/>
        <a:ext cx="88781" cy="88781"/>
      </dsp:txXfrm>
    </dsp:sp>
    <dsp:sp modelId="{1FA60AFE-4AC4-4EE7-9CCA-1BFD43A3572D}">
      <dsp:nvSpPr>
        <dsp:cNvPr id="0" name=""/>
        <dsp:cNvSpPr/>
      </dsp:nvSpPr>
      <dsp:spPr>
        <a:xfrm rot="16200000">
          <a:off x="579119" y="1748128"/>
          <a:ext cx="2563483" cy="487061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Бюро по делам изобретательства Народного Комиссариата Обороны Союза ССР </a:t>
          </a:r>
          <a:endParaRPr lang="ru-RU" sz="1100" kern="1200" dirty="0"/>
        </a:p>
      </dsp:txBody>
      <dsp:txXfrm>
        <a:off x="579119" y="1748128"/>
        <a:ext cx="2563483" cy="487061"/>
      </dsp:txXfrm>
    </dsp:sp>
    <dsp:sp modelId="{628571FC-D1E1-4F78-8478-3F0FCC0882BE}">
      <dsp:nvSpPr>
        <dsp:cNvPr id="0" name=""/>
        <dsp:cNvSpPr/>
      </dsp:nvSpPr>
      <dsp:spPr>
        <a:xfrm>
          <a:off x="2415677" y="0"/>
          <a:ext cx="1597562" cy="487061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Народные комиссариаты</a:t>
          </a:r>
          <a:endParaRPr lang="ru-RU" sz="900" kern="1200" dirty="0"/>
        </a:p>
      </dsp:txBody>
      <dsp:txXfrm>
        <a:off x="2415677" y="0"/>
        <a:ext cx="1597562" cy="487061"/>
      </dsp:txXfrm>
    </dsp:sp>
    <dsp:sp modelId="{5183A33C-C216-4148-A92C-84938AD07C1C}">
      <dsp:nvSpPr>
        <dsp:cNvPr id="0" name=""/>
        <dsp:cNvSpPr/>
      </dsp:nvSpPr>
      <dsp:spPr>
        <a:xfrm>
          <a:off x="2415677" y="588519"/>
          <a:ext cx="1597562" cy="487061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Оборонные предприятия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НИИ</a:t>
          </a:r>
          <a:endParaRPr lang="ru-RU" sz="900" kern="1200" dirty="0"/>
        </a:p>
      </dsp:txBody>
      <dsp:txXfrm>
        <a:off x="2415677" y="588519"/>
        <a:ext cx="1597562" cy="487061"/>
      </dsp:txXfrm>
    </dsp:sp>
    <dsp:sp modelId="{4CA02976-2B46-405F-8588-98F05EBB77F9}">
      <dsp:nvSpPr>
        <dsp:cNvPr id="0" name=""/>
        <dsp:cNvSpPr/>
      </dsp:nvSpPr>
      <dsp:spPr>
        <a:xfrm>
          <a:off x="2423905" y="1219342"/>
          <a:ext cx="1597562" cy="48706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ОКБ</a:t>
          </a:r>
          <a:r>
            <a:rPr lang="ru-RU" sz="900" kern="1200" dirty="0" smtClean="0"/>
            <a:t>, лаборатории</a:t>
          </a:r>
          <a:endParaRPr lang="ru-RU" sz="900" kern="1200" dirty="0"/>
        </a:p>
      </dsp:txBody>
      <dsp:txXfrm>
        <a:off x="2423905" y="1219342"/>
        <a:ext cx="1597562" cy="487061"/>
      </dsp:txXfrm>
    </dsp:sp>
    <dsp:sp modelId="{965FB658-3796-4158-9063-7013470F4290}">
      <dsp:nvSpPr>
        <dsp:cNvPr id="0" name=""/>
        <dsp:cNvSpPr/>
      </dsp:nvSpPr>
      <dsp:spPr>
        <a:xfrm>
          <a:off x="2423905" y="1828169"/>
          <a:ext cx="1597562" cy="48706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Госплан при </a:t>
          </a:r>
          <a:r>
            <a:rPr lang="ru-RU" sz="900" kern="1200" dirty="0" err="1" smtClean="0"/>
            <a:t>СНК</a:t>
          </a: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Союза ССР</a:t>
          </a:r>
          <a:endParaRPr lang="ru-RU" sz="900" kern="1200" dirty="0"/>
        </a:p>
      </dsp:txBody>
      <dsp:txXfrm>
        <a:off x="2423905" y="1828169"/>
        <a:ext cx="1597562" cy="487061"/>
      </dsp:txXfrm>
    </dsp:sp>
    <dsp:sp modelId="{DB9476CB-AE77-4504-B227-9676BCEB44F3}">
      <dsp:nvSpPr>
        <dsp:cNvPr id="0" name=""/>
        <dsp:cNvSpPr/>
      </dsp:nvSpPr>
      <dsp:spPr>
        <a:xfrm>
          <a:off x="2423905" y="2436997"/>
          <a:ext cx="1597562" cy="935806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Бюро экспертизы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и регистрации изобретений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(Бюро изобретений)</a:t>
          </a:r>
          <a:endParaRPr lang="ru-RU" sz="900" kern="1200" dirty="0"/>
        </a:p>
      </dsp:txBody>
      <dsp:txXfrm>
        <a:off x="2423905" y="2436997"/>
        <a:ext cx="1597562" cy="935806"/>
      </dsp:txXfrm>
    </dsp:sp>
    <dsp:sp modelId="{5F0F787D-BC16-42A1-ACE7-1F49D1683D77}">
      <dsp:nvSpPr>
        <dsp:cNvPr id="0" name=""/>
        <dsp:cNvSpPr/>
      </dsp:nvSpPr>
      <dsp:spPr>
        <a:xfrm>
          <a:off x="2423905" y="3494569"/>
          <a:ext cx="1597562" cy="48706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Библиотека и архив</a:t>
          </a:r>
          <a:endParaRPr lang="ru-RU" sz="900" kern="1200" dirty="0"/>
        </a:p>
      </dsp:txBody>
      <dsp:txXfrm>
        <a:off x="2423905" y="3494569"/>
        <a:ext cx="1597562" cy="487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25B05-5DE8-4C09-808D-FE4F2B5CF369}">
      <dsp:nvSpPr>
        <dsp:cNvPr id="0" name=""/>
        <dsp:cNvSpPr/>
      </dsp:nvSpPr>
      <dsp:spPr>
        <a:xfrm rot="16200000">
          <a:off x="-1727671" y="3014780"/>
          <a:ext cx="4472559" cy="3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1768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-1727671" y="3014780"/>
        <a:ext cx="4472559" cy="36407"/>
      </dsp:txXfrm>
    </dsp:sp>
    <dsp:sp modelId="{E6AA958D-D999-4B86-AFBD-33BB04A12935}">
      <dsp:nvSpPr>
        <dsp:cNvPr id="0" name=""/>
        <dsp:cNvSpPr/>
      </dsp:nvSpPr>
      <dsp:spPr>
        <a:xfrm>
          <a:off x="292388" y="796704"/>
          <a:ext cx="1936393" cy="4472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2176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strike="noStrike" kern="1200" dirty="0" err="1" smtClean="0"/>
            <a:t>П.2</a:t>
          </a:r>
          <a:r>
            <a:rPr lang="ru-RU" sz="900" strike="noStrike" kern="1200" dirty="0" smtClean="0"/>
            <a:t>. Возложить на народные комиссариаты ответственность за состояние учета, разработки и внедрения изобретений и технических усовершенствований в подведомственных им отраслях народного хозяйства.</a:t>
          </a:r>
          <a:endParaRPr lang="ru-RU" sz="900" strike="noStrike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strike="noStrike" kern="1200" dirty="0" err="1" smtClean="0"/>
            <a:t>П.3</a:t>
          </a:r>
          <a:r>
            <a:rPr lang="ru-RU" sz="900" strike="noStrike" kern="1200" dirty="0" smtClean="0"/>
            <a:t>. Возложить на народные комиссариаты Союза ССР выдачу авторских свидетельств и патентов на изобретения, а также публикацию о поступивших заявках и о выданных данным народным комиссариатом авторских свидетельствах и патентах на изобретения.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strike="noStrike" kern="1200" dirty="0" err="1" smtClean="0"/>
            <a:t>П.4</a:t>
          </a:r>
          <a:r>
            <a:rPr lang="ru-RU" sz="900" strike="noStrike" kern="1200" dirty="0" smtClean="0"/>
            <a:t> Возложить на Государственную Плановую Комиссию при </a:t>
          </a:r>
          <a:r>
            <a:rPr lang="ru-RU" sz="900" strike="noStrike" kern="1200" dirty="0" err="1" smtClean="0"/>
            <a:t>СНК</a:t>
          </a:r>
          <a:r>
            <a:rPr lang="ru-RU" sz="900" strike="noStrike" kern="1200" dirty="0" smtClean="0"/>
            <a:t> Союза ССР последующую регистрацию всех выданных народными комиссариатами авторских свидетельств и патентов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strike="noStrike" kern="1200" dirty="0" err="1" smtClean="0"/>
            <a:t>П.5</a:t>
          </a:r>
          <a:r>
            <a:rPr lang="ru-RU" sz="900" strike="noStrike" kern="1200" dirty="0" smtClean="0"/>
            <a:t>. Библиотеку и архив Бюро Новизны,  а также издательство Комитета по Изобретательству передать Государственной Плановой Комиссии, предложив ей, по согласованию с народными Комиссариатами, установить для них порядок </a:t>
          </a:r>
          <a:r>
            <a:rPr lang="ru-RU" sz="900" kern="1200" dirty="0" smtClean="0"/>
            <a:t>пользования библиотекой и архивом.</a:t>
          </a:r>
        </a:p>
      </dsp:txBody>
      <dsp:txXfrm>
        <a:off x="292388" y="796704"/>
        <a:ext cx="1936393" cy="4472559"/>
      </dsp:txXfrm>
    </dsp:sp>
    <dsp:sp modelId="{F33B4796-3C8E-42D3-BF1D-540FD46F86C8}">
      <dsp:nvSpPr>
        <dsp:cNvPr id="0" name=""/>
        <dsp:cNvSpPr/>
      </dsp:nvSpPr>
      <dsp:spPr>
        <a:xfrm>
          <a:off x="382881" y="464786"/>
          <a:ext cx="502905" cy="50290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E1A65-CBA6-463A-BF21-05E082BB9EE1}">
      <dsp:nvSpPr>
        <dsp:cNvPr id="0" name=""/>
        <dsp:cNvSpPr/>
      </dsp:nvSpPr>
      <dsp:spPr>
        <a:xfrm rot="16200000">
          <a:off x="1242084" y="2907257"/>
          <a:ext cx="4472559" cy="251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1768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242084" y="2907257"/>
        <a:ext cx="4472559" cy="251452"/>
      </dsp:txXfrm>
    </dsp:sp>
    <dsp:sp modelId="{CD62C948-3EFF-4BE7-AE7A-4B426BF5B252}">
      <dsp:nvSpPr>
        <dsp:cNvPr id="0" name=""/>
        <dsp:cNvSpPr/>
      </dsp:nvSpPr>
      <dsp:spPr>
        <a:xfrm>
          <a:off x="2404418" y="967399"/>
          <a:ext cx="3367703" cy="4309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221768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П. 29. Каждая поступившая в наркомат заявка подвергается исследованию на наличие в ней признаков существенной новизны и полезности.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г) публикация в «Бюллетене Бюро изобретений Госплана при Совнаркоме СССР» о поступивших заявках, о выданных авторских свидетельствах и патентах, за исключением секретных;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д) проведение международного обмена патентными материалами, 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укомплектование и руководство общесоюзной патентно-технической библиотекой;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П. 30. В основание экспертизы новизны должны быть положены ранее выданные авторские свидетельства и патенты — советские, досоветские, иностранные, ранее сделанные заявки, литература, изданная в пределах Союза ССР, иностранная литература, а также сведения о применении изобретений.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/>
            <a:t>П.33</a:t>
          </a:r>
          <a:r>
            <a:rPr lang="ru-RU" sz="800" kern="1200" dirty="0" smtClean="0"/>
            <a:t>. Экспертиза на новизну производится Бюро экспертизы и регистрации изобретений (Бюро изобретений) Госплана при Совнаркоме СССР в порядке очередности поступления заявок и заканчивается не позднее чем через два месяца со дня поступления заявки от соответствующего наркомата.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/>
            <a:t>П.34</a:t>
          </a:r>
          <a:r>
            <a:rPr lang="ru-RU" sz="800" kern="1200" dirty="0" smtClean="0"/>
            <a:t>. Заявитель имеет право знакомиться со всеми материалами, на основании которых сделаны выводы экспертизы (кроме секретных  и не подлежащих оглашению), а также требовать, чтобы копии противопоставленных его заявке материалов были ему высланы бесплатно.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П. 50. На Бюро экспертизы и регистраций изобретений (Бюро изобретений) Госплана при Совнаркоме СССР возлагаются: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а) экспертиза на новизну заявок наркоматов, поступающих на предмет получения авторского свидетельства или патента;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б) регистрация выданных народными комиссариатами авторских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свидетельств и патентов;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в) издание «Бюллетеня Бюро изобретений Госплана при Совнаркоме СССР» и брошюр с описанием изобретений, на которые выданы авторские свидетельства или патенты, составляющих в совокупности «Свод изобретений Союза ССР»</a:t>
          </a:r>
          <a:endParaRPr lang="ru-RU" sz="800" b="1" kern="1200" dirty="0"/>
        </a:p>
      </dsp:txBody>
      <dsp:txXfrm>
        <a:off x="2404418" y="967399"/>
        <a:ext cx="3367703" cy="4309444"/>
      </dsp:txXfrm>
    </dsp:sp>
    <dsp:sp modelId="{BE833966-0C63-4A35-810C-C2C524748C2C}">
      <dsp:nvSpPr>
        <dsp:cNvPr id="0" name=""/>
        <dsp:cNvSpPr/>
      </dsp:nvSpPr>
      <dsp:spPr>
        <a:xfrm>
          <a:off x="3352637" y="464786"/>
          <a:ext cx="502905" cy="50290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E2DE3-EE87-41C3-AA52-56A63F56B091}">
      <dsp:nvSpPr>
        <dsp:cNvPr id="0" name=""/>
        <dsp:cNvSpPr/>
      </dsp:nvSpPr>
      <dsp:spPr>
        <a:xfrm rot="16200000">
          <a:off x="4311996" y="3016655"/>
          <a:ext cx="4464016" cy="3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1768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311996" y="3016655"/>
        <a:ext cx="4464016" cy="32656"/>
      </dsp:txXfrm>
    </dsp:sp>
    <dsp:sp modelId="{1A61E33D-7A34-4EE2-9762-8B260F03E57A}">
      <dsp:nvSpPr>
        <dsp:cNvPr id="0" name=""/>
        <dsp:cNvSpPr/>
      </dsp:nvSpPr>
      <dsp:spPr>
        <a:xfrm>
          <a:off x="6016031" y="847736"/>
          <a:ext cx="2128164" cy="4390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221768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1. Бюро изобретений НКО при начальнике </a:t>
          </a:r>
          <a:r>
            <a:rPr lang="ru-RU" sz="1000" kern="1200" dirty="0" err="1" smtClean="0"/>
            <a:t>ГАУ</a:t>
          </a:r>
          <a:r>
            <a:rPr lang="ru-RU" sz="1000" kern="1200" dirty="0" smtClean="0"/>
            <a:t> Красной армии переформировать в Бюро по делам изобретательства Народного Комиссариата Обороны Союза ССР с подчинением Заместителю Народного Комиссариата Обороны генерал-полковнику артиллерии тов. Воронову.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baseline="0" dirty="0" smtClean="0"/>
            <a:t>2. На Бюро по делам изобретательства возложить: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а) организацию и руководство изобретательским делом в Красной Армии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baseline="0" dirty="0" smtClean="0"/>
            <a:t>г) прием заявок на изобретения в области вооружения, снабжения и боевой подготовки Красной Армии, обработку этих заявок порядком, установленным </a:t>
          </a:r>
          <a:r>
            <a:rPr lang="ru-RU" sz="1000" kern="1200" baseline="0" dirty="0" smtClean="0">
              <a:solidFill>
                <a:schemeClr val="tx1"/>
              </a:solidFill>
            </a:rPr>
            <a:t>Постановлением Совнаркома Союза ССР</a:t>
          </a:r>
          <a:r>
            <a:rPr lang="ru-RU" sz="1000" kern="1200" dirty="0" smtClean="0">
              <a:solidFill>
                <a:schemeClr val="tx1"/>
              </a:solidFill>
            </a:rPr>
            <a:t> № 448 1941 г, хранение заявок и выдачу авторских свидетельств и патентов</a:t>
          </a:r>
          <a:endParaRPr lang="ru-RU" sz="1000" kern="1200" baseline="0" dirty="0" smtClean="0">
            <a:solidFill>
              <a:schemeClr val="tx1"/>
            </a:solidFill>
          </a:endParaRPr>
        </a:p>
      </dsp:txBody>
      <dsp:txXfrm>
        <a:off x="6016031" y="847736"/>
        <a:ext cx="2128164" cy="4390621"/>
      </dsp:txXfrm>
    </dsp:sp>
    <dsp:sp modelId="{65A29D34-22B0-416F-BA2E-6EFEEA0772B1}">
      <dsp:nvSpPr>
        <dsp:cNvPr id="0" name=""/>
        <dsp:cNvSpPr/>
      </dsp:nvSpPr>
      <dsp:spPr>
        <a:xfrm>
          <a:off x="6418278" y="464786"/>
          <a:ext cx="502905" cy="50290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5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18CD5-ADE6-457F-962A-C55997576D8E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5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B372C-D251-4BAE-B642-6AF6FB133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8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historyrussia.org/ru/nodes/467161#mode/inspect/page/1/zoom/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historyrussia.org/ru/nodes/402580-postanovlenie-soveta-narodnyh-komissarov-ob-utverzhdenii-t-nikitin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0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Приоритет отечественных изобретений всегда оставался в фокусе внимания государства. Изменение системы государственной экспертизы в 1941 г. привело к формированию децентрализации в организации рассмотрения поступающих заявок. Руководство этой работой было возложено на Госплан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СССР, в котором был создан Отдел изобретений, с условием повседневного контакта с Наркоматами. В период военного времени проведение государственной экспертизы на новизну зависело от поиска и анализа документов в Государственном патентном фонде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ГПФ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хранением, пополнением и систематизацией которого ведала Общесоюзная патентно-техническая библиотека. Специальным Постановлением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СССР от 13 января 1940 года  № 042 патентно-техническая библиотека была отнесена к разряду важнейших государственных книгохранилищ. В постановлении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Союза ССР и ЦК ВКП(б) «Об эвакуации архивов» от 5 июля 1941 года [2] определено, что эвакуации подлежали документы, имеющие особую научную ценность и уникальный характер, материалы, характеризующие обороноспособность Советского Союза, дела и документы оперативного значения, необходимые для работы советских органов, материалы, которые могли быть использованы против Советской страны. В обязательном порядке вывозился учетный и научно-справочный аппарат государственных архивов.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ru-RU" dirty="0" smtClean="0">
                <a:hlinkClick r:id="rId3"/>
              </a:rPr>
              <a:t>Электронная библиотека исторических документов (</a:t>
            </a:r>
            <a:r>
              <a:rPr lang="ru-RU" dirty="0" err="1" smtClean="0">
                <a:hlinkClick r:id="rId3"/>
              </a:rPr>
              <a:t>ЭБИД</a:t>
            </a:r>
            <a:r>
              <a:rPr lang="ru-RU" dirty="0" smtClean="0">
                <a:hlinkClick r:id="rId3"/>
              </a:rPr>
              <a:t>) | Справка начальника Отдела патентов и изобретений Управления </a:t>
            </a:r>
            <a:r>
              <a:rPr lang="ru-RU" dirty="0" err="1" smtClean="0">
                <a:hlinkClick r:id="rId3"/>
              </a:rPr>
              <a:t>СВАГ</a:t>
            </a:r>
            <a:r>
              <a:rPr lang="ru-RU" dirty="0" smtClean="0">
                <a:hlinkClick r:id="rId3"/>
              </a:rPr>
              <a:t> по изучению достижений науки и техники Германии </a:t>
            </a:r>
            <a:r>
              <a:rPr lang="ru-RU" dirty="0" err="1" smtClean="0">
                <a:hlinkClick r:id="rId3"/>
              </a:rPr>
              <a:t>М.И</a:t>
            </a:r>
            <a:r>
              <a:rPr lang="ru-RU" dirty="0" smtClean="0">
                <a:hlinkClick r:id="rId3"/>
              </a:rPr>
              <a:t>. Попова зам. </a:t>
            </a:r>
            <a:r>
              <a:rPr lang="ru-RU" dirty="0" err="1" smtClean="0">
                <a:hlinkClick r:id="rId3"/>
              </a:rPr>
              <a:t>Главноначальствующего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СВАГ</a:t>
            </a:r>
            <a:r>
              <a:rPr lang="ru-RU" dirty="0" smtClean="0">
                <a:hlinkClick r:id="rId3"/>
              </a:rPr>
              <a:t> по экономическим вопросам </a:t>
            </a:r>
            <a:r>
              <a:rPr lang="ru-RU" dirty="0" err="1" smtClean="0">
                <a:hlinkClick r:id="rId3"/>
              </a:rPr>
              <a:t>К.И</a:t>
            </a:r>
            <a:r>
              <a:rPr lang="ru-RU" dirty="0" smtClean="0">
                <a:hlinkClick r:id="rId3"/>
              </a:rPr>
              <a:t>. Ковалю об использовании союзниками немецких патентов. 26 </a:t>
            </a:r>
            <a:r>
              <a:rPr lang="ru-RU" dirty="0" err="1" smtClean="0">
                <a:hlinkClick r:id="rId3"/>
              </a:rPr>
              <a:t>фе</a:t>
            </a:r>
            <a:r>
              <a:rPr lang="ru-RU" dirty="0" smtClean="0">
                <a:hlinkClick r:id="rId3"/>
              </a:rPr>
              <a:t>...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первых дней войны решался вопрос о сохранении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ГПФ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наиболее полного национального собрания отечественных и зарубежных патентных документов. В июле 1941 г. часть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ГПФ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количестве 2 365 000 документов была эвакуирована из Ленинграда в г. Чкалов (Оренбург).  О состоянии патентной коллекции свидетельствует Акт от 8 сентября 1941 г. [3],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составленный в г. Ленинграде и дающий представление о содержании материалов, которые находились на тот момент в эвакуации: Россия с 1897 -1917 гг., СССР 1924/25 гг. -1941 гг., Германия 1877-1940 гг., Норвегия 1928-1941 гг., Польша 1924-1941 гг., Чехословакия 1920-1940 гг., Швейцария 1898-1941 гг., Франция 1907-1939 гг., Япония 1926-1941 гг., США (разные года). Был вывезен в эвакуацию и справочно-поисковый аппарат: картотека иностранных рефератов (4600 шт.), карточки обмена опытом (161994 шт.), номерные указатели для собрания патентов (75 томов).  Это было чрезвычайно важно, т.к. по Положению от 5 марта 1941 года [4] «В основание экспертизы новизны должны быть положены ранее выданные авторские свидетельства и патенты - советские, досоветские, иностранные, ранее сделанные заявки, литература, изданная в пределах Союза ССР, иностранная литература, а также сведения о применении изобретений»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п.30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При рассмотрении заявок на изобретение строго следовали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п.33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Положения: «Экспертиза на новизну производится Бюро экспертизы и регистрации изобретений (Бюро изобретений) Госплана при совнаркоме СССР в порядке очередности поступления заявок и заканчивается не позднее чем через 2 месяца со дня поступления заявки от соответствующего наркомата». Сжатые сроки экспертизы и необходимость в ручную на бумажных носителях проводить анализ выданных документов и заявок на изобретения, привели к необходимости вывести в эвакуацию и сотрудников патентно-технической библиотеки, экспертов Бюро изобретений и наиболее полную коллекцию патентных документов, книг, журналов, справочников, в том числе иностранных. Патентная коллекция под непосредственной ответственностью и сопровождением заведующей патентным отделом библиотеки, начальника бюро изобретений и другими руководящими работниками была доставлена в августе 1941 г. в г. Чкалов.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основе материалов патентной библиотеки даны заключения-отзывы по экспертизе изобретений по 4703 заявкам, рассмотрено и утверждено 6228 отзывов экспертизы, зарегистрировано 1371 авторских свидетельств и патентов, отредактировано 804 описания изобретений.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рассмотрении заявок на изобретения в первую очередь рассматривались заявки Наркомата обороны и секретные заявки. Всего за военный период было подано 24300 заявок, выдано 6919 охранных документов.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Получив возможность размещения фонда в недостроенном здании Дома Советов, сотрудники систематизировали и разместили в открытом доступе вывезенные материалы, что значительно сократило время на предварительный поиск и экспертизу поступивших из наркоматов заявок. Несмотря на тяжелые условия работы, отсутствие бытовых удобств (по воспоминаниям находившихся в эвакуации, спали на кассетах с немецкими патентами), продолжалась работа с фондами: проверка инвентаря, разукрупнение кассет, составление списка недостающих патентов, ведение регистрационных карточек, внесение дополнения к описаниям патентов. Много внимания было уделено обработке описаний изобретений СССР в количестве 90 000 экземпляров: составление нового полного Свода и раскладка его по подгруппам в соответствие с классификацией 1936 года, перенесение классификационных индексов на описания, упаковка в кассеты, составление групповой картотеки.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Важным направлением деятельности сотрудников библиотеки являлась обработка приобретенной до войны коллекции патентов США [5], 120 тысяч из которой было вывезено в эвакуацию, как части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ГПФ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обеспечения деятельности экспертов по заданию Госплана СССР были разработаны и переданы в Совет научно-технической экспертизы Госплана обзоры иностранных и отечественных изобретений: получение сахаристых веществ из древесины (около 125 рефератов-патентов); способы получения моторного топлива из нефтяного сырья (свыше 100 патентов).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порядке информирования по патентным материалам, наряду с подборками по запросам научно-исследовательских институтов, предприятий и наркоматов, в течение 1942 г. по тематике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Госпланиздата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составлен ряд обзоров по следующим темам: очистка бензинов от серы и утилизация кислых гудронов, лакокрасочные покрытия, придание дереву огнестойкости, производственно-химическая рецептура для металлообрабатывающей промышленности, центробежная отливка изделий из цветных металлов и сталей и др. [6]. Обзоры выпускались в виде брошюр и печатались в г. Чкалове, например: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Смогилев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Технические средства для десантных операций: обзор советских и иностранных изобретений /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Смогилев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.- Чкалов: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Госпланиздат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1942.- 107 с., 114 рис.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приказу Никитина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В.П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июле 1941 г. главная часть патентной коллекции библиотеки упакована в 452 ящика и под непосредственной ответственностью, наблюдением и сопровождением заведующего Патентным отделом Библиотеки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Тимофеевской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Зои Федоровны 31 июля 1941 г. была отправлена в г. Чкалов (Оренбург). [4].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 Совета Народных Комиссаров. Об утверждении т. Никитина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В.П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членом Государственной Плановой Комиссии при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СНК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СССР от 28 апреля 1939 г. № 561// </a:t>
            </a:r>
            <a:r>
              <a:rPr lang="ru-RU" sz="12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ru-RU" sz="12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docs.historyrussia.org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ru-RU" sz="12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ru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ru-RU" sz="12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nodes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/402580-postanovlenie-soveta-narodnyh-komissarov-ob-utverzhdenii-t-nikitina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[дата обращения: 14.02.2025]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Решением Ленинградского исполкома от 05.10.1942 г. на директора Публичной библиотеки имени Салтыкова-Щедрина (со 2 октября 1941 г. обязанности директора библиотеки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исполняла Е. Ф. Егоренкова) был возложен надзор по сохранности всех материалов, оставшихся в бывшем помещении Отдела изобретений Госплана в Ленинграде. Помимо патентной документации, в Ленинграде остались основной журнальный и книжный фонды, а именно 20 000 годовых комплектов журналов за разные годы (иностранных и русских) и 70 000 экземпляров книг [5]. </a:t>
            </a:r>
          </a:p>
          <a:p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2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 фонда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088" y="316"/>
            <a:ext cx="3960537" cy="3359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442" y="757941"/>
            <a:ext cx="2817486" cy="8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0D2CBA-0253-4A43-B45C-52D922EF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0296" y="6248215"/>
            <a:ext cx="1029803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F86C1C45-9BD7-47C8-B7F2-11427550BA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1470" y="471001"/>
            <a:ext cx="1252704" cy="3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1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DA5BD5-D9BD-44E0-9127-BFAA47035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3525" y="61134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ED1C24"/>
                </a:solidFill>
              </a:defRPr>
            </a:lvl1pPr>
          </a:lstStyle>
          <a:p>
            <a:fld id="{F86C1C45-9BD7-47C8-B7F2-11427550BA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8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54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41BCB50-7E0E-41FA-B21B-FAF912FC7A89}"/>
              </a:ext>
            </a:extLst>
          </p:cNvPr>
          <p:cNvSpPr/>
          <p:nvPr/>
        </p:nvSpPr>
        <p:spPr>
          <a:xfrm>
            <a:off x="1" y="4174975"/>
            <a:ext cx="9858374" cy="1810755"/>
          </a:xfrm>
          <a:prstGeom prst="rect">
            <a:avLst/>
          </a:prstGeom>
          <a:solidFill>
            <a:srgbClr val="DDD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E7387F-3482-4EEB-A784-EED7F974692A}"/>
              </a:ext>
            </a:extLst>
          </p:cNvPr>
          <p:cNvSpPr/>
          <p:nvPr/>
        </p:nvSpPr>
        <p:spPr>
          <a:xfrm>
            <a:off x="0" y="2362200"/>
            <a:ext cx="9858375" cy="2514600"/>
          </a:xfrm>
          <a:prstGeom prst="rect">
            <a:avLst/>
          </a:prstGeom>
          <a:gradFill>
            <a:gsLst>
              <a:gs pos="0">
                <a:srgbClr val="EA6B11"/>
              </a:gs>
              <a:gs pos="51000">
                <a:srgbClr val="E7362C"/>
              </a:gs>
              <a:gs pos="100000">
                <a:srgbClr val="CC112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5122736" y="5399922"/>
            <a:ext cx="6626994" cy="2615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Кузнецова Т.В.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984931" y="3083396"/>
            <a:ext cx="8730569" cy="16306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Обеспечение потребности наркоматов, НИИ и оборонных предприятий в патентных документах в годы Великой Отечественной войны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1034830" y="5636306"/>
            <a:ext cx="6626994" cy="2615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cap="none" baseline="0" dirty="0">
              <a:solidFill>
                <a:srgbClr val="ED1C24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5135589" y="5687203"/>
            <a:ext cx="6626994" cy="2615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cap="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Начальник Центра ВПТБ ФИПС</a:t>
            </a:r>
            <a:endParaRPr lang="ru-RU" sz="1600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5300A0-CD47-4115-A282-260D18D79A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528450"/>
            <a:ext cx="1390650" cy="15099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965218D-B90B-48D4-BA5A-7C49D989ABC6}"/>
              </a:ext>
            </a:extLst>
          </p:cNvPr>
          <p:cNvGrpSpPr/>
          <p:nvPr/>
        </p:nvGrpSpPr>
        <p:grpSpPr>
          <a:xfrm>
            <a:off x="10012388" y="2362200"/>
            <a:ext cx="1478126" cy="2564272"/>
            <a:chOff x="1154144" y="2199198"/>
            <a:chExt cx="1472117" cy="262878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67EE9BE6-7D2A-44D4-A5A8-635CF494C71A}"/>
                </a:ext>
              </a:extLst>
            </p:cNvPr>
            <p:cNvSpPr/>
            <p:nvPr/>
          </p:nvSpPr>
          <p:spPr>
            <a:xfrm>
              <a:off x="1154144" y="2199198"/>
              <a:ext cx="1472117" cy="2562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BD144FD3-1304-4A67-8094-DE3D3425C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144" y="2199198"/>
              <a:ext cx="1472117" cy="2628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033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C45-9BD7-47C8-B7F2-11427550BA3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4" y="205085"/>
            <a:ext cx="9953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stionKontrastAlt-Regular" pitchFamily="82" charset="-52"/>
              </a:rPr>
              <a:t>ВЗАИМОДЕЙСТВИЕ НАРКОМАТОВ, НИИ И ОБОРОННЫХ ПРЕДПРИЯТИЙ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stionKontrastAlt-Regular" pitchFamily="82" charset="-52"/>
                <a:ea typeface="Roboto" panose="02000000000000000000" pitchFamily="2" charset="0"/>
                <a:cs typeface="Helios" panose="04010500000000000000" pitchFamily="82" charset="0"/>
              </a:rPr>
              <a:t>В СФЕРЕ ИЗОБРЕТАТЕЛЬСТВА </a:t>
            </a:r>
          </a:p>
          <a:p>
            <a:pPr lvl="0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stionKontrastAlt-Regular" pitchFamily="82" charset="-52"/>
                <a:ea typeface="Roboto" panose="02000000000000000000" pitchFamily="2" charset="0"/>
                <a:cs typeface="Helios" panose="04010500000000000000" pitchFamily="82" charset="0"/>
              </a:rPr>
              <a:t>В ГОДЫ ВЕЛИКОЙ ОТЕЧЕСТВЕННОЙ ВОЙНЫ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stionKontrastAlt-Regular" pitchFamily="82" charset="-52"/>
              <a:ea typeface="Roboto" panose="02000000000000000000" pitchFamily="2" charset="0"/>
              <a:cs typeface="Helios" panose="04010500000000000000" pitchFamily="82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4965218D-B90B-48D4-BA5A-7C49D989ABC6}"/>
              </a:ext>
            </a:extLst>
          </p:cNvPr>
          <p:cNvGrpSpPr/>
          <p:nvPr/>
        </p:nvGrpSpPr>
        <p:grpSpPr>
          <a:xfrm>
            <a:off x="12590621" y="691592"/>
            <a:ext cx="1472117" cy="2628780"/>
            <a:chOff x="1154144" y="2199198"/>
            <a:chExt cx="1472117" cy="262878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67EE9BE6-7D2A-44D4-A5A8-635CF494C71A}"/>
                </a:ext>
              </a:extLst>
            </p:cNvPr>
            <p:cNvSpPr/>
            <p:nvPr/>
          </p:nvSpPr>
          <p:spPr>
            <a:xfrm>
              <a:off x="1154144" y="2199198"/>
              <a:ext cx="1472117" cy="2562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BD144FD3-1304-4A67-8094-DE3D3425C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144" y="2199198"/>
              <a:ext cx="1472117" cy="2628780"/>
            </a:xfrm>
            <a:prstGeom prst="rect">
              <a:avLst/>
            </a:prstGeom>
          </p:spPr>
        </p:pic>
      </p:grp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274752769"/>
              </p:ext>
            </p:extLst>
          </p:nvPr>
        </p:nvGraphicFramePr>
        <p:xfrm>
          <a:off x="7303292" y="1170527"/>
          <a:ext cx="5638799" cy="398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068299" y="715064"/>
            <a:ext cx="1240662" cy="258183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endParaRPr lang="ru-RU" sz="1800" baseline="0" dirty="0" smtClean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247051243"/>
              </p:ext>
            </p:extLst>
          </p:nvPr>
        </p:nvGraphicFramePr>
        <p:xfrm>
          <a:off x="110547" y="1047751"/>
          <a:ext cx="8652453" cy="573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076951" y="1065752"/>
            <a:ext cx="2200274" cy="970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Приказ Народного Комиссара Обороны Союза ССР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05.04.1942 </a:t>
            </a:r>
            <a:r>
              <a:rPr lang="ru-RU" sz="1000" b="1" dirty="0">
                <a:solidFill>
                  <a:schemeClr val="tx1"/>
                </a:solidFill>
              </a:rPr>
              <a:t>№ 107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О реорганизации органов по  изобретательству в НКО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92130" y="1035391"/>
            <a:ext cx="3413369" cy="1031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Постановление </a:t>
            </a:r>
            <a:r>
              <a:rPr lang="ru-RU" sz="1000" b="1" dirty="0" err="1">
                <a:solidFill>
                  <a:schemeClr val="tx1"/>
                </a:solidFill>
              </a:rPr>
              <a:t>СНК</a:t>
            </a:r>
            <a:r>
              <a:rPr lang="ru-RU" sz="1000" b="1" dirty="0">
                <a:solidFill>
                  <a:schemeClr val="tx1"/>
                </a:solidFill>
              </a:rPr>
              <a:t> СССР Об утверждении Положения об изобретениях и технических усовершенствованиях и о порядке финансирования затрат по изобретательству, техническим усовершенствованиям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и рационализаторским предложениям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05.03.1941 </a:t>
            </a:r>
            <a:r>
              <a:rPr lang="ru-RU" sz="1000" b="1" dirty="0">
                <a:solidFill>
                  <a:schemeClr val="tx1"/>
                </a:solidFill>
              </a:rPr>
              <a:t>№ 448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0048" y="1035390"/>
            <a:ext cx="1981200" cy="10009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Постановление ЦИК и </a:t>
            </a:r>
            <a:r>
              <a:rPr lang="ru-RU" sz="1000" b="1" dirty="0" err="1">
                <a:solidFill>
                  <a:schemeClr val="tx1"/>
                </a:solidFill>
              </a:rPr>
              <a:t>СНК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О реорганизации руководства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изобретательским делом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от 22.07.1936 № 68/1324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91575" y="5443061"/>
            <a:ext cx="26622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При рассмотрении заявок </a:t>
            </a:r>
            <a:endParaRPr lang="ru-RU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изобретения в первую очередь рассматривались заявки Наркомата обороны и секретные заявки. </a:t>
            </a:r>
          </a:p>
        </p:txBody>
      </p:sp>
      <p:sp>
        <p:nvSpPr>
          <p:cNvPr id="23" name="5-конечная звезда 22"/>
          <p:cNvSpPr/>
          <p:nvPr/>
        </p:nvSpPr>
        <p:spPr>
          <a:xfrm>
            <a:off x="8672512" y="5338286"/>
            <a:ext cx="238125" cy="209550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72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окумент 9"/>
          <p:cNvSpPr/>
          <p:nvPr/>
        </p:nvSpPr>
        <p:spPr>
          <a:xfrm>
            <a:off x="9077325" y="1194014"/>
            <a:ext cx="2703023" cy="1025311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C45-9BD7-47C8-B7F2-11427550BA3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375" y="147935"/>
            <a:ext cx="10153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EA6B11"/>
                </a:solidFill>
                <a:latin typeface="BastionKontrastAlt-Regular" pitchFamily="82" charset="-52"/>
                <a:ea typeface="Roboto" panose="02000000000000000000" pitchFamily="2" charset="0"/>
                <a:cs typeface="Helios" panose="04010500000000000000" pitchFamily="82" charset="0"/>
              </a:rPr>
              <a:t>ФОНД ОБЩЕСОЮЗНОЙ ПАТЕНТНОЙ БИБЛИОТЕКИ КАК ОСНОВА ДЛЯ </a:t>
            </a:r>
            <a:r>
              <a:rPr lang="ru-RU" dirty="0">
                <a:solidFill>
                  <a:srgbClr val="EA6B11"/>
                </a:solidFill>
                <a:latin typeface="BastionKontrastAlt-Regular" pitchFamily="82" charset="-52"/>
                <a:ea typeface="Roboto" panose="02000000000000000000" pitchFamily="2" charset="0"/>
                <a:cs typeface="Helios" panose="04010500000000000000" pitchFamily="82" charset="0"/>
              </a:rPr>
              <a:t>ОБЕСПЕЧЕНИЯ ПОТРЕБНОСТЕЙ  НАРКОМАТОВ, НИИ И ОБОРОННЫХ ПРЕДПРИЯТИЙ В НАУЧНО-ТЕХНИЧЕСКОЙ ИНФОРМАЦИИ В ГОДЫ ВЕЛИКОЙ ОТЕЧЕСТВЕННОЙ ВОЙНЫ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27546082"/>
              </p:ext>
            </p:extLst>
          </p:nvPr>
        </p:nvGraphicFramePr>
        <p:xfrm>
          <a:off x="-1" y="1162050"/>
          <a:ext cx="6438901" cy="451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19875" y="1176394"/>
            <a:ext cx="2170622" cy="1685077"/>
          </a:xfrm>
          <a:prstGeom prst="rect">
            <a:avLst/>
          </a:prstGeom>
          <a:solidFill>
            <a:srgbClr val="FFFFFF"/>
          </a:solidFill>
          <a:ln>
            <a:solidFill>
              <a:srgbClr val="EA6B1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 smtClean="0">
                <a:solidFill>
                  <a:srgbClr val="EA6B11"/>
                </a:solidFill>
                <a:latin typeface="Helios" pitchFamily="82" charset="0"/>
                <a:cs typeface="Helios" pitchFamily="82" charset="0"/>
              </a:rPr>
              <a:t>Фонд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/>
              <a:t>патентно-технической </a:t>
            </a:r>
            <a:r>
              <a:rPr lang="ru-RU" sz="1000" dirty="0"/>
              <a:t>библиотеки </a:t>
            </a:r>
            <a:r>
              <a:rPr lang="ru-RU" sz="1000" dirty="0" smtClean="0"/>
              <a:t>в Ленинграде насчитывала </a:t>
            </a:r>
            <a:r>
              <a:rPr lang="ru-RU" sz="1000" b="1" dirty="0">
                <a:solidFill>
                  <a:schemeClr val="accent2"/>
                </a:solidFill>
              </a:rPr>
              <a:t>3 045801 экз</a:t>
            </a:r>
            <a:r>
              <a:rPr lang="ru-RU" sz="1000" dirty="0"/>
              <a:t>. </a:t>
            </a:r>
            <a:endParaRPr lang="ru-RU" sz="1000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/>
              <a:t>состоял </a:t>
            </a:r>
            <a:r>
              <a:rPr lang="ru-RU" sz="1000" dirty="0"/>
              <a:t>из патентного, книжного, журнального фондов, фонда прейскурантов, архивных материалов, включала картотеки, номерные </a:t>
            </a:r>
            <a:r>
              <a:rPr lang="ru-RU" sz="1000" dirty="0" smtClean="0"/>
              <a:t>указателей</a:t>
            </a:r>
            <a:endParaRPr lang="ru-RU" sz="1000" b="1" dirty="0">
              <a:solidFill>
                <a:srgbClr val="EA6B11"/>
              </a:solidFill>
              <a:latin typeface="Helios" pitchFamily="82" charset="0"/>
              <a:cs typeface="Helios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95342" y="4881163"/>
            <a:ext cx="2219688" cy="800219"/>
          </a:xfrm>
          <a:prstGeom prst="rect">
            <a:avLst/>
          </a:prstGeom>
          <a:solidFill>
            <a:srgbClr val="FFFFFF"/>
          </a:solidFill>
          <a:ln>
            <a:solidFill>
              <a:srgbClr val="EA6B1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 smtClean="0">
                <a:solidFill>
                  <a:srgbClr val="EA6B11"/>
                </a:solidFill>
                <a:cs typeface="Helios" pitchFamily="82" charset="0"/>
              </a:rPr>
              <a:t>Фонд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/>
              <a:t>патентно-технической </a:t>
            </a:r>
            <a:r>
              <a:rPr lang="ru-RU" sz="1000" dirty="0"/>
              <a:t>библиотеки </a:t>
            </a:r>
            <a:endParaRPr lang="ru-RU" sz="1000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cs typeface="Helios" pitchFamily="82" charset="0"/>
              </a:rPr>
              <a:t>эвакуированный в Чкалов </a:t>
            </a:r>
            <a:endParaRPr lang="ru-RU" sz="1000" dirty="0">
              <a:cs typeface="Helios" pitchFamily="82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cs typeface="Helios" pitchFamily="82" charset="0"/>
              </a:rPr>
              <a:t>составил </a:t>
            </a:r>
            <a:r>
              <a:rPr lang="ru-RU" sz="1000" b="1" dirty="0" smtClean="0">
                <a:solidFill>
                  <a:srgbClr val="EA6B11"/>
                </a:solidFill>
                <a:cs typeface="Helios" pitchFamily="82" charset="0"/>
              </a:rPr>
              <a:t>2844701 экз. </a:t>
            </a:r>
            <a:endParaRPr lang="ru-RU" sz="1000" b="1" dirty="0">
              <a:solidFill>
                <a:srgbClr val="EA6B11"/>
              </a:solidFill>
              <a:cs typeface="Helios" pitchFamily="8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19874" y="3182993"/>
            <a:ext cx="2170623" cy="132343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2">
                    <a:lumMod val="75000"/>
                  </a:schemeClr>
                </a:solidFill>
              </a:rPr>
              <a:t>Акт, </a:t>
            </a:r>
            <a:endParaRPr lang="ru-RU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составленный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</a:rPr>
              <a:t>на основе правительственной телеграммы от 08.09.1941 г. заместителя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</a:rPr>
              <a:t>председателя Госплана Никитина.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Об отчетность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</a:rPr>
              <a:t>Отдела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Изобретений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" y="5681383"/>
            <a:ext cx="4448175" cy="290792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endParaRPr lang="ru-RU" sz="1800" baseline="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04825" y="5826779"/>
            <a:ext cx="6200775" cy="516871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r>
              <a:rPr lang="ru-RU" sz="1000" baseline="0" dirty="0" smtClean="0">
                <a:solidFill>
                  <a:schemeClr val="accent2">
                    <a:lumMod val="75000"/>
                  </a:schemeClr>
                </a:solidFill>
              </a:rPr>
              <a:t>Большую часть фонда составляли патентные документы Германии (26%), Великобритании (23%), Франции 18%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77326" y="1308038"/>
            <a:ext cx="265601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/>
              <a:t>Формы работы с фондом</a:t>
            </a:r>
          </a:p>
          <a:p>
            <a:pPr lvl="0"/>
            <a:endParaRPr lang="ru-RU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28600" lvl="0" indent="-228600">
              <a:buFont typeface="Wingdings" pitchFamily="2" charset="2"/>
              <a:buChar char="§"/>
            </a:pPr>
            <a:r>
              <a:rPr lang="ru-RU" sz="1000" dirty="0" smtClean="0"/>
              <a:t>Обслуживание </a:t>
            </a:r>
            <a:r>
              <a:rPr lang="ru-RU" sz="1000" dirty="0"/>
              <a:t>экспертов и экспертизы </a:t>
            </a:r>
            <a:r>
              <a:rPr lang="ru-RU" sz="1000" dirty="0" smtClean="0"/>
              <a:t>изобретений в режиме открытого доступа</a:t>
            </a:r>
          </a:p>
          <a:p>
            <a:pPr marL="228600" lvl="0" indent="-228600">
              <a:buFont typeface="Wingdings" pitchFamily="2" charset="2"/>
              <a:buChar char="§"/>
            </a:pPr>
            <a:endParaRPr lang="ru-RU" sz="1000" dirty="0" smtClean="0"/>
          </a:p>
          <a:p>
            <a:pPr marL="228600" lvl="0" indent="-228600">
              <a:buFont typeface="Wingdings" pitchFamily="2" charset="2"/>
              <a:buChar char="§"/>
            </a:pPr>
            <a:r>
              <a:rPr lang="ru-RU" sz="1000" dirty="0" smtClean="0"/>
              <a:t>Информирование </a:t>
            </a:r>
            <a:r>
              <a:rPr lang="ru-RU" sz="1000" dirty="0"/>
              <a:t>промышленности об изобретениях и </a:t>
            </a:r>
            <a:r>
              <a:rPr lang="ru-RU" sz="1000" dirty="0" smtClean="0"/>
              <a:t>усовершенствованиях, в </a:t>
            </a:r>
            <a:r>
              <a:rPr lang="ru-RU" sz="1000" dirty="0" err="1" smtClean="0"/>
              <a:t>т.ч</a:t>
            </a:r>
            <a:r>
              <a:rPr lang="ru-RU" sz="1000" dirty="0" smtClean="0"/>
              <a:t>. </a:t>
            </a:r>
            <a:r>
              <a:rPr lang="ru-RU" sz="1000" dirty="0" smtClean="0">
                <a:solidFill>
                  <a:prstClr val="black"/>
                </a:solidFill>
              </a:rPr>
              <a:t>оборонные предприятия </a:t>
            </a:r>
            <a:r>
              <a:rPr lang="ru-RU" sz="1000" dirty="0" smtClean="0"/>
              <a:t>о </a:t>
            </a:r>
            <a:r>
              <a:rPr lang="ru-RU" sz="1000" dirty="0"/>
              <a:t>новейших изобретениях, как советских, так и </a:t>
            </a:r>
            <a:r>
              <a:rPr lang="ru-RU" sz="1000" dirty="0" smtClean="0"/>
              <a:t>иностранных</a:t>
            </a:r>
          </a:p>
          <a:p>
            <a:pPr marL="228600" lvl="0" indent="-228600">
              <a:buFont typeface="Wingdings" pitchFamily="2" charset="2"/>
              <a:buChar char="§"/>
            </a:pPr>
            <a:endParaRPr lang="ru-RU" sz="1000" dirty="0">
              <a:solidFill>
                <a:prstClr val="black"/>
              </a:solidFill>
            </a:endParaRPr>
          </a:p>
          <a:p>
            <a:pPr marL="228600" lvl="0" indent="-228600">
              <a:buFont typeface="Wingdings" pitchFamily="2" charset="2"/>
              <a:buChar char="§"/>
            </a:pPr>
            <a:r>
              <a:rPr lang="ru-RU" sz="1000" dirty="0" smtClean="0">
                <a:solidFill>
                  <a:prstClr val="black"/>
                </a:solidFill>
              </a:rPr>
              <a:t>Применялся принцип срочной </a:t>
            </a:r>
            <a:r>
              <a:rPr lang="ru-RU" sz="1000" dirty="0">
                <a:solidFill>
                  <a:prstClr val="black"/>
                </a:solidFill>
              </a:rPr>
              <a:t>подготовки ответов на запросы работников оборонных и промышленных </a:t>
            </a:r>
            <a:r>
              <a:rPr lang="ru-RU" sz="1000" dirty="0" smtClean="0">
                <a:solidFill>
                  <a:prstClr val="black"/>
                </a:solidFill>
              </a:rPr>
              <a:t>предприятий</a:t>
            </a:r>
          </a:p>
          <a:p>
            <a:pPr marL="228600" lvl="0" indent="-228600">
              <a:buFont typeface="Wingdings" pitchFamily="2" charset="2"/>
              <a:buChar char="§"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228600" lvl="0" indent="-228600">
              <a:buFont typeface="Wingdings" pitchFamily="2" charset="2"/>
              <a:buChar char="§"/>
            </a:pPr>
            <a:r>
              <a:rPr lang="ru-RU" sz="1000" dirty="0"/>
              <a:t>Межбиблиотечный абонемент обслуживал Отдел Изобретений и Экспертные бюро </a:t>
            </a:r>
            <a:r>
              <a:rPr lang="ru-RU" sz="1000" dirty="0" smtClean="0"/>
              <a:t>литературой отсутствующей в библиотеке</a:t>
            </a:r>
          </a:p>
          <a:p>
            <a:pPr marL="228600" lvl="0" indent="-228600">
              <a:buFont typeface="Wingdings" pitchFamily="2" charset="2"/>
              <a:buChar char="§"/>
            </a:pPr>
            <a:endParaRPr lang="ru-RU" sz="1000" dirty="0" smtClean="0"/>
          </a:p>
          <a:p>
            <a:pPr marL="228600" lvl="0" indent="-228600">
              <a:buFont typeface="Wingdings" pitchFamily="2" charset="2"/>
              <a:buChar char="§"/>
            </a:pPr>
            <a:r>
              <a:rPr lang="ru-RU" sz="1000" dirty="0" smtClean="0"/>
              <a:t>Был открыт </a:t>
            </a:r>
            <a:r>
              <a:rPr lang="ru-RU" sz="1000" dirty="0"/>
              <a:t>читальный зал для сторонних пользователей</a:t>
            </a:r>
            <a:endParaRPr lang="ru-RU" sz="1000" dirty="0" smtClean="0">
              <a:solidFill>
                <a:prstClr val="black"/>
              </a:solidFill>
            </a:endParaRPr>
          </a:p>
          <a:p>
            <a:pPr marL="228600" lvl="0" indent="-228600">
              <a:buFont typeface="Wingdings" pitchFamily="2" charset="2"/>
              <a:buChar char="§"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228600" lvl="0" indent="-228600">
              <a:buFont typeface="Wingdings" pitchFamily="2" charset="2"/>
              <a:buChar char="§"/>
            </a:pPr>
            <a:r>
              <a:rPr lang="ru-RU" sz="1000" dirty="0" smtClean="0">
                <a:solidFill>
                  <a:prstClr val="black"/>
                </a:solidFill>
              </a:rPr>
              <a:t>Выполнение запросов осуществлялось на безвозмездной и платной основе 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otd5711\AppData\Local\Microsoft\Windows\INetCache\Content.Outlook\U9AN1NL5\20251119_1114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b="610"/>
          <a:stretch/>
        </p:blipFill>
        <p:spPr bwMode="auto">
          <a:xfrm>
            <a:off x="12878934" y="3478301"/>
            <a:ext cx="1343954" cy="21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td5711\AppData\Local\Microsoft\Windows\INetCache\Content.Outlook\U9AN1NL5\20251119_1113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5821" r="6280" b="14175"/>
          <a:stretch/>
        </p:blipFill>
        <p:spPr bwMode="auto">
          <a:xfrm rot="5400000">
            <a:off x="12217632" y="3196661"/>
            <a:ext cx="2160856" cy="13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C45-9BD7-47C8-B7F2-11427550BA3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18512" y="2641945"/>
            <a:ext cx="28098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200" dirty="0"/>
              <a:t>В годы войны наука фактически пришла в цеха, что позволило решать многие вопросы</a:t>
            </a:r>
            <a:r>
              <a:rPr lang="ru-RU" sz="1200" dirty="0" smtClean="0"/>
              <a:t>, </a:t>
            </a:r>
            <a:r>
              <a:rPr lang="ru-RU" sz="1200" dirty="0"/>
              <a:t>не отходя от </a:t>
            </a:r>
            <a:r>
              <a:rPr lang="ru-RU" sz="1200" dirty="0" smtClean="0"/>
              <a:t>станка, создать </a:t>
            </a:r>
            <a:r>
              <a:rPr lang="ru-RU" sz="1200" dirty="0"/>
              <a:t>технологии, превосходящие </a:t>
            </a:r>
            <a:r>
              <a:rPr lang="ru-RU" sz="1200" dirty="0" smtClean="0"/>
              <a:t>германские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sz="1200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dirty="0" smtClean="0"/>
              <a:t>Ведущие направления </a:t>
            </a:r>
            <a:r>
              <a:rPr lang="ru-RU" sz="1200" dirty="0"/>
              <a:t>научных </a:t>
            </a:r>
            <a:r>
              <a:rPr lang="ru-RU" sz="1200" dirty="0" smtClean="0"/>
              <a:t>исследований - </a:t>
            </a:r>
            <a:r>
              <a:rPr lang="ru-RU" sz="1200" dirty="0"/>
              <a:t>разработка </a:t>
            </a:r>
            <a:r>
              <a:rPr lang="ru-RU" sz="1200" dirty="0" smtClean="0"/>
              <a:t>военно-технических </a:t>
            </a:r>
            <a:r>
              <a:rPr lang="ru-RU" sz="1200" dirty="0"/>
              <a:t>проблем, научная помощь промышленности, мобилизация сырьевых </a:t>
            </a:r>
            <a:r>
              <a:rPr lang="ru-RU" sz="1200" dirty="0" smtClean="0"/>
              <a:t>ресурсов 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sz="12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dirty="0" smtClean="0"/>
              <a:t>Создавались </a:t>
            </a:r>
            <a:r>
              <a:rPr lang="ru-RU" sz="1200" dirty="0"/>
              <a:t>межотраслевые комиссии и комитеты.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4" y="205085"/>
            <a:ext cx="9953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EA6B11"/>
                </a:solidFill>
                <a:latin typeface="BastionKontrastAlt-Regular" pitchFamily="82" charset="-52"/>
                <a:ea typeface="Roboto" panose="02000000000000000000" pitchFamily="2" charset="0"/>
                <a:cs typeface="Helios" panose="04010500000000000000" pitchFamily="82" charset="0"/>
              </a:rPr>
              <a:t>ИСТОЧНИКИ ДЛЯ ОБЕСПЕЧЕНИЯ ПОТРЕБНОСТЕЙ  НАРКОМАТОВ, НИИ И ОБОРОННЫХ ПРЕДПРИЯТИЙ В НАУЧНО-ТЕХНИЧЕСКОЙ ИНФОРМАЦИИ В </a:t>
            </a:r>
            <a:r>
              <a:rPr lang="ru-RU" dirty="0">
                <a:solidFill>
                  <a:srgbClr val="EA6B11"/>
                </a:solidFill>
                <a:latin typeface="BastionKontrastAlt-Regular" pitchFamily="82" charset="-52"/>
                <a:ea typeface="Roboto" panose="02000000000000000000" pitchFamily="2" charset="0"/>
                <a:cs typeface="Helios" panose="04010500000000000000" pitchFamily="82" charset="0"/>
              </a:rPr>
              <a:t>ГОДЫ ВЕЛИКОЙ ОТЕЧЕСТВЕННОЙ ВОЙНЫ</a:t>
            </a:r>
          </a:p>
        </p:txBody>
      </p:sp>
      <p:pic>
        <p:nvPicPr>
          <p:cNvPr id="7" name="Google Shape;114;p8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28624" y="1101001"/>
            <a:ext cx="1741085" cy="2509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oogle Shape;114;p8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513858" y="2421079"/>
            <a:ext cx="1741085" cy="2509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oogle Shape;112;p8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687183" y="3783567"/>
            <a:ext cx="1668027" cy="2509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0825" y="5059904"/>
            <a:ext cx="1933575" cy="34647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400" baseline="0" dirty="0" smtClean="0">
                <a:solidFill>
                  <a:schemeClr val="accent2">
                    <a:lumMod val="75000"/>
                  </a:schemeClr>
                </a:solidFill>
              </a:rPr>
              <a:t>Официальные издания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2701" r="3150" b="3839"/>
          <a:stretch/>
        </p:blipFill>
        <p:spPr bwMode="auto">
          <a:xfrm>
            <a:off x="2962713" y="1101001"/>
            <a:ext cx="1613135" cy="2137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M:\Некрасова\ЦВМБ\Смогилев С.Е. Технические средства\Document000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2618" b="2894"/>
          <a:stretch/>
        </p:blipFill>
        <p:spPr bwMode="auto">
          <a:xfrm>
            <a:off x="3965400" y="2301679"/>
            <a:ext cx="1450401" cy="21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M:\Некрасова\ЦВМБ\Сборник тем\Document000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2144" r="3357" b="2373"/>
          <a:stretch/>
        </p:blipFill>
        <p:spPr bwMode="auto">
          <a:xfrm>
            <a:off x="4680623" y="4182583"/>
            <a:ext cx="1470357" cy="2119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td5711\AppData\Local\Microsoft\Windows\INetCache\Content.Outlook\U9AN1NL5\20251119_11135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534" y="3552500"/>
            <a:ext cx="1488061" cy="21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otd5711\AppData\Local\Microsoft\Windows\INetCache\Content.Outlook\U9AN1NL5\20251119_11151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838" y="4228427"/>
            <a:ext cx="1431050" cy="21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08628" y="5836980"/>
            <a:ext cx="1136163" cy="34647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400" baseline="0" dirty="0" smtClean="0">
                <a:solidFill>
                  <a:schemeClr val="accent2">
                    <a:lumMod val="75000"/>
                  </a:schemeClr>
                </a:solidFill>
              </a:rPr>
              <a:t>Темники</a:t>
            </a: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9163050" y="1168306"/>
            <a:ext cx="2629511" cy="879569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100" b="1" dirty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/>
          </a:p>
          <a:p>
            <a:endParaRPr lang="ru-RU" sz="1100" b="1" dirty="0" smtClean="0"/>
          </a:p>
          <a:p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95950" y="1101001"/>
            <a:ext cx="33909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Обзоры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мировой патентной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литературы и изобретений</a:t>
            </a:r>
            <a:r>
              <a:rPr lang="ru-RU" sz="1100" dirty="0" smtClean="0"/>
              <a:t> </a:t>
            </a:r>
            <a:r>
              <a:rPr lang="ru-RU" sz="1100" dirty="0"/>
              <a:t>для технологов, конструкторов, изобретателей и других работников предприятии обороной и машиностроительной </a:t>
            </a:r>
            <a:r>
              <a:rPr lang="ru-RU" sz="1100" dirty="0" smtClean="0"/>
              <a:t>промышленности:</a:t>
            </a:r>
          </a:p>
          <a:p>
            <a:endParaRPr lang="ru-RU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 smtClean="0"/>
              <a:t>«Производственно-химическая </a:t>
            </a:r>
            <a:r>
              <a:rPr lang="ru-RU" sz="1100" dirty="0"/>
              <a:t>рецептура для металлообрабатывающей промышленности</a:t>
            </a:r>
            <a:r>
              <a:rPr lang="ru-RU" sz="1100" dirty="0" smtClean="0"/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 smtClean="0"/>
              <a:t> </a:t>
            </a:r>
            <a:r>
              <a:rPr lang="ru-RU" sz="1100" dirty="0"/>
              <a:t>«Огнезащитная окраска и пропитка древесины, ткани и др. материалов</a:t>
            </a:r>
            <a:r>
              <a:rPr lang="ru-RU" sz="1100" dirty="0" smtClean="0"/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 smtClean="0"/>
              <a:t>«</a:t>
            </a:r>
            <a:r>
              <a:rPr lang="ru-RU" sz="1100" dirty="0"/>
              <a:t>Центробежная отливка изделий из цветных металлов и стали</a:t>
            </a:r>
            <a:r>
              <a:rPr lang="ru-RU" sz="1100" dirty="0" smtClean="0"/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 smtClean="0"/>
              <a:t> </a:t>
            </a:r>
            <a:r>
              <a:rPr lang="ru-RU" sz="1100" dirty="0"/>
              <a:t>«Инструмент, станки и приспособления для хонингования</a:t>
            </a:r>
            <a:r>
              <a:rPr lang="ru-RU" sz="1100" dirty="0" smtClean="0"/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 smtClean="0"/>
              <a:t> </a:t>
            </a:r>
            <a:r>
              <a:rPr lang="ru-RU" sz="1100" dirty="0"/>
              <a:t>«Штамповка резиной». </a:t>
            </a:r>
            <a:endParaRPr lang="ru-RU" sz="1100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sz="1200" dirty="0"/>
          </a:p>
          <a:p>
            <a:pPr marL="285750" indent="-285750">
              <a:buFont typeface="Wingdings" pitchFamily="2" charset="2"/>
              <a:buChar char="ü"/>
            </a:pP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73198" y="3582804"/>
            <a:ext cx="25949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Только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по Наркомату авиационной промышленности  экономия от реализованных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изобретений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рационализаторских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предложений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составила: </a:t>
            </a:r>
          </a:p>
          <a:p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1940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г.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- 83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 998 тыс.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руб. </a:t>
            </a:r>
          </a:p>
          <a:p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1942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г -152 900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тыс. руб. </a:t>
            </a:r>
          </a:p>
          <a:p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1943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г.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- 227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 132 тыс.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руб. </a:t>
            </a:r>
          </a:p>
          <a:p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1944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г.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- 280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 000 тыс. руб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24" name="5-конечная звезда 23"/>
          <p:cNvSpPr/>
          <p:nvPr/>
        </p:nvSpPr>
        <p:spPr>
          <a:xfrm>
            <a:off x="9273197" y="3552500"/>
            <a:ext cx="238125" cy="209550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25" y="3852143"/>
            <a:ext cx="29247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100" dirty="0" smtClean="0"/>
              <a:t>«Заменители </a:t>
            </a:r>
            <a:r>
              <a:rPr lang="ru-RU" sz="1100" dirty="0"/>
              <a:t>быстрорежущей </a:t>
            </a:r>
            <a:r>
              <a:rPr lang="ru-RU" sz="1100" dirty="0" smtClean="0"/>
              <a:t>стали»;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 smtClean="0"/>
              <a:t>«Заменители баббита»; «</a:t>
            </a:r>
            <a:r>
              <a:rPr lang="ru-RU" sz="1100" dirty="0" err="1" smtClean="0"/>
              <a:t>Лапинг</a:t>
            </a:r>
            <a:r>
              <a:rPr lang="ru-RU" sz="1100" dirty="0" smtClean="0"/>
              <a:t>-процесс</a:t>
            </a:r>
            <a:r>
              <a:rPr lang="ru-RU" sz="1100" dirty="0"/>
              <a:t>; </a:t>
            </a:r>
            <a:endParaRPr lang="ru-RU" sz="11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 smtClean="0"/>
              <a:t>«Электросварка»; «Холодная штамповка»;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 smtClean="0"/>
              <a:t>«Автоматизация </a:t>
            </a:r>
            <a:r>
              <a:rPr lang="ru-RU" sz="1100" dirty="0"/>
              <a:t>управления металлорежущих </a:t>
            </a:r>
            <a:r>
              <a:rPr lang="ru-RU" sz="1100" dirty="0" smtClean="0"/>
              <a:t>станков»;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 smtClean="0"/>
              <a:t>«Электропривод </a:t>
            </a:r>
            <a:r>
              <a:rPr lang="ru-RU" sz="1100" dirty="0"/>
              <a:t>металлорежущих </a:t>
            </a:r>
            <a:r>
              <a:rPr lang="ru-RU" sz="1100" dirty="0" smtClean="0"/>
              <a:t>станков»;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 smtClean="0"/>
              <a:t>«Газогенераторные двигатели»;</a:t>
            </a:r>
            <a:r>
              <a:rPr lang="ru-RU" sz="1100" dirty="0"/>
              <a:t> </a:t>
            </a:r>
            <a:r>
              <a:rPr lang="ru-RU" sz="1100" dirty="0" smtClean="0"/>
              <a:t>«Оптико-механические </a:t>
            </a:r>
            <a:r>
              <a:rPr lang="ru-RU" sz="1100" dirty="0"/>
              <a:t>контрольно-измерительные приборы в </a:t>
            </a:r>
            <a:r>
              <a:rPr lang="ru-RU" sz="1100" dirty="0" smtClean="0"/>
              <a:t>машиностроении».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63050" y="1246490"/>
            <a:ext cx="25437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Ведущие направления исследований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sz="1200" smtClean="0"/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smtClean="0"/>
              <a:t>разработка </a:t>
            </a:r>
            <a:r>
              <a:rPr lang="ru-RU" sz="1200" dirty="0"/>
              <a:t>военно-технических проблем,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dirty="0"/>
              <a:t>научная помощь промышленности,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dirty="0"/>
              <a:t>мобилизация сырьевых ресурсов 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6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89827357"/>
              </p:ext>
            </p:extLst>
          </p:nvPr>
        </p:nvGraphicFramePr>
        <p:xfrm>
          <a:off x="7290441" y="3506001"/>
          <a:ext cx="4444359" cy="249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Блок-схема: документ 13"/>
          <p:cNvSpPr/>
          <p:nvPr/>
        </p:nvSpPr>
        <p:spPr>
          <a:xfrm>
            <a:off x="7338067" y="1127530"/>
            <a:ext cx="4396733" cy="2159346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C45-9BD7-47C8-B7F2-11427550BA3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4" y="205085"/>
            <a:ext cx="9953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EA6B11"/>
                </a:solidFill>
                <a:latin typeface="BastionKontrastAlt-Regular" pitchFamily="82" charset="-52"/>
                <a:ea typeface="Roboto" panose="02000000000000000000" pitchFamily="2" charset="0"/>
                <a:cs typeface="Helios" panose="04010500000000000000" pitchFamily="82" charset="0"/>
              </a:rPr>
              <a:t>ОРГАНИЗАЦИЯ МАССОВОГО ИЗОБРЕТАТЕЛЬСКОГО И РАЦИОНАЛИЗАТОРСКОГО ДВИЖЕНИЯ В 1941-1945</a:t>
            </a:r>
            <a:endParaRPr lang="ru-RU" dirty="0">
              <a:solidFill>
                <a:srgbClr val="EA6B11"/>
              </a:solidFill>
              <a:latin typeface="BastionKontrastAlt-Regular" pitchFamily="82" charset="-52"/>
              <a:ea typeface="Roboto" panose="02000000000000000000" pitchFamily="2" charset="0"/>
              <a:cs typeface="Helios" panose="04010500000000000000" pitchFamily="82" charset="0"/>
            </a:endParaRPr>
          </a:p>
        </p:txBody>
      </p:sp>
      <p:pic>
        <p:nvPicPr>
          <p:cNvPr id="5" name="Picture 2" descr="https://www.ipbr.org/assets/i/projects/history_224_0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03" y="1365771"/>
            <a:ext cx="4293396" cy="24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05917" y="1168627"/>
            <a:ext cx="41086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За период </a:t>
            </a:r>
            <a:r>
              <a:rPr lang="ru-RU" sz="1100" b="1" dirty="0"/>
              <a:t>Великой Отечественной войны 1941–1945 </a:t>
            </a:r>
            <a:r>
              <a:rPr lang="ru-RU" sz="1100" b="1" dirty="0" smtClean="0"/>
              <a:t>гг.</a:t>
            </a:r>
          </a:p>
          <a:p>
            <a:endParaRPr lang="ru-RU" sz="1100" b="1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 smtClean="0"/>
              <a:t>было </a:t>
            </a:r>
            <a:r>
              <a:rPr lang="ru-RU" sz="1100" dirty="0"/>
              <a:t>подано 24200 заявок и </a:t>
            </a:r>
            <a:r>
              <a:rPr lang="ru-RU" sz="1100" dirty="0" smtClean="0"/>
              <a:t>выдано 7 </a:t>
            </a:r>
            <a:r>
              <a:rPr lang="ru-RU" sz="1100" dirty="0"/>
              <a:t>тыс. авторских свидетельств и патентов</a:t>
            </a:r>
            <a:r>
              <a:rPr lang="ru-RU" sz="1100" dirty="0" smtClean="0"/>
              <a:t>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 smtClean="0"/>
              <a:t>внедрено более 100 тыс. рационализаторских</a:t>
            </a:r>
          </a:p>
          <a:p>
            <a:pPr lvl="0"/>
            <a:endParaRPr lang="ru-RU" sz="1100" dirty="0" smtClean="0">
              <a:solidFill>
                <a:prstClr val="black"/>
              </a:solidFill>
            </a:endParaRPr>
          </a:p>
          <a:p>
            <a:pPr lvl="0"/>
            <a:r>
              <a:rPr lang="ru-RU" sz="1100" dirty="0" smtClean="0">
                <a:solidFill>
                  <a:prstClr val="black"/>
                </a:solidFill>
              </a:rPr>
              <a:t>На </a:t>
            </a:r>
            <a:r>
              <a:rPr lang="ru-RU" sz="1100" dirty="0">
                <a:solidFill>
                  <a:prstClr val="black"/>
                </a:solidFill>
              </a:rPr>
              <a:t>основе материалов </a:t>
            </a:r>
            <a:r>
              <a:rPr lang="ru-RU" sz="1100" dirty="0" smtClean="0">
                <a:solidFill>
                  <a:prstClr val="black"/>
                </a:solidFill>
              </a:rPr>
              <a:t>патентной </a:t>
            </a:r>
            <a:r>
              <a:rPr lang="ru-RU" sz="1100" dirty="0">
                <a:solidFill>
                  <a:prstClr val="black"/>
                </a:solidFill>
              </a:rPr>
              <a:t>библиотеки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100" dirty="0"/>
              <a:t>даны заключения - отзывы по экспертизе изобретений по 4703 заявкам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рассмотрено и утверждено 6228 отзывов экспертизы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зарегистрировано 1371 авторских свидетельств и патентов 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43644" y="1088772"/>
            <a:ext cx="44291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EA6B11"/>
                </a:solidFill>
                <a:ea typeface="Roboto" panose="02000000000000000000" pitchFamily="2" charset="0"/>
                <a:cs typeface="Helios" panose="04010500000000000000" pitchFamily="82" charset="0"/>
              </a:rPr>
              <a:t>Схема эвакуации заводов из европейской части СССР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43644" y="3864136"/>
            <a:ext cx="434295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/>
              <a:t>В </a:t>
            </a:r>
            <a:r>
              <a:rPr lang="ru-RU" sz="1000" dirty="0"/>
              <a:t>соответствии с военно-хозяйственным планом страны на четвертый квартал 1941 и 1942 г. для Поволжья, Урала, Западной Сибири, Казахстана и Средней Азии происходила перестройка промышленности и транспорта, перемещение предприятий из прифронтовой полосы и ввод их в действие на новом месте, строительство заводов, шахт и рудников, перераспределение людских резервов и материальных </a:t>
            </a:r>
            <a:r>
              <a:rPr lang="ru-RU" sz="1000" dirty="0" smtClean="0"/>
              <a:t>ресурсов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sz="1000" dirty="0" smtClean="0">
              <a:solidFill>
                <a:srgbClr val="121111"/>
              </a:solidFill>
              <a:latin typeface="Merriweather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/>
              <a:t>В годы войны наука фактически пришла в цеха, что позволило решать многие вопросы, не отходя от станка, создать технологии, превосходящие германские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sz="1000" dirty="0" smtClean="0">
              <a:solidFill>
                <a:srgbClr val="121111"/>
              </a:solidFill>
              <a:latin typeface="Merriweather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121111"/>
                </a:solidFill>
                <a:latin typeface="Merriweather"/>
                <a:cs typeface="Arial" pitchFamily="34" charset="0"/>
              </a:rPr>
              <a:t>Широко </a:t>
            </a:r>
            <a:r>
              <a:rPr lang="ru-RU" sz="1000" dirty="0">
                <a:solidFill>
                  <a:srgbClr val="121111"/>
                </a:solidFill>
                <a:latin typeface="Merriweather"/>
                <a:cs typeface="Arial" pitchFamily="34" charset="0"/>
              </a:rPr>
              <a:t>развернулось массовое движение изобретателей </a:t>
            </a:r>
            <a:r>
              <a:rPr lang="ru-RU" sz="1000" dirty="0" smtClean="0">
                <a:solidFill>
                  <a:srgbClr val="121111"/>
                </a:solidFill>
                <a:latin typeface="Merriweather"/>
                <a:cs typeface="Arial" pitchFamily="34" charset="0"/>
              </a:rPr>
              <a:t> рационализаторов</a:t>
            </a:r>
            <a:r>
              <a:rPr lang="ru-RU" sz="1000" dirty="0">
                <a:solidFill>
                  <a:srgbClr val="121111"/>
                </a:solidFill>
                <a:latin typeface="Merriweather"/>
                <a:cs typeface="Arial" pitchFamily="34" charset="0"/>
              </a:rPr>
              <a:t>. В штаты отделов боевой подготовки фронтов были введены должности инженеров по изобретательству.</a:t>
            </a:r>
          </a:p>
          <a:p>
            <a:endParaRPr lang="ru-RU" sz="1000" dirty="0" smtClean="0"/>
          </a:p>
          <a:p>
            <a:endParaRPr lang="ru-RU" sz="1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3" y="1127528"/>
            <a:ext cx="1969173" cy="511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5-конечная звезда 14"/>
          <p:cNvSpPr/>
          <p:nvPr/>
        </p:nvSpPr>
        <p:spPr>
          <a:xfrm>
            <a:off x="2736497" y="3864136"/>
            <a:ext cx="238125" cy="209550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09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C45-9BD7-47C8-B7F2-11427550BA3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4825" y="963990"/>
            <a:ext cx="65913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/>
              <a:t>В период Великой Отечественной войны  </a:t>
            </a:r>
            <a:r>
              <a:rPr lang="ru-RU" sz="1400" dirty="0"/>
              <a:t>были выстроенные эффективные </a:t>
            </a:r>
            <a:r>
              <a:rPr lang="ru-RU" sz="1400" dirty="0" smtClean="0"/>
              <a:t>способы </a:t>
            </a:r>
            <a:r>
              <a:rPr lang="ru-RU" sz="1400" dirty="0"/>
              <a:t>взаимодействия между наркоматами, НИИ, оборонными предприятиями, патентной библиотекой бюро изобретений Госплана при </a:t>
            </a:r>
            <a:r>
              <a:rPr lang="ru-RU" sz="1400" dirty="0" err="1"/>
              <a:t>СНК</a:t>
            </a:r>
            <a:r>
              <a:rPr lang="ru-RU" sz="1400" dirty="0"/>
              <a:t> СССР в чрезвычайных условиях, которые характеризовались концентрацией усилий в решении крупных народнохозяйственных задач. </a:t>
            </a:r>
            <a:endParaRPr lang="ru-RU" sz="1400" dirty="0" smtClean="0"/>
          </a:p>
          <a:p>
            <a:pPr marL="285750" indent="-285750">
              <a:buFont typeface="Wingdings" pitchFamily="2" charset="2"/>
              <a:buChar char="§"/>
            </a:pPr>
            <a:endParaRPr lang="ru-RU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/>
              <a:t>Обеспечение потребностей в технической информации в годы войны охватывал широкий спектр задач — от разработки нового вооружения и оптимизации производства до обеспечения продовольствием и медицинскими </a:t>
            </a:r>
            <a:r>
              <a:rPr lang="ru-RU" sz="1400" dirty="0" smtClean="0"/>
              <a:t>ресурсами.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/>
              <a:t>Особое </a:t>
            </a:r>
            <a:r>
              <a:rPr lang="ru-RU" sz="1400" dirty="0"/>
              <a:t>значение имело приближение науки, изобретений, рационализаторских предложений к производству и быстрое внедрение результатов разработок в военную сферу и народное хозяйство</a:t>
            </a:r>
            <a:r>
              <a:rPr lang="ru-RU" sz="1400" dirty="0" smtClean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/>
              <a:t>Внедрялись </a:t>
            </a:r>
            <a:r>
              <a:rPr lang="ru-RU" sz="1400" dirty="0"/>
              <a:t>новейшие научно-технические достижения, прогрессивные методы производства, новые </a:t>
            </a:r>
            <a:r>
              <a:rPr lang="ru-RU" sz="1400" dirty="0" smtClean="0"/>
              <a:t>технологии для </a:t>
            </a:r>
            <a:r>
              <a:rPr lang="ru-RU" sz="1400" dirty="0"/>
              <a:t>повышения качества продукции, экономии дефицитных материалов, увеличения производительности труда </a:t>
            </a:r>
            <a:r>
              <a:rPr lang="ru-RU" sz="1400" dirty="0" smtClean="0"/>
              <a:t>за счет использования передовых технологических решений. </a:t>
            </a: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4824" y="4635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srgbClr val="EA6B11"/>
                </a:solidFill>
                <a:latin typeface="BastionKontrastAlt-Regular" pitchFamily="82" charset="-52"/>
                <a:ea typeface="Roboto" panose="02000000000000000000" pitchFamily="2" charset="0"/>
                <a:cs typeface="Helios" panose="04010500000000000000" pitchFamily="82" charset="0"/>
              </a:rPr>
              <a:t>ТЕХНИЧЕСКАЯ ИНФОРМАЦИЯ – КАК ОДИН ИЗ ФАКТОРОВ  ПОБЕДЫ</a:t>
            </a:r>
            <a:endParaRPr lang="ru-RU" dirty="0">
              <a:solidFill>
                <a:srgbClr val="EA6B11"/>
              </a:solidFill>
              <a:latin typeface="BastionKontrastAlt-Regular" pitchFamily="82" charset="-52"/>
              <a:ea typeface="Roboto" panose="02000000000000000000" pitchFamily="2" charset="0"/>
              <a:cs typeface="Helios" panose="04010500000000000000" pitchFamily="82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7239000" y="957381"/>
            <a:ext cx="238125" cy="209550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96149" y="2838350"/>
            <a:ext cx="24907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Иванов, Г. В. Охрана изобретений накануне и в годы Великой Отечественной войны / Г. В. Иванов, А. П. Колесников // Интеллектуальная собственность. Промышленная собственность. – 2025. – № 4. – С.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52-57.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9" y="1601308"/>
            <a:ext cx="1923068" cy="269002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477125" y="991284"/>
            <a:ext cx="432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Публикации сотрудников ВПТБ ФИПС к 80-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летию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 Победы в Великой Отечественной войне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96151" y="1601218"/>
            <a:ext cx="2366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Колесников, А. П. Вклад ученых и изобретателей в победу над фашизмом: к 80-</a:t>
            </a:r>
            <a:r>
              <a:rPr lang="ru-RU" sz="1100" dirty="0" err="1">
                <a:solidFill>
                  <a:schemeClr val="accent2">
                    <a:lumMod val="75000"/>
                  </a:schemeClr>
                </a:solidFill>
              </a:rPr>
              <a:t>летию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 Победы в Великой Отечественной войне 1941-1945 гг. / А. П. Колесников. – Москва : ФИПС, 2025. – 268 с.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96151" y="4347343"/>
            <a:ext cx="4413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Кузнецова Т. В. Деятельность ВПТБ по обеспечению научно-технической экспертизы изобретений в условиях военного времени // Всероссийская научно-практическая конференция «Сохранение исторической памяти о Великой Отечественной войне: роль библиотек» (14‒15 мая 2025 г.) : Сб. материалов.- </a:t>
            </a:r>
            <a:endParaRPr lang="ru-RU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С.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167-171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Некрасова Н. О. Всероссийская патентно-техническая библиотека в годы Великой Отечественной войны // Вестник ФИПС.-2025. Т 4, № 1 (11). - </a:t>
            </a:r>
            <a:r>
              <a:rPr lang="ru-RU" sz="1100" dirty="0" err="1" smtClean="0">
                <a:solidFill>
                  <a:schemeClr val="accent2">
                    <a:lumMod val="75000"/>
                  </a:schemeClr>
                </a:solidFill>
              </a:rPr>
              <a:t>С.76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-81.</a:t>
            </a:r>
          </a:p>
          <a:p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F9074AF-CC0A-4670-81A8-20CE062B8050}"/>
              </a:ext>
            </a:extLst>
          </p:cNvPr>
          <p:cNvSpPr txBox="1">
            <a:spLocks/>
          </p:cNvSpPr>
          <p:nvPr/>
        </p:nvSpPr>
        <p:spPr>
          <a:xfrm>
            <a:off x="0" y="4081840"/>
            <a:ext cx="12192000" cy="5854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baseline="0" dirty="0">
                <a:solidFill>
                  <a:srgbClr val="0054A6"/>
                </a:solidFill>
              </a:rPr>
              <a:t>СПАСИБО ЗА </a:t>
            </a:r>
            <a:r>
              <a:rPr lang="ru-RU" sz="2200" b="1" baseline="0" dirty="0" smtClean="0">
                <a:solidFill>
                  <a:srgbClr val="0054A6"/>
                </a:solidFill>
              </a:rPr>
              <a:t>ВНИМАНИЕ</a:t>
            </a:r>
            <a:endParaRPr lang="ru-RU" sz="2200" b="1" baseline="0" dirty="0">
              <a:solidFill>
                <a:srgbClr val="0054A6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71FD30D2-0078-443E-B467-7EBF2D2C6549}"/>
              </a:ext>
            </a:extLst>
          </p:cNvPr>
          <p:cNvSpPr txBox="1">
            <a:spLocks/>
          </p:cNvSpPr>
          <p:nvPr/>
        </p:nvSpPr>
        <p:spPr>
          <a:xfrm>
            <a:off x="0" y="5342024"/>
            <a:ext cx="11939638" cy="5678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Адрес: </a:t>
            </a:r>
            <a:r>
              <a:rPr lang="ru-RU" sz="1600" cap="non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Бережковская</a:t>
            </a:r>
            <a:r>
              <a:rPr lang="ru-RU" sz="1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наб., 24, Москва, 125993</a:t>
            </a:r>
          </a:p>
          <a:p>
            <a:pPr algn="ctr"/>
            <a:r>
              <a:rPr lang="ru-RU" sz="1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Телефон: +7 (499)240-41-97</a:t>
            </a:r>
          </a:p>
          <a:p>
            <a:pPr algn="ctr"/>
            <a:r>
              <a:rPr lang="ru-RU" sz="1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</a:t>
            </a:r>
            <a:r>
              <a:rPr lang="ru-RU" sz="1600" cap="non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mail</a:t>
            </a:r>
            <a:r>
              <a:rPr lang="ru-RU" sz="1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vptb@rupto.ru </a:t>
            </a:r>
            <a:br>
              <a:rPr lang="ru-RU" sz="1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Сайт: </a:t>
            </a:r>
            <a:r>
              <a:rPr lang="en-US" sz="1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https://new.fips.ru</a:t>
            </a:r>
            <a:r>
              <a:rPr lang="ru-RU" sz="1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ru-RU" sz="1600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 ВПТБ ФИПС</a:t>
            </a:r>
            <a:endParaRPr lang="ru-RU" sz="1600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Рисунок 15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0F2DE3B-0911-403E-845F-D0CB0DC19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44" y="609852"/>
            <a:ext cx="1097390" cy="130150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9" y="5255068"/>
            <a:ext cx="1339202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90" y="5255068"/>
            <a:ext cx="1319156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3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 anchorCtr="0">
        <a:noAutofit/>
      </a:bodyPr>
      <a:lstStyle>
        <a:defPPr>
          <a:defRPr sz="1800" baseline="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14740</TotalTime>
  <Words>2465</Words>
  <Application>Microsoft Office PowerPoint</Application>
  <PresentationFormat>Произвольный</PresentationFormat>
  <Paragraphs>184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Некрасова Наталья Олеговна</cp:lastModifiedBy>
  <cp:revision>1007</cp:revision>
  <cp:lastPrinted>2025-11-20T11:07:15Z</cp:lastPrinted>
  <dcterms:created xsi:type="dcterms:W3CDTF">2019-12-05T12:39:17Z</dcterms:created>
  <dcterms:modified xsi:type="dcterms:W3CDTF">2025-11-24T15:32:11Z</dcterms:modified>
</cp:coreProperties>
</file>