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71" r:id="rId4"/>
    <p:sldId id="257" r:id="rId5"/>
    <p:sldId id="273" r:id="rId6"/>
    <p:sldId id="278" r:id="rId7"/>
    <p:sldId id="281" r:id="rId8"/>
    <p:sldId id="275" r:id="rId9"/>
    <p:sldId id="279" r:id="rId10"/>
    <p:sldId id="284" r:id="rId11"/>
    <p:sldId id="277" r:id="rId12"/>
    <p:sldId id="292" r:id="rId13"/>
    <p:sldId id="285" r:id="rId14"/>
    <p:sldId id="306" r:id="rId15"/>
    <p:sldId id="288" r:id="rId16"/>
    <p:sldId id="305" r:id="rId17"/>
    <p:sldId id="291" r:id="rId18"/>
    <p:sldId id="293" r:id="rId19"/>
    <p:sldId id="289" r:id="rId20"/>
    <p:sldId id="303" r:id="rId21"/>
    <p:sldId id="312" r:id="rId22"/>
    <p:sldId id="311" r:id="rId23"/>
    <p:sldId id="310" r:id="rId24"/>
    <p:sldId id="290" r:id="rId25"/>
    <p:sldId id="267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006"/>
    <a:srgbClr val="9F0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D910E-AF9A-4C58-B20E-DB600B31D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2F46B-7AEE-4568-A64A-92BB60E2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027F1-68F5-4AD3-9F6A-5F9ABC81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CECCC5-7ECC-4941-9B80-63D8CEB4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1BD6F5-0C19-46FE-BD03-765CE6CC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1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E3337-6C83-47C4-8FF6-F1F1A2AA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A8B59B-25EC-4C78-8587-112DF7878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CCD2BC-1C6B-4311-A8B4-B88D6A0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CEDED0-3A1C-4005-8341-3D2C39EA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A2D073-97B4-4047-B897-D8D5B5C7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0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927CCDD-45A3-4328-A34A-22AA7BFA3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24B8D-4866-4717-A3AA-B65F5872C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546B94-D18E-48F9-A501-81FB01C0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85218C-4086-484B-8B0F-EA58CA741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D015E-91B5-45A6-B93A-334F248E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88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20480-C6A1-4682-8A44-427D00F4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F7B065-46C7-47AE-92F8-171E5A264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F2FBA2-3ECE-4762-B719-BF8F3054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185970-A2C4-4E9B-82B7-0A958E3C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115533-A28C-43B1-8A43-D3372F68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000FF-E8DB-4DCE-8797-AAE39AFD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AA2B89-273B-453D-9E70-E0752EB41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1951C-9BAE-4F72-AAF1-3476E70E2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749525-F669-4FBE-9018-3867CAFC4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6B565-3807-494D-8386-0A76DB1C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21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74A23-B576-43B1-A47B-62CE548D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7E81E3-2CAD-431C-9FAD-4BE4CAAA5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EA5614-BEF9-420E-B642-A624505A7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048CF9-1724-4EE5-8B8C-7E8F2024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731786-A99D-4068-B35C-560FE2B6F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B20CBA-1652-4439-B2FE-860CA117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9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475CD-DFC3-47FA-8CFE-1BE04236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AF2C9D-022E-4E36-BBF1-1A9152A7A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EE7188-B6E8-4661-B1DD-634C49FB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0EC64C-18EF-4338-BAC7-80AAA15A0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DB5C0D-5BA6-4D23-954C-F5A4DD684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7F9C22-63DA-42B7-8C8E-A8F3732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580EC6-6B42-4BA3-A4F5-8F2E43E5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8C7359-269B-45B8-930A-163D7C21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30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13EBD-C160-416C-9442-39934CA4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1B13B1-B39B-4208-BCD8-585D5647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1A3F65-3536-489B-B800-4E605052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93D3BA-4D24-498A-9BAD-3D59BCC3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40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AFE543-B6A1-4578-BA1D-2EDBAF6EB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FD6DA8-0680-4F94-9D23-F4FE6D1AA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275D84-3AE8-4B6E-8458-AB86DDA9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53AC0-2AE8-47C5-959B-1A3192846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2F2AF-96C4-44EF-B0C4-35DD03044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1D6117-F2AD-42E2-A3E1-6E5B305BA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6C159F-2E47-485F-880A-80F08E28F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5AE6F5-1090-45E9-82CE-88E63E3E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BFE5E8-4A1A-4759-8BAD-187D26AE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1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1F1A5-A562-425C-902B-B4E42799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2F9ECC-8DC2-44CD-816D-29F8E1F94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D8B1C7-2FDA-4071-BCF7-BD8C73095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ECB58B-4648-418B-A30F-D8054C86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2DD2C-9C9C-4F24-AA6A-287542BA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F01AE3-EB52-4CAC-978B-BBCEFF05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17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DF294-C813-4B0C-A10C-15BE08F5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90B49B-882C-4FB9-BCEA-141D169DE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C13A6A-588A-456F-8B30-77CEBF0EB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49EFC-0A1A-45D5-A73D-D1F382E78D8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B00944-3C3F-44DC-A9E8-D21D4C1EC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6669F0-829D-4DAE-8C77-A031C7244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146A2-B3A2-4E1E-8C3A-D69B393CD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89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8CFC8FE7-C93D-48C5-9F91-7189BE8D4B3E}"/>
              </a:ext>
            </a:extLst>
          </p:cNvPr>
          <p:cNvSpPr/>
          <p:nvPr/>
        </p:nvSpPr>
        <p:spPr>
          <a:xfrm>
            <a:off x="2031949" y="2242038"/>
            <a:ext cx="8128102" cy="237392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850006"/>
          </a:solidFill>
          <a:ln w="38100">
            <a:solidFill>
              <a:srgbClr val="85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ДЕЯТЕЛЬНОСТЬ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РОССИЙСКОЙ  НАЦИОНАЛЬНОЙ  БИБЛИОТКИ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 КОНТЕКСТЕ  УКРЕПЛЕНИЯ  ОБОРОНОСПОСОБНОСТИ ОСАЖДЕННОГО  ЛЕНИНГРАДА:  1941-1944  гг.</a:t>
            </a: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52BC2E-4B68-4CE4-85D5-9D3F006A08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211" y="4263513"/>
            <a:ext cx="1380927" cy="246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23FD7-DEAD-4553-B93A-2ABCA02C39DC}"/>
              </a:ext>
            </a:extLst>
          </p:cNvPr>
          <p:cNvSpPr txBox="1"/>
          <p:nvPr/>
        </p:nvSpPr>
        <p:spPr>
          <a:xfrm>
            <a:off x="3910253" y="5889409"/>
            <a:ext cx="5239709" cy="456472"/>
          </a:xfrm>
          <a:prstGeom prst="rect">
            <a:avLst/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В.В. Кугай, отдел архивных документов  РНБ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366B01-AF3C-4775-A62D-493FC2F18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1" y="190809"/>
            <a:ext cx="4051492" cy="15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8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699DA6-8F80-4DE3-A163-8AD1D0387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7" y="468084"/>
            <a:ext cx="8021309" cy="5921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3682D-2B5B-4E66-A795-994FA764F9F9}"/>
              </a:ext>
            </a:extLst>
          </p:cNvPr>
          <p:cNvSpPr txBox="1"/>
          <p:nvPr/>
        </p:nvSpPr>
        <p:spPr>
          <a:xfrm>
            <a:off x="8882065" y="963734"/>
            <a:ext cx="30328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Консультационно-библиографический отдел Государственной Публичной библиотеки.  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Слева направо: Л.В.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Ребок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, Л.С. Франкфурт,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А.Д.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Умикян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, Е.П.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Пинес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Ленинград.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1943–1944 гг.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Фото. 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13/1. Оп. 1.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12.6.1. Л. 43.</a:t>
            </a:r>
          </a:p>
        </p:txBody>
      </p:sp>
    </p:spTree>
    <p:extLst>
      <p:ext uri="{BB962C8B-B14F-4D97-AF65-F5344CB8AC3E}">
        <p14:creationId xmlns:p14="http://schemas.microsoft.com/office/powerpoint/2010/main" val="403489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26B77C-9B6C-4503-ACB9-4EA40319A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0" y="386281"/>
            <a:ext cx="8218699" cy="608543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4A4FC7-2593-4792-8BFF-9A9AD18D1219}"/>
              </a:ext>
            </a:extLst>
          </p:cNvPr>
          <p:cNvSpPr/>
          <p:nvPr/>
        </p:nvSpPr>
        <p:spPr>
          <a:xfrm>
            <a:off x="8829965" y="1083623"/>
            <a:ext cx="307098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Отдел внешнего обслуживания Государственной Публичной библиотеки.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 столом заведующий отделом  Х.Л. (М.Л.) Иоффе. 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Ленинград.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Зима 1941-1942 гг.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Фото.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13/1.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Оп. 1. Ед. хр. 12.6.2. Л. 1.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67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516AE2-F1DF-461A-83CE-07DA0BF09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8" b="630"/>
          <a:stretch/>
        </p:blipFill>
        <p:spPr>
          <a:xfrm rot="60000">
            <a:off x="2418844" y="301864"/>
            <a:ext cx="4162085" cy="6217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CE8A54-F652-4324-8EFF-0E482B765DD0}"/>
              </a:ext>
            </a:extLst>
          </p:cNvPr>
          <p:cNvSpPr txBox="1"/>
          <p:nvPr/>
        </p:nvSpPr>
        <p:spPr>
          <a:xfrm>
            <a:off x="9003322" y="1882952"/>
            <a:ext cx="30441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Заказ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Штаба Ленинградского фронта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изготовление фотокопий с прилагаемых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планов.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октября 1942 г.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ЦГАЛИ СПб. Ф. 97. Оп. 3.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782. Л. 80.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47F54-4047-4F20-AF9E-703E03C294BE}"/>
              </a:ext>
            </a:extLst>
          </p:cNvPr>
          <p:cNvSpPr txBox="1"/>
          <p:nvPr/>
        </p:nvSpPr>
        <p:spPr>
          <a:xfrm>
            <a:off x="8678962" y="156108"/>
            <a:ext cx="3513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</a:t>
            </a:r>
            <a:endParaRPr lang="ru-RU" sz="1600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 ШТАБОВ ФРОНТОВ,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ВОИНСКИХ ПОДРАЗДЕЛЕНИЙ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И ВОЕННОСЛУЖАЩИХ</a:t>
            </a:r>
            <a:endParaRPr lang="ru-RU" sz="16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1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5522C-87DA-4EF8-A715-3EAF45946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9" y="164541"/>
            <a:ext cx="8239594" cy="652891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E280B5-7A72-4066-B505-B05E0B06C126}"/>
              </a:ext>
            </a:extLst>
          </p:cNvPr>
          <p:cNvSpPr/>
          <p:nvPr/>
        </p:nvSpPr>
        <p:spPr>
          <a:xfrm>
            <a:off x="8834084" y="1732949"/>
            <a:ext cx="31754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Просьба командира 78-го запасного стрелкового полка 36-й запасной стрелковой дивизии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Б.В. Фарафонтьева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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подготовить библиографический список о морских десантах. </a:t>
            </a: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Апрель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1943 г.</a:t>
            </a:r>
          </a:p>
          <a:p>
            <a:pPr>
              <a:spcAft>
                <a:spcPts val="0"/>
              </a:spcAft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ОАД РНБ. Ф. 2. Оп. 27/5. 1943 г. 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Ед. хр. 3. Л. 18.</a:t>
            </a:r>
          </a:p>
          <a:p>
            <a:pPr>
              <a:spcAft>
                <a:spcPts val="0"/>
              </a:spcAft>
            </a:pP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 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Установлено по номеру полевой почты и на основе информации портала «Память народа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»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47F54-4047-4F20-AF9E-703E03C294BE}"/>
              </a:ext>
            </a:extLst>
          </p:cNvPr>
          <p:cNvSpPr txBox="1"/>
          <p:nvPr/>
        </p:nvSpPr>
        <p:spPr>
          <a:xfrm>
            <a:off x="8682182" y="180116"/>
            <a:ext cx="3513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</a:t>
            </a:r>
            <a:endParaRPr lang="ru-RU" sz="1600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 ШТАБОВ ФРОНТОВ,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ВОИНСКИХ ПОДРАЗДЕЛЕНИЙ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И ВОЕННОСЛУЖАЩИХ</a:t>
            </a:r>
            <a:endParaRPr lang="ru-RU" sz="16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11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CAEFC4-9A79-47F5-83D8-5181258B4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1738912" y="107657"/>
            <a:ext cx="4939254" cy="6645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58AFC-68B3-4945-B489-12778BB08E07}"/>
              </a:ext>
            </a:extLst>
          </p:cNvPr>
          <p:cNvSpPr txBox="1"/>
          <p:nvPr/>
        </p:nvSpPr>
        <p:spPr>
          <a:xfrm>
            <a:off x="8958363" y="2106156"/>
            <a:ext cx="29510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Заказ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Кировского завода на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изготовление фотокопий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каталогов фирмы «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Pangborn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16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января 1942 г.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ЦГАЛИ СПб. Ф. 97. Оп. 3.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 хр. 782. Л. 15.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37AAF-769B-4D15-AB05-6EF52B43E9A2}"/>
              </a:ext>
            </a:extLst>
          </p:cNvPr>
          <p:cNvSpPr txBox="1"/>
          <p:nvPr/>
        </p:nvSpPr>
        <p:spPr>
          <a:xfrm>
            <a:off x="8678963" y="276879"/>
            <a:ext cx="351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ОТ ОБОРОННЫХ ПРЕДПРИЯТИЙ ЛЕНИНГРАДА</a:t>
            </a:r>
          </a:p>
        </p:txBody>
      </p:sp>
    </p:spTree>
    <p:extLst>
      <p:ext uri="{BB962C8B-B14F-4D97-AF65-F5344CB8AC3E}">
        <p14:creationId xmlns:p14="http://schemas.microsoft.com/office/powerpoint/2010/main" val="43371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7EBF5E-4015-4045-8832-22C5EE6F3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94" y="0"/>
            <a:ext cx="474308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E8CC0A-918D-46DD-8BEA-FDFEA66004A7}"/>
              </a:ext>
            </a:extLst>
          </p:cNvPr>
          <p:cNvSpPr/>
          <p:nvPr/>
        </p:nvSpPr>
        <p:spPr>
          <a:xfrm>
            <a:off x="8832964" y="1693067"/>
            <a:ext cx="319537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Запрос главного технолога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Ленмашмолзавода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на  подготовку списка библиографии по вопросам организации кустарных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 промышленных производств. </a:t>
            </a:r>
          </a:p>
          <a:p>
            <a:pPr>
              <a:spcAft>
                <a:spcPts val="0"/>
              </a:spcAft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10 октября 1942 г.</a:t>
            </a:r>
          </a:p>
          <a:p>
            <a:pPr>
              <a:spcAft>
                <a:spcPts val="0"/>
              </a:spcAft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2. Оп. 26/7. 1942 г. 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6. Л. 17.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42047-7DBE-4890-B2F1-87CCE779A622}"/>
              </a:ext>
            </a:extLst>
          </p:cNvPr>
          <p:cNvSpPr txBox="1"/>
          <p:nvPr/>
        </p:nvSpPr>
        <p:spPr>
          <a:xfrm>
            <a:off x="8651630" y="200202"/>
            <a:ext cx="351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ОТ ОБОРОННЫХ ПРЕДПРИЯТИЙ ЛЕНИНГРАДА</a:t>
            </a:r>
          </a:p>
        </p:txBody>
      </p:sp>
    </p:spTree>
    <p:extLst>
      <p:ext uri="{BB962C8B-B14F-4D97-AF65-F5344CB8AC3E}">
        <p14:creationId xmlns:p14="http://schemas.microsoft.com/office/powerpoint/2010/main" val="3875455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25B5F1-5861-4F50-AC3B-032A13F1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81" y="108527"/>
            <a:ext cx="4427297" cy="6640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CD575-AD92-4062-9EF3-3D91670622BE}"/>
              </a:ext>
            </a:extLst>
          </p:cNvPr>
          <p:cNvSpPr txBox="1"/>
          <p:nvPr/>
        </p:nvSpPr>
        <p:spPr>
          <a:xfrm>
            <a:off x="8862766" y="1859200"/>
            <a:ext cx="314221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Заказ на изготовление </a:t>
            </a:r>
            <a:r>
              <a:rPr lang="ru-RU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ротокопий</a:t>
            </a:r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статей из немецких периодических изданий 1941 г. для завода «Русский дизель» (в 1941-1942 гг. – в составе машиностроительного завода им. Ленина). </a:t>
            </a:r>
            <a:endParaRPr lang="ru-RU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</a:t>
            </a:r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ноября 1942 г.</a:t>
            </a:r>
          </a:p>
          <a:p>
            <a:endParaRPr lang="ru-RU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ЦГАЛИ СПб. Ф. 97. Оп. 3. </a:t>
            </a:r>
          </a:p>
          <a:p>
            <a:r>
              <a:rPr lang="ru-RU" sz="1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Ед. хр. 783. Л. 1.</a:t>
            </a:r>
            <a:endParaRPr lang="ru-RU" sz="16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43220-66AD-40F2-8280-CD84A6897775}"/>
              </a:ext>
            </a:extLst>
          </p:cNvPr>
          <p:cNvSpPr txBox="1"/>
          <p:nvPr/>
        </p:nvSpPr>
        <p:spPr>
          <a:xfrm>
            <a:off x="8678963" y="351693"/>
            <a:ext cx="351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ОТ ОБОРОННЫХ ПРЕДПРИЯТИЙ ЛЕНИНГРАДА</a:t>
            </a:r>
          </a:p>
        </p:txBody>
      </p:sp>
    </p:spTree>
    <p:extLst>
      <p:ext uri="{BB962C8B-B14F-4D97-AF65-F5344CB8AC3E}">
        <p14:creationId xmlns:p14="http://schemas.microsoft.com/office/powerpoint/2010/main" val="276378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6E3070-F2B8-4F30-A1C0-DB48EA9D9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2269498" y="0"/>
            <a:ext cx="443752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FA53DD-8569-4CAB-BC5B-0953153E9C8C}"/>
              </a:ext>
            </a:extLst>
          </p:cNvPr>
          <p:cNvSpPr/>
          <p:nvPr/>
        </p:nvSpPr>
        <p:spPr>
          <a:xfrm>
            <a:off x="8774479" y="2276735"/>
            <a:ext cx="32946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Запрос эвакогоспиталя №  1173 на материалы о туберкулезе, голоде 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цинге 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 армии.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22 сентября 1942 г.</a:t>
            </a:r>
          </a:p>
          <a:p>
            <a:pPr>
              <a:spcAft>
                <a:spcPts val="0"/>
              </a:spcAft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2. Оп. 27/5. 1943 г. 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3. Л. 67.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D951C-7F8A-4509-991C-D7B497E8CEF4}"/>
              </a:ext>
            </a:extLst>
          </p:cNvPr>
          <p:cNvSpPr txBox="1"/>
          <p:nvPr/>
        </p:nvSpPr>
        <p:spPr>
          <a:xfrm>
            <a:off x="8587047" y="290982"/>
            <a:ext cx="360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ОТ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МЕДИЦИНСКИХ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936843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668442-61F6-4FA0-8FA4-63E933122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4811"/>
          <a:stretch/>
        </p:blipFill>
        <p:spPr>
          <a:xfrm rot="-180000">
            <a:off x="2238734" y="324724"/>
            <a:ext cx="4577159" cy="652806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D590DC-0A46-4A16-9F26-1D35E459695B}"/>
              </a:ext>
            </a:extLst>
          </p:cNvPr>
          <p:cNvSpPr/>
          <p:nvPr/>
        </p:nvSpPr>
        <p:spPr>
          <a:xfrm>
            <a:off x="8842883" y="1933273"/>
            <a:ext cx="318197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Запрос Ленинградского научно-исследовательского  туберкулезного института на подбор литературы, в том числе на иностранных языках, по теме «Венозное давление при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туберкулезе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», опубликованной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1935-1943 гг. </a:t>
            </a:r>
          </a:p>
          <a:p>
            <a:pPr>
              <a:spcAft>
                <a:spcPts val="0"/>
              </a:spcAft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5 ноября 1943 г.</a:t>
            </a:r>
          </a:p>
          <a:p>
            <a:pPr>
              <a:spcAft>
                <a:spcPts val="0"/>
              </a:spcAft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2. Оп. 27/5. 1943 г.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 хр. 3. Л. 83.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79FF0-41D3-4A3E-8C4A-8D9AB332B9CF}"/>
              </a:ext>
            </a:extLst>
          </p:cNvPr>
          <p:cNvSpPr txBox="1"/>
          <p:nvPr/>
        </p:nvSpPr>
        <p:spPr>
          <a:xfrm>
            <a:off x="8678963" y="209422"/>
            <a:ext cx="350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ОТ МЕДИЦИНСКИХ 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288872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F9CB1F-20B2-42A2-912A-BE6F270EA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6" y="311916"/>
            <a:ext cx="8379881" cy="62341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A25817-E2F5-4648-8CBA-D5D335088711}"/>
              </a:ext>
            </a:extLst>
          </p:cNvPr>
          <p:cNvSpPr/>
          <p:nvPr/>
        </p:nvSpPr>
        <p:spPr>
          <a:xfrm>
            <a:off x="8874571" y="2160877"/>
            <a:ext cx="31250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Запрос Ленинградского отделения Союза советских архитекторов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 библиографию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 вопросам маскировки бомбоубежищ и восстановления зданий, пострадавших от бомбардировок. </a:t>
            </a:r>
          </a:p>
          <a:p>
            <a:pPr>
              <a:spcAft>
                <a:spcPts val="0"/>
              </a:spcAft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 августа 1941 г.</a:t>
            </a:r>
          </a:p>
          <a:p>
            <a:pPr>
              <a:spcAft>
                <a:spcPts val="0"/>
              </a:spcAft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ОАД РНБ. Ф. 2. Оп. 25/6. 1941 г. 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Ед. хр. 13. Л. 117.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520A7E-D35E-4786-B203-165E33375B85}"/>
              </a:ext>
            </a:extLst>
          </p:cNvPr>
          <p:cNvSpPr txBox="1"/>
          <p:nvPr/>
        </p:nvSpPr>
        <p:spPr>
          <a:xfrm>
            <a:off x="8682182" y="311916"/>
            <a:ext cx="3509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 ОРГАНИЗАЦИЙ, </a:t>
            </a:r>
            <a:endParaRPr lang="ru-RU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ВЕДЕНИИ КОТОРЫХ НАХОДИЛОСЬ РЕШЕНИЕ ИНФРАСТУКТУРНЫХ ЗАДАЧ</a:t>
            </a:r>
          </a:p>
        </p:txBody>
      </p:sp>
    </p:spTree>
    <p:extLst>
      <p:ext uri="{BB962C8B-B14F-4D97-AF65-F5344CB8AC3E}">
        <p14:creationId xmlns:p14="http://schemas.microsoft.com/office/powerpoint/2010/main" val="511563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050776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075090-E434-41B7-B406-6F9766E2E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26052" y="401072"/>
            <a:ext cx="7543258" cy="6055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D3292E-C38B-49EF-8C14-E3AFB4F0BC92}"/>
              </a:ext>
            </a:extLst>
          </p:cNvPr>
          <p:cNvSpPr txBox="1"/>
          <p:nvPr/>
        </p:nvSpPr>
        <p:spPr>
          <a:xfrm>
            <a:off x="8651630" y="156593"/>
            <a:ext cx="354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 ОРГАНИЗАЦИЙ, </a:t>
            </a:r>
            <a:endParaRPr lang="ru-RU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ВЕДЕНИИ КОТОРЫХ НАХОДИЛОСЬ РЕШЕНИЕ ИНФРАСТУКТУРНЫХ ЗАДАЧ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439EF-CBD8-4C60-ABA4-57B37918B5E5}"/>
              </a:ext>
            </a:extLst>
          </p:cNvPr>
          <p:cNvSpPr txBox="1"/>
          <p:nvPr/>
        </p:nvSpPr>
        <p:spPr>
          <a:xfrm>
            <a:off x="8841011" y="2390218"/>
            <a:ext cx="31616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Заказ конструкторского бюро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Энергопроект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» Ленэнерго на изготовление фотокопий с прилагаемых негативов.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 ноября 1942 г.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ЦГАЛИ СПб. Ф. 97. Оп. 3.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 хр. 782. Л. 102.</a:t>
            </a:r>
          </a:p>
        </p:txBody>
      </p:sp>
    </p:spTree>
    <p:extLst>
      <p:ext uri="{BB962C8B-B14F-4D97-AF65-F5344CB8AC3E}">
        <p14:creationId xmlns:p14="http://schemas.microsoft.com/office/powerpoint/2010/main" val="107889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20A7E-D35E-4786-B203-165E33375B85}"/>
              </a:ext>
            </a:extLst>
          </p:cNvPr>
          <p:cNvSpPr txBox="1"/>
          <p:nvPr/>
        </p:nvSpPr>
        <p:spPr>
          <a:xfrm>
            <a:off x="8651630" y="156593"/>
            <a:ext cx="354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 ОРГАНИЗАЦИЙ, </a:t>
            </a:r>
            <a:endParaRPr lang="ru-RU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ВЕДЕНИИ КОТОРЫХ НАХОДИЛОСЬ РЕШЕНИЕ ИНФРАСТУКТУРНЫХ ЗАДАЧ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1E2EBC-652A-486C-A70A-BB6230A77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8" b="955"/>
          <a:stretch/>
        </p:blipFill>
        <p:spPr>
          <a:xfrm>
            <a:off x="2169622" y="272242"/>
            <a:ext cx="4119428" cy="6253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87A16-F9D7-46FE-889D-F966DEACBFB2}"/>
              </a:ext>
            </a:extLst>
          </p:cNvPr>
          <p:cNvSpPr txBox="1"/>
          <p:nvPr/>
        </p:nvSpPr>
        <p:spPr>
          <a:xfrm>
            <a:off x="8755113" y="2560769"/>
            <a:ext cx="333340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Заказ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дирекции Ленинградского радио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перевод статей из иностранной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периодики технического профиля.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Июль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1943 г.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ЦГАЛИ СПб. Ф. 97. Оп. 3.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 хр. 933. Л. 23.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275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DEB0-F4CF-4123-9253-68A33AF59B6C}"/>
              </a:ext>
            </a:extLst>
          </p:cNvPr>
          <p:cNvSpPr txBox="1"/>
          <p:nvPr/>
        </p:nvSpPr>
        <p:spPr>
          <a:xfrm>
            <a:off x="8651630" y="236133"/>
            <a:ext cx="354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НАУЧНЫХ  УЧРЕЖДЕНИЙ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232028-D21C-47A2-8404-7D910DB7C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1" y="382953"/>
            <a:ext cx="7787974" cy="6252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413530-DA06-40A4-BC57-24D52BC91075}"/>
              </a:ext>
            </a:extLst>
          </p:cNvPr>
          <p:cNvSpPr txBox="1"/>
          <p:nvPr/>
        </p:nvSpPr>
        <p:spPr>
          <a:xfrm>
            <a:off x="8892272" y="2092102"/>
            <a:ext cx="30590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Заказ на изготовление фотокопий чертежей-номограмм для Астрономического института АН СССР.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Автограф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профессора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И.Д.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Жонголовича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19 февраля 1944 г.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ЦГАЛИ СПб. Ф. 97. Оп. 3.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 хр. 1033. Л. 15.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17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214FBB-D9EB-41E0-BD13-6D6149F1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645516" y="562428"/>
            <a:ext cx="7714711" cy="6000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045D84-4B26-4DB6-BBFA-67A421D562FB}"/>
              </a:ext>
            </a:extLst>
          </p:cNvPr>
          <p:cNvSpPr txBox="1"/>
          <p:nvPr/>
        </p:nvSpPr>
        <p:spPr>
          <a:xfrm>
            <a:off x="8828116" y="2054488"/>
            <a:ext cx="31892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Заказ Лаборатории № 2 АН СССР на изготовление копии статьи.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Автограф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члена-корреспондента АН СССР И.К.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Кикоина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24 июня 1944 г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ЦГАЛИ СПб. Ф. 97. Оп. 3.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 хр. 1035. Л. 68.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5DEB0-F4CF-4123-9253-68A33AF59B6C}"/>
              </a:ext>
            </a:extLst>
          </p:cNvPr>
          <p:cNvSpPr txBox="1"/>
          <p:nvPr/>
        </p:nvSpPr>
        <p:spPr>
          <a:xfrm>
            <a:off x="8651630" y="236133"/>
            <a:ext cx="354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ОБРАЩЕНИЯ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НАУЧНЫХ 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966811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F50EE7-07D6-4563-B043-E24BF9291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0" t="1465"/>
          <a:stretch/>
        </p:blipFill>
        <p:spPr>
          <a:xfrm>
            <a:off x="2471895" y="128116"/>
            <a:ext cx="4368455" cy="66017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012118-E4ED-49A3-A733-51905C053D8C}"/>
              </a:ext>
            </a:extLst>
          </p:cNvPr>
          <p:cNvSpPr/>
          <p:nvPr/>
        </p:nvSpPr>
        <p:spPr>
          <a:xfrm>
            <a:off x="8811491" y="1459916"/>
            <a:ext cx="329086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Запрос киностудии «Ленфильм», направленный Государственным издательством художественной литературы в Государственную Публичную библиотеку, о содействии в подготовке серии короткометражных агитационно-пропагандистских художественных фильмов. </a:t>
            </a: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июля 1941 г.</a:t>
            </a:r>
          </a:p>
          <a:p>
            <a:pPr>
              <a:spcAft>
                <a:spcPts val="0"/>
              </a:spcAft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ОАД РНБ. Ф. 2. Оп. 25/1. 1941 г. 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Ед. хр. 23. Л. 42.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EEABB-AC95-4CAD-B4D0-0B23495AE77A}"/>
              </a:ext>
            </a:extLst>
          </p:cNvPr>
          <p:cNvSpPr txBox="1"/>
          <p:nvPr/>
        </p:nvSpPr>
        <p:spPr>
          <a:xfrm>
            <a:off x="8682182" y="252561"/>
            <a:ext cx="350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ОБРАЩЕНИЯ, СВЯЗАННЫЕ В КУЛЬТУРНО-МАССОВОЙ РАБОТОЙ</a:t>
            </a:r>
            <a:endParaRPr lang="ru-RU" sz="16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97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D7EBD-97B5-4FF1-A201-357E1AF48A5B}"/>
              </a:ext>
            </a:extLst>
          </p:cNvPr>
          <p:cNvSpPr txBox="1"/>
          <p:nvPr/>
        </p:nvSpPr>
        <p:spPr>
          <a:xfrm>
            <a:off x="440021" y="3429000"/>
            <a:ext cx="8139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ИТОГИ ТЫ ОТДЕЛА ЗА ГОДЫ ВЕЛИКОЙ ОТЕЧЕСТВЕННОЙ ВОЙНЫ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08FD18-7D88-4CF3-ADC7-543F4294BEE0}"/>
              </a:ext>
            </a:extLst>
          </p:cNvPr>
          <p:cNvSpPr/>
          <p:nvPr/>
        </p:nvSpPr>
        <p:spPr>
          <a:xfrm>
            <a:off x="8836774" y="2791071"/>
            <a:ext cx="31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Михеева </a:t>
            </a:r>
            <a:r>
              <a:rPr lang="ru-RU" sz="1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Г.В. Российская национальная библиотека в годы Великой Отечественной войны (1941-1945</a:t>
            </a:r>
            <a:r>
              <a:rPr lang="ru-RU" sz="1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). – СПб</a:t>
            </a:r>
            <a:r>
              <a:rPr lang="ru-RU" sz="1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.: РНБ, 2020</a:t>
            </a:r>
            <a:r>
              <a:rPr lang="ru-RU" sz="1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– С. 73-93.</a:t>
            </a:r>
          </a:p>
          <a:p>
            <a:pPr>
              <a:spcAft>
                <a:spcPts val="0"/>
              </a:spcAft>
            </a:pPr>
            <a:endParaRPr lang="ru-RU" sz="1400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Публичная </a:t>
            </a:r>
            <a:r>
              <a:rPr lang="ru-RU" sz="1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библиотека в период Великой Отечественной войны Советского Союза (июнь 1941 – 1945 гг.) // История Государственной ордена Трудового Красного Знамени Публичной библиотеки им. М.Е. Салтыкова-Щедрина. – Л.: </a:t>
            </a:r>
            <a:r>
              <a:rPr lang="ru-RU" sz="14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Лениздат</a:t>
            </a:r>
            <a:r>
              <a:rPr lang="ru-RU" sz="1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1963</a:t>
            </a:r>
            <a:r>
              <a:rPr lang="ru-RU" sz="1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 </a:t>
            </a:r>
            <a:r>
              <a:rPr lang="ru-RU" sz="1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– С. 302-303.</a:t>
            </a:r>
            <a:endParaRPr lang="ru-RU" sz="32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C451D9B-54FF-4DCD-8C42-16A545DEC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73659"/>
              </p:ext>
            </p:extLst>
          </p:nvPr>
        </p:nvGraphicFramePr>
        <p:xfrm>
          <a:off x="501125" y="650607"/>
          <a:ext cx="7759622" cy="509414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288104">
                  <a:extLst>
                    <a:ext uri="{9D8B030D-6E8A-4147-A177-3AD203B41FA5}">
                      <a16:colId xmlns:a16="http://schemas.microsoft.com/office/drawing/2014/main" val="2672721872"/>
                    </a:ext>
                  </a:extLst>
                </a:gridCol>
                <a:gridCol w="1642822">
                  <a:extLst>
                    <a:ext uri="{9D8B030D-6E8A-4147-A177-3AD203B41FA5}">
                      <a16:colId xmlns:a16="http://schemas.microsoft.com/office/drawing/2014/main" val="3300122892"/>
                    </a:ext>
                  </a:extLst>
                </a:gridCol>
                <a:gridCol w="2828696">
                  <a:extLst>
                    <a:ext uri="{9D8B030D-6E8A-4147-A177-3AD203B41FA5}">
                      <a16:colId xmlns:a16="http://schemas.microsoft.com/office/drawing/2014/main" val="3613620032"/>
                    </a:ext>
                  </a:extLst>
                </a:gridCol>
              </a:tblGrid>
              <a:tr h="36244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ПЕРИОД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6104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Выдано в читальных залах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1941-1944 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502 </a:t>
                      </a:r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867 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изданий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94707"/>
                  </a:ext>
                </a:extLst>
              </a:tr>
              <a:tr h="906119"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Абонентов межбиблиотечного абонемента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1941-1945 гг.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388 библиотек, учреждений и предприятий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144822"/>
                  </a:ext>
                </a:extLst>
              </a:tr>
              <a:tr h="906119"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Направлено по межбиблиотечному абонементу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1941-1945 гг.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1,47 млн изданий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969685"/>
                  </a:ext>
                </a:extLst>
              </a:tr>
              <a:tr h="748146"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Подготовлено библиографических справок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1941-1945 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89 </a:t>
                      </a:r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323 справок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149680"/>
                  </a:ext>
                </a:extLst>
              </a:tr>
              <a:tr h="688397"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Абонентов отдела внешнего обслуживания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1941-1945 гг.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2 543 заказчика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814914"/>
                  </a:ext>
                </a:extLst>
              </a:tr>
              <a:tr h="362448"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Изготовлено фото 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и </a:t>
                      </a:r>
                      <a:r>
                        <a:rPr lang="ru-RU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ротокопий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1941-1945 гг.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150 тыс. отпечатков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717200"/>
                  </a:ext>
                </a:extLst>
              </a:tr>
              <a:tr h="362448"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Подготовлено</a:t>
                      </a:r>
                      <a:r>
                        <a:rPr lang="ru-RU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п</a:t>
                      </a:r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ереводов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1941-1945 гг.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400 печатных листов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9528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A20800-F8B1-4C6D-B036-EA7C7CA668F9}"/>
              </a:ext>
            </a:extLst>
          </p:cNvPr>
          <p:cNvSpPr txBox="1"/>
          <p:nvPr/>
        </p:nvSpPr>
        <p:spPr>
          <a:xfrm>
            <a:off x="8662086" y="221064"/>
            <a:ext cx="3509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СТАТИСТИЧЕСКИЕ ДАННЫЕ ГОСУДАРСТВЕННОЙ ПУБЛИЧНОЙ БИБЛИОТЕКИ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ПО ОБСЛУЖИВАНИЮ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ГОДЫ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ВОЙНЫ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 БЛОКАДЫ</a:t>
            </a:r>
          </a:p>
        </p:txBody>
      </p:sp>
    </p:spTree>
    <p:extLst>
      <p:ext uri="{BB962C8B-B14F-4D97-AF65-F5344CB8AC3E}">
        <p14:creationId xmlns:p14="http://schemas.microsoft.com/office/powerpoint/2010/main" val="1737275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8F8B3F-ED87-4ECD-BDBF-304621EB79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6" y="272552"/>
            <a:ext cx="5961777" cy="43907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7012EC-8692-4966-B1A7-535F45AC06FB}"/>
              </a:ext>
            </a:extLst>
          </p:cNvPr>
          <p:cNvSpPr/>
          <p:nvPr/>
        </p:nvSpPr>
        <p:spPr>
          <a:xfrm>
            <a:off x="8811492" y="1194586"/>
            <a:ext cx="320871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Вручение медалей «За оборону Ленинграда» работникам Государственной Публичной библиотеки. Третья очередь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награждений.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Ленинград.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10 февраля 1944 г. 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Фото.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13/1. Оп. 1.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12.2.1. Л. 2, 9.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35B158-F374-4E30-B273-F5C62B183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096" y="3256689"/>
            <a:ext cx="4823049" cy="33703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074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t="2210" r="3371" b="3060"/>
          <a:stretch/>
        </p:blipFill>
        <p:spPr>
          <a:xfrm>
            <a:off x="2033375" y="228269"/>
            <a:ext cx="4809647" cy="6401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7E278-E3E5-41E7-A5E0-9783EB46665E}"/>
              </a:ext>
            </a:extLst>
          </p:cNvPr>
          <p:cNvSpPr txBox="1"/>
          <p:nvPr/>
        </p:nvSpPr>
        <p:spPr>
          <a:xfrm>
            <a:off x="8733439" y="1536203"/>
            <a:ext cx="32843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Погрузка фондов Государственной Публичной библиотеки для дальнейшей эвакуации в Ульяновскую область, город Мелекесс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(с 1972 г. – Димитровград).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Ленинград.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16 июля 1941 г.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13/1. Оп. 1. 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12.3.3-а. Л. 1. </a:t>
            </a:r>
          </a:p>
        </p:txBody>
      </p:sp>
    </p:spTree>
    <p:extLst>
      <p:ext uri="{BB962C8B-B14F-4D97-AF65-F5344CB8AC3E}">
        <p14:creationId xmlns:p14="http://schemas.microsoft.com/office/powerpoint/2010/main" val="228893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7"/>
            <a:ext cx="6858000" cy="35403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8A3F93-D5CC-45EC-9F95-D1F5143C89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"/>
          <a:stretch/>
        </p:blipFill>
        <p:spPr>
          <a:xfrm>
            <a:off x="4576621" y="1916016"/>
            <a:ext cx="3426939" cy="4675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F046D4-92D4-405D-90BE-785F862392DA}"/>
              </a:ext>
            </a:extLst>
          </p:cNvPr>
          <p:cNvSpPr/>
          <p:nvPr/>
        </p:nvSpPr>
        <p:spPr>
          <a:xfrm>
            <a:off x="8810305" y="3731148"/>
            <a:ext cx="328330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Елена Филипповна Егоренкова (1907-1966) – директор Государственной Публичной библиотеки с октября 1941 по март 1946 гг.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Фото. 1940-е гг.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13/2. Оп. 1.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Егоренкова Е.Ф. Л. 3.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https://nlr.ru/file_img/person/26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8" y="324195"/>
            <a:ext cx="3077503" cy="43652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0304" y="234907"/>
            <a:ext cx="31766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Александр Христофорович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Вольпер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(1894-1970) –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диреткор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Государственной Публичной библиотеки с марта 1936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по сентябрь 1941 гг.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Послевоенное фото.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11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7"/>
            <a:ext cx="6858000" cy="3540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2834DB-A0C5-42B0-BCAA-887F2D82E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4" y="434801"/>
            <a:ext cx="8140854" cy="5988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32761C-E764-4C06-A2C3-FB085BCF6AE5}"/>
              </a:ext>
            </a:extLst>
          </p:cNvPr>
          <p:cNvSpPr txBox="1"/>
          <p:nvPr/>
        </p:nvSpPr>
        <p:spPr>
          <a:xfrm>
            <a:off x="8952844" y="1584593"/>
            <a:ext cx="29684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Каталоги Государственной Публичной библиотеки, перемещенные в подвальные пространства. 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Ленинград.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Зима 1941-1942 гг.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Фото. </a:t>
            </a:r>
          </a:p>
          <a:p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13/1. Оп. 1.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12.1.3. Л. 1.</a:t>
            </a:r>
          </a:p>
        </p:txBody>
      </p:sp>
    </p:spTree>
    <p:extLst>
      <p:ext uri="{BB962C8B-B14F-4D97-AF65-F5344CB8AC3E}">
        <p14:creationId xmlns:p14="http://schemas.microsoft.com/office/powerpoint/2010/main" val="101636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7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80E6C-0522-41AC-945E-F0046C7D5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65944"/>
            <a:ext cx="8021749" cy="5926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3F4EEB-E88B-424B-8A89-D3FE9B6D31CC}"/>
              </a:ext>
            </a:extLst>
          </p:cNvPr>
          <p:cNvSpPr txBox="1"/>
          <p:nvPr/>
        </p:nvSpPr>
        <p:spPr>
          <a:xfrm>
            <a:off x="8927857" y="1212978"/>
            <a:ext cx="30184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Общий читальный зал Государственной Публичной библиотеки в помещениях Отдела рукописей. 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Ленинград.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1942 г.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Фото.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13/1. Оп. 1.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12.6.2. Л. 10.</a:t>
            </a:r>
          </a:p>
        </p:txBody>
      </p:sp>
    </p:spTree>
    <p:extLst>
      <p:ext uri="{BB962C8B-B14F-4D97-AF65-F5344CB8AC3E}">
        <p14:creationId xmlns:p14="http://schemas.microsoft.com/office/powerpoint/2010/main" val="429364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83D85-C743-4C27-823B-6566C7F1F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3" y="367876"/>
            <a:ext cx="8188355" cy="6122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AF70D-9BC3-4632-A2F1-3F0FCD8BE64F}"/>
              </a:ext>
            </a:extLst>
          </p:cNvPr>
          <p:cNvSpPr txBox="1"/>
          <p:nvPr/>
        </p:nvSpPr>
        <p:spPr>
          <a:xfrm>
            <a:off x="8907332" y="1582340"/>
            <a:ext cx="312686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Общий читальный зал Государственной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Публичной библиотеки. 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Ленинград.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1943-1944 г.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Фото.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13/1. Оп. 1.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Ед. хр. 12.6.1. Л. 26.</a:t>
            </a:r>
          </a:p>
        </p:txBody>
      </p:sp>
    </p:spTree>
    <p:extLst>
      <p:ext uri="{BB962C8B-B14F-4D97-AF65-F5344CB8AC3E}">
        <p14:creationId xmlns:p14="http://schemas.microsoft.com/office/powerpoint/2010/main" val="379915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574E5A-CCCC-4830-8FD0-3C75CA7B8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7" y="390589"/>
            <a:ext cx="8122787" cy="6076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4E1484-CE75-4CD2-A7A3-5F3FE5DFCDCC}"/>
              </a:ext>
            </a:extLst>
          </p:cNvPr>
          <p:cNvSpPr/>
          <p:nvPr/>
        </p:nvSpPr>
        <p:spPr>
          <a:xfrm>
            <a:off x="8821162" y="615820"/>
            <a:ext cx="322398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 справочном пункте Консультационно-библиографического отдела при общем читальном зале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Государственной Публичной библиотеки, слева направо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М.В. Сокурова,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В.Н. Миницкая (Яковкина), А.И. Колола. 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Ленинград.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Зима 1941–1942 гг.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Фото. 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ОАД РНБ. Ф. 13/1. Оп. 1. 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Ед. хр. 12.6.3. Л. 3-а.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51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662C8-A018-4192-A936-662CDFFE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815" y="1658815"/>
            <a:ext cx="6858000" cy="35403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7D5782-5A44-48B2-996F-8270B2159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3" y="568105"/>
            <a:ext cx="8027718" cy="5721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A7C86B-41F6-4A43-B14E-A6EA1294A95D}"/>
              </a:ext>
            </a:extLst>
          </p:cNvPr>
          <p:cNvSpPr txBox="1"/>
          <p:nvPr/>
        </p:nvSpPr>
        <p:spPr>
          <a:xfrm>
            <a:off x="8951557" y="1046769"/>
            <a:ext cx="28825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Работники Государственной Публичной библиотеки: В.П. Шмидт,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М.В. Сокурова,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Л.А.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Шохор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-Троцкая,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Ю.А.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Меженко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А.Г.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Биснек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Ленинград.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Зима 1941–1942 гг.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Фото. </a:t>
            </a:r>
          </a:p>
          <a:p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ОАД РНБ. Ф. 13/1. Оп. 1.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Ед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 хр. 12.6.1. Л. 4.</a:t>
            </a:r>
          </a:p>
        </p:txBody>
      </p:sp>
    </p:spTree>
    <p:extLst>
      <p:ext uri="{BB962C8B-B14F-4D97-AF65-F5344CB8AC3E}">
        <p14:creationId xmlns:p14="http://schemas.microsoft.com/office/powerpoint/2010/main" val="4248690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1393</Words>
  <Application>Microsoft Office PowerPoint</Application>
  <PresentationFormat>Широкоэкранный</PresentationFormat>
  <Paragraphs>230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2025-11-19T21:09:07Z</dcterms:created>
  <dcterms:modified xsi:type="dcterms:W3CDTF">2025-11-24T13:43:39Z</dcterms:modified>
</cp:coreProperties>
</file>