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4" r:id="rId1"/>
  </p:sldMasterIdLst>
  <p:notesMasterIdLst>
    <p:notesMasterId r:id="rId49"/>
  </p:notesMasterIdLst>
  <p:sldIdLst>
    <p:sldId id="368" r:id="rId2"/>
    <p:sldId id="347" r:id="rId3"/>
    <p:sldId id="369" r:id="rId4"/>
    <p:sldId id="400" r:id="rId5"/>
    <p:sldId id="433" r:id="rId6"/>
    <p:sldId id="401" r:id="rId7"/>
    <p:sldId id="402" r:id="rId8"/>
    <p:sldId id="387" r:id="rId9"/>
    <p:sldId id="388" r:id="rId10"/>
    <p:sldId id="397" r:id="rId11"/>
    <p:sldId id="403" r:id="rId12"/>
    <p:sldId id="407" r:id="rId13"/>
    <p:sldId id="404" r:id="rId14"/>
    <p:sldId id="405" r:id="rId15"/>
    <p:sldId id="406" r:id="rId16"/>
    <p:sldId id="432" r:id="rId17"/>
    <p:sldId id="434" r:id="rId18"/>
    <p:sldId id="399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6" r:id="rId37"/>
    <p:sldId id="425" r:id="rId38"/>
    <p:sldId id="427" r:id="rId39"/>
    <p:sldId id="428" r:id="rId40"/>
    <p:sldId id="429" r:id="rId41"/>
    <p:sldId id="430" r:id="rId42"/>
    <p:sldId id="375" r:id="rId43"/>
    <p:sldId id="398" r:id="rId44"/>
    <p:sldId id="263" r:id="rId45"/>
    <p:sldId id="431" r:id="rId46"/>
    <p:sldId id="312" r:id="rId47"/>
    <p:sldId id="262" r:id="rId48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69" autoAdjust="0"/>
  </p:normalViewPr>
  <p:slideViewPr>
    <p:cSldViewPr>
      <p:cViewPr varScale="1">
        <p:scale>
          <a:sx n="121" d="100"/>
          <a:sy n="121" d="100"/>
        </p:scale>
        <p:origin x="115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139" cy="497603"/>
          </a:xfrm>
          <a:prstGeom prst="rect">
            <a:avLst/>
          </a:prstGeom>
        </p:spPr>
        <p:txBody>
          <a:bodyPr vert="horz" lIns="92013" tIns="46007" rIns="92013" bIns="4600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0414" y="0"/>
            <a:ext cx="2929139" cy="497603"/>
          </a:xfrm>
          <a:prstGeom prst="rect">
            <a:avLst/>
          </a:prstGeom>
        </p:spPr>
        <p:txBody>
          <a:bodyPr vert="horz" lIns="92013" tIns="46007" rIns="92013" bIns="4600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817C370-57C9-470F-8627-AB69AFF939E7}" type="datetimeFigureOut">
              <a:rPr lang="ru-RU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4538"/>
            <a:ext cx="497046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13" tIns="46007" rIns="92013" bIns="4600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956" y="4723252"/>
            <a:ext cx="5409252" cy="4473654"/>
          </a:xfrm>
          <a:prstGeom prst="rect">
            <a:avLst/>
          </a:prstGeom>
        </p:spPr>
        <p:txBody>
          <a:bodyPr vert="horz" lIns="92013" tIns="46007" rIns="92013" bIns="4600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21"/>
            <a:ext cx="2929139" cy="497603"/>
          </a:xfrm>
          <a:prstGeom prst="rect">
            <a:avLst/>
          </a:prstGeom>
        </p:spPr>
        <p:txBody>
          <a:bodyPr vert="horz" lIns="92013" tIns="46007" rIns="92013" bIns="4600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0414" y="9443321"/>
            <a:ext cx="2929139" cy="497603"/>
          </a:xfrm>
          <a:prstGeom prst="rect">
            <a:avLst/>
          </a:prstGeom>
        </p:spPr>
        <p:txBody>
          <a:bodyPr vert="horz" lIns="92013" tIns="46007" rIns="92013" bIns="4600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BFAD9E6-BFF6-4E03-A65E-1C717F389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D2BD0-F93F-406F-9062-9E9AF6FC8A2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AD9E6-BFF6-4E03-A65E-1C717F389E1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463ED-7953-4CCD-9CEB-0BDA1C83906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AD9E6-BFF6-4E03-A65E-1C717F389E17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Дата 3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xx/xx/xxxx</a:t>
            </a:r>
          </a:p>
        </p:txBody>
      </p:sp>
      <p:sp>
        <p:nvSpPr>
          <p:cNvPr id="38917" name="Нижний колонтитул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Editor:   Presentation name here</a:t>
            </a:r>
          </a:p>
        </p:txBody>
      </p:sp>
      <p:sp>
        <p:nvSpPr>
          <p:cNvPr id="38918" name="Номер слайда 5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A8B88-CCC2-46F1-8142-1F41125F3A4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550B978-CE5D-4A50-8090-B84EE16F4188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B414986-40EC-4EB6-9C4B-BDC7297B90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F972BB-9732-4EA0-B5D7-7BC3CCCF2414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BC3C0-3D6A-4152-828A-27A9F1E137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E568D-3845-4667-A191-C1741A9411B2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B91F9-1C26-41EB-8067-1131E5FB1B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4515A8-F737-44D2-AD52-493B06DA6F81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D0376-C980-4399-AA32-43A57BB61D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430BA3-6964-4696-B932-18D13828EA63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0494D-BC5C-42D4-A14A-16C670562A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0638B6-3524-4EA4-84A2-0F9E62006124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3CBAD-E4C8-4DF9-8E35-B9F21151A7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0551E-E763-49B5-9BD1-C83CEC38096F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17721-0093-4E78-87B2-0FD8B19CBD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F5B0D-4770-46D7-B476-EEDAAAED225A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9992C-6342-44A1-A32D-6F08FEB844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21530-5074-4B29-BD6A-2A4E9D7F44FB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6961D-CAA1-4A8C-ACD8-F318FFFDD8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fld id="{352C98F2-19B0-4472-AC81-8CCE13F54577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7CF8A-7307-42BF-A5A9-50124EDBE9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8823977-02EC-47B4-ABFC-59BC83834073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45BECC4-130E-4ACF-AAC8-0EC4CBECA9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426EB0C-C604-427F-965F-96D0152CE263}" type="datetimeFigureOut">
              <a:rPr lang="ru-RU" smtClean="0"/>
              <a:pPr>
                <a:defRPr/>
              </a:pPr>
              <a:t>24.11.2025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8D25041-28CC-4D9A-A6DA-D65F50032D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04664"/>
            <a:ext cx="7407275" cy="518457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cap="all" dirty="0">
                <a:solidFill>
                  <a:srgbClr val="7030A0"/>
                </a:solidFill>
              </a:rPr>
              <a:t>Вклад ученых </a:t>
            </a:r>
            <a:br>
              <a:rPr lang="ru-RU" sz="2800" cap="all" dirty="0">
                <a:solidFill>
                  <a:srgbClr val="7030A0"/>
                </a:solidFill>
              </a:rPr>
            </a:br>
            <a:r>
              <a:rPr lang="ru-RU" sz="2800" cap="all" dirty="0" err="1">
                <a:solidFill>
                  <a:srgbClr val="7030A0"/>
                </a:solidFill>
              </a:rPr>
              <a:t>фиц</a:t>
            </a:r>
            <a:r>
              <a:rPr lang="ru-RU" sz="2800" cap="all" dirty="0">
                <a:solidFill>
                  <a:srgbClr val="7030A0"/>
                </a:solidFill>
              </a:rPr>
              <a:t> </a:t>
            </a:r>
            <a:r>
              <a:rPr lang="ru-RU" sz="2800" cap="all" dirty="0" err="1">
                <a:solidFill>
                  <a:srgbClr val="7030A0"/>
                </a:solidFill>
              </a:rPr>
              <a:t>иу</a:t>
            </a:r>
            <a:r>
              <a:rPr lang="ru-RU" sz="2800" cap="all" dirty="0">
                <a:solidFill>
                  <a:srgbClr val="7030A0"/>
                </a:solidFill>
              </a:rPr>
              <a:t> ран </a:t>
            </a:r>
            <a:br>
              <a:rPr lang="ru-RU" sz="2800" cap="all" dirty="0">
                <a:solidFill>
                  <a:srgbClr val="7030A0"/>
                </a:solidFill>
              </a:rPr>
            </a:br>
            <a:r>
              <a:rPr lang="ru-RU" sz="2800" cap="all" dirty="0">
                <a:solidFill>
                  <a:srgbClr val="7030A0"/>
                </a:solidFill>
              </a:rPr>
              <a:t>в </a:t>
            </a:r>
            <a:r>
              <a:rPr lang="ru-RU" sz="2800" cap="all" dirty="0">
                <a:solidFill>
                  <a:srgbClr val="C00000"/>
                </a:solidFill>
              </a:rPr>
              <a:t>великую</a:t>
            </a:r>
            <a:r>
              <a:rPr lang="ru-RU" sz="2800" cap="all" dirty="0">
                <a:solidFill>
                  <a:srgbClr val="7030A0"/>
                </a:solidFill>
              </a:rPr>
              <a:t> </a:t>
            </a:r>
            <a:r>
              <a:rPr lang="ru-RU" sz="2800" cap="all" dirty="0">
                <a:solidFill>
                  <a:srgbClr val="C00000"/>
                </a:solidFill>
              </a:rPr>
              <a:t>победу</a:t>
            </a:r>
            <a:r>
              <a:rPr lang="ru-RU" sz="2400" cap="all" dirty="0"/>
              <a:t/>
            </a:r>
            <a:br>
              <a:rPr lang="ru-RU" sz="2400" cap="all" dirty="0"/>
            </a:br>
            <a:r>
              <a:rPr lang="ru-RU" sz="2400" cap="all" dirty="0"/>
              <a:t/>
            </a:r>
            <a:br>
              <a:rPr lang="ru-RU" sz="2400" cap="all" dirty="0"/>
            </a:br>
            <a:r>
              <a:rPr lang="ru-RU" sz="2400" cap="all" dirty="0"/>
              <a:t/>
            </a:r>
            <a:br>
              <a:rPr lang="ru-RU" sz="2400" cap="all" dirty="0"/>
            </a:br>
            <a:r>
              <a:rPr lang="ru-RU" sz="2400" i="1" dirty="0">
                <a:solidFill>
                  <a:srgbClr val="002060"/>
                </a:solidFill>
              </a:rPr>
              <a:t>Ф.В. Костюк</a:t>
            </a:r>
            <a:r>
              <a:rPr lang="en-US" sz="2000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20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  <a:t>Вычислительный центр им. А.А. </a:t>
            </a:r>
            <a:r>
              <a:rPr lang="ru-RU" sz="2400" dirty="0" err="1" smtClean="0">
                <a:solidFill>
                  <a:schemeClr val="tx2">
                    <a:satMod val="130000"/>
                  </a:schemeClr>
                </a:solidFill>
              </a:rPr>
              <a:t>Дородницына</a:t>
            </a: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  <a:t>ФИЦ ИУ РАН, </a:t>
            </a:r>
            <a:r>
              <a:rPr lang="de-DE" sz="2400" dirty="0" smtClean="0">
                <a:solidFill>
                  <a:schemeClr val="tx2">
                    <a:satMod val="130000"/>
                  </a:schemeClr>
                </a:solidFill>
              </a:rPr>
              <a:t>fil@ccas.ru</a:t>
            </a:r>
            <a:r>
              <a:rPr lang="en-US" sz="2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2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3" y="5715000"/>
            <a:ext cx="8267728" cy="714375"/>
          </a:xfrm>
        </p:spPr>
        <p:txBody>
          <a:bodyPr>
            <a:normAutofit fontScale="70000" lnSpcReduction="20000"/>
          </a:bodyPr>
          <a:lstStyle/>
          <a:p>
            <a:pPr algn="ctr">
              <a:defRPr/>
            </a:pPr>
            <a:r>
              <a:rPr lang="ru-RU" b="1" dirty="0" smtClean="0"/>
              <a:t>Научно-практическая конференция «Академическая </a:t>
            </a:r>
            <a:r>
              <a:rPr lang="ru-RU" b="1" dirty="0"/>
              <a:t>наука в годы </a:t>
            </a:r>
            <a:endParaRPr lang="ru-RU" b="1" dirty="0" smtClean="0"/>
          </a:p>
          <a:p>
            <a:pPr algn="ctr">
              <a:defRPr/>
            </a:pPr>
            <a:r>
              <a:rPr lang="ru-RU" b="1" dirty="0" smtClean="0"/>
              <a:t>Великой </a:t>
            </a:r>
            <a:r>
              <a:rPr lang="ru-RU" b="1" dirty="0"/>
              <a:t>Отечественной </a:t>
            </a:r>
            <a:r>
              <a:rPr lang="ru-RU" b="1" dirty="0" smtClean="0"/>
              <a:t>войны». 25.11.25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76672"/>
            <a:ext cx="1333500" cy="133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"/>
            <a:ext cx="2121862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Никита Николаевич Моисеев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794" y="5661248"/>
            <a:ext cx="4040188" cy="762000"/>
          </a:xfrm>
        </p:spPr>
        <p:txBody>
          <a:bodyPr/>
          <a:lstStyle/>
          <a:p>
            <a:r>
              <a:rPr lang="ru-RU" dirty="0" smtClean="0"/>
              <a:t>23.08.1917-29.02.2000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" y="836712"/>
            <a:ext cx="4053881" cy="4657783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95936" y="764704"/>
            <a:ext cx="5148063" cy="6093296"/>
          </a:xfrm>
        </p:spPr>
        <p:txBody>
          <a:bodyPr>
            <a:noAutofit/>
          </a:bodyPr>
          <a:lstStyle/>
          <a:p>
            <a:pPr algn="just"/>
            <a:r>
              <a:rPr lang="ru-RU" sz="770" dirty="0"/>
              <a:t>Никита Николаевич Моисеев (1917 - 2000), зам. Директора ВЦ АН СССР по научной работе с 1967 по 1987 гг., после окончания в 1942 году специальных курсов Военно-воздушной инженерной академии им. Н. Е. Жуковского был направлен в действующую армию. Сначала служил старшим техником авиационной эскадрильи, а затем инженером и начальником службы по вооружению авиаполка. Из-за нехватки </a:t>
            </a:r>
            <a:r>
              <a:rPr lang="ru-RU" sz="770" dirty="0" smtClean="0"/>
              <a:t>летного </a:t>
            </a:r>
            <a:r>
              <a:rPr lang="ru-RU" sz="770" dirty="0"/>
              <a:t>состава неоднократно выполнял обязанности воздушного стрелка на ИЛ-2, дважды был подбит. Воевал на Брянском, </a:t>
            </a:r>
            <a:r>
              <a:rPr lang="ru-RU" sz="770" dirty="0" err="1"/>
              <a:t>Волховском</a:t>
            </a:r>
            <a:r>
              <a:rPr lang="ru-RU" sz="770" dirty="0"/>
              <a:t>, Ленинградском и Втором Прибалтийском фронтах. Был награжден боевыми орденами Красной Звезды (1944), Отечественной войны II степени (1945), медалью «За оборону Ленинграда». </a:t>
            </a:r>
          </a:p>
          <a:p>
            <a:pPr algn="just"/>
            <a:r>
              <a:rPr lang="ru-RU" sz="770" dirty="0"/>
              <a:t>Разносторонняя образованность и целеустремленность, приведшие после войны к блестящей академической карьере, оказались востребованы в разгар войны. За год до Победы, в полк Моисеева поставили трофейные бомбы с боковыми электрическими взрывателями, которые не производились в стране. Приспособили наши взрыватели с ветрянкой, вращение которой взводило взрыватель, а крепили ветрянку сбоку, и ее ось была перпендикулярна оси бомбы. Оказалось, что бомбы часто не взрывались, поэтому завели уголовное дело, а Моисеева отстранили от должности и отдали под суд. Дело запахло вредительством и грозило Моисееву расстрелом, когда приехал начальник вооружений армии и взлетел на самолете У-2, успешно сбросив все бомбы. Моисеев смог определить причину происшествия: начальник бросал бомбы с низкой высоты и на низкой скорости У-2, а у бомбардировщиков полка высота и скорость больше, а сила сопротивления пропорциональна квадрату скорости, поэтому воздействие на ветрянку увеличивалось, и ее ось сильно изгибалась. Для уменьшения нагрузки надо откусить все лопасти, кроме двух, расположенных симметрично, о чем Моисеев доложил командиру полка, и тот назначил испытания – все бомбы взорвались. Вместо расстрела Моисеев получил благодарность командующего 14 воздушной армии И.П. Журавлева. В тот год эта армия поддерживала войска </a:t>
            </a:r>
            <a:r>
              <a:rPr lang="ru-RU" sz="770" dirty="0" err="1"/>
              <a:t>Волховского</a:t>
            </a:r>
            <a:r>
              <a:rPr lang="ru-RU" sz="770" dirty="0"/>
              <a:t> фронта при прорыве блокады Ленинграда и в Новгородско-</a:t>
            </a:r>
            <a:r>
              <a:rPr lang="ru-RU" sz="770" dirty="0" err="1"/>
              <a:t>Лужской</a:t>
            </a:r>
            <a:r>
              <a:rPr lang="ru-RU" sz="770" dirty="0"/>
              <a:t> наступательной операции, войска Ленинградского фронта в наступлении на псковском направлении и 3-й Прибалтийский фронт в Псковско-Островской, Тартуской и Рижской наступательных операциях.</a:t>
            </a:r>
          </a:p>
          <a:p>
            <a:pPr algn="just"/>
            <a:r>
              <a:rPr lang="ru-RU" sz="770" dirty="0"/>
              <a:t>Он работал в ВЦ с 1960 г. по 2000 г. Он руководил лабораторией Общей механики и гидродинамики, в которой решались задачи динамики тел с полостями, заполненными жидкостью, необходимые для нужд обороны страны. Член-корреспондент АН СССР (1966), академик (1984), он  с 1967 по 1987 гг. был заместителем Директора ВЦ АН СССР по научной работе и привлек в ВЦ ученых с самыми разными научными интересами: Г.С. Поспелов </a:t>
            </a:r>
            <a:r>
              <a:rPr lang="ru-RU" sz="770" dirty="0" smtClean="0"/>
              <a:t>развивал </a:t>
            </a:r>
            <a:r>
              <a:rPr lang="ru-RU" sz="770" dirty="0"/>
              <a:t>направление искусственного интеллекта, Ю.И. Журавлев – теорию распознавания, Ю.Б. </a:t>
            </a:r>
            <a:r>
              <a:rPr lang="ru-RU" sz="770" dirty="0" err="1"/>
              <a:t>Гермейер</a:t>
            </a:r>
            <a:r>
              <a:rPr lang="ru-RU" sz="770" dirty="0"/>
              <a:t> – теорию игр и исследование операций, В.В. Румянцев – теорию устойчивости и механику управляемых систем, В.Р. </a:t>
            </a:r>
            <a:r>
              <a:rPr lang="ru-RU" sz="770" dirty="0" err="1"/>
              <a:t>Хачатуров</a:t>
            </a:r>
            <a:r>
              <a:rPr lang="ru-RU" sz="770" dirty="0"/>
              <a:t> – методы комплексного освоения природных ресурсов, И.А. Ушаков – теорию надежности. Под его руководством ставились и решались задачи, заложившие фундамент современного оборонного могущества страны. ВЦ при нем активно сотрудничал с исследовательскими и проектными организациями, занятыми разработкой авиационной и ракетной техники: КБ Генерального конструктора В.Н. </a:t>
            </a:r>
            <a:r>
              <a:rPr lang="ru-RU" sz="770" dirty="0" err="1"/>
              <a:t>Челомея</a:t>
            </a:r>
            <a:r>
              <a:rPr lang="ru-RU" sz="770" dirty="0"/>
              <a:t>, ОКБ-1 Главного конструктора С.П. Королева, КБ "Южное" (Днепропетровск) Главного конструктора М.К. </a:t>
            </a:r>
            <a:r>
              <a:rPr lang="ru-RU" sz="770" dirty="0" err="1" smtClean="0"/>
              <a:t>Янгеля</a:t>
            </a:r>
            <a:r>
              <a:rPr lang="ru-RU" sz="770" dirty="0" smtClean="0"/>
              <a:t>, ОКБ П.О. Сухого.</a:t>
            </a:r>
            <a:endParaRPr lang="ru-RU" sz="770" dirty="0"/>
          </a:p>
          <a:p>
            <a:pPr algn="just"/>
            <a:r>
              <a:rPr lang="ru-RU" sz="770" dirty="0"/>
              <a:t>Пройдя всю войну, посвятив всю свою жизнь науке и укреплению обороноспособности страны, Н.Н. Моисеев в 1980-х годах приложил все силы к предотвращению третьей мировой войны, разработав в ВЦ совместно с В.В. Александровым и другими учениками модель функционирования </a:t>
            </a:r>
            <a:r>
              <a:rPr lang="ru-RU" sz="770" dirty="0" err="1"/>
              <a:t>гидро</a:t>
            </a:r>
            <a:r>
              <a:rPr lang="ru-RU" sz="770" dirty="0"/>
              <a:t>- и атмосферы Земли при обмене ядерными ударами, и обосновав наступление Ядерной зимы и ее разрушительные последствия для всего живого на </a:t>
            </a:r>
            <a:r>
              <a:rPr lang="ru-RU" sz="770" dirty="0" smtClean="0"/>
              <a:t>Планете</a:t>
            </a:r>
            <a:r>
              <a:rPr lang="en-US" sz="770" dirty="0" smtClean="0"/>
              <a:t> [3]</a:t>
            </a:r>
            <a:r>
              <a:rPr lang="ru-RU" sz="770" dirty="0" smtClean="0"/>
              <a:t>. </a:t>
            </a:r>
            <a:endParaRPr lang="ru-RU" sz="770" dirty="0"/>
          </a:p>
          <a:p>
            <a:endParaRPr lang="ru-RU" sz="770" dirty="0"/>
          </a:p>
        </p:txBody>
      </p:sp>
    </p:spTree>
    <p:extLst>
      <p:ext uri="{BB962C8B-B14F-4D97-AF65-F5344CB8AC3E}">
        <p14:creationId xmlns:p14="http://schemas.microsoft.com/office/powerpoint/2010/main" val="7818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Гермоген</a:t>
            </a:r>
            <a:r>
              <a:rPr lang="ru-RU" dirty="0" smtClean="0"/>
              <a:t> Сергеевич Поспелов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652120" y="5733256"/>
            <a:ext cx="3384376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25.05.1914-24.11.1998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02" y="841375"/>
            <a:ext cx="3302294" cy="4721367"/>
          </a:xfrm>
        </p:spPr>
      </p:pic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-180528" y="764704"/>
            <a:ext cx="5832648" cy="6027409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 err="1"/>
              <a:t>Гермоген</a:t>
            </a:r>
            <a:r>
              <a:rPr lang="ru-RU" dirty="0"/>
              <a:t> Сергеевич Поспелов (1914 – 1998) в 1940 году был призван в армию. Он служил сначала рядовым в стрелковой части, а после перевода в ВВС, служил в должностях электромеханика аэродромной эксплуатации, затем инженера авиаполка. Воевал на Ленинградском фронте с сентября 1941, в контрнаступлении под Москвой (с аэродрома в Люберцах), в битве за Северный Кавказ (с осени 1942 г. на аэродроме </a:t>
            </a:r>
            <a:r>
              <a:rPr lang="ru-RU" dirty="0" err="1"/>
              <a:t>Кумтор</a:t>
            </a:r>
            <a:r>
              <a:rPr lang="ru-RU" dirty="0"/>
              <a:t>-Кала близ Махачкалы, Дагестан). Он воевал на Первом Украинском фронте под руководством генерала армии Н.Ф. Ватутина, а после его ранения 29.02.44 и гибели — Г.К. Жукова и, потом, И.А. Конева, участвовал в штурме и взятии Берлина. За успехи в военной службе награжден двумя орденами Красного Знамени, орденами Отечественной войны I и II степени, рядом медалей, самой первой и дорогой из которых считал медаль «За боевые заслуги», полученную весной 1942 г. за обслуживание самолетов. Окончил войну в Берлине в звании капитана. Подробно о своем участии в войне он написал в статье </a:t>
            </a:r>
            <a:r>
              <a:rPr lang="ru-RU" dirty="0" smtClean="0"/>
              <a:t>[</a:t>
            </a:r>
            <a:r>
              <a:rPr lang="en-US" dirty="0" smtClean="0"/>
              <a:t>4</a:t>
            </a:r>
            <a:r>
              <a:rPr lang="ru-RU" dirty="0" smtClean="0"/>
              <a:t>].</a:t>
            </a:r>
            <a:endParaRPr lang="ru-RU" dirty="0"/>
          </a:p>
          <a:p>
            <a:pPr algn="just"/>
            <a:r>
              <a:rPr lang="ru-RU" dirty="0" smtClean="0"/>
              <a:t>Он </a:t>
            </a:r>
            <a:r>
              <a:rPr lang="ru-RU" dirty="0"/>
              <a:t>работал в ВЦ с 1967 г. в качестве создателя и первого заведующего лабораторией «Теория и проектирование больших систем управления». Крупный </a:t>
            </a:r>
            <a:r>
              <a:rPr lang="ru-RU" dirty="0" smtClean="0"/>
              <a:t>ученый </a:t>
            </a:r>
            <a:r>
              <a:rPr lang="ru-RU" dirty="0"/>
              <a:t>в области автоматического управления, исследования операций и системного анализа, автоматизированных систем управления и планирования народно-хозяйственными комплексами, он стал основоположником школы искусственного интеллекта в СССР. Его фундаментальные научные работы широко известны в нашей стране и за рубежом, им написано более 100 научных работ и монографий. В 1966 г. он избран членом-корреспондентом АН СССР, в 1984 г. — академиком. </a:t>
            </a:r>
          </a:p>
          <a:p>
            <a:pPr algn="just"/>
            <a:r>
              <a:rPr lang="ru-RU" dirty="0"/>
              <a:t>В 1939 – 40 гг. им были проведены исследования по проблеме динамических усилий в обмотках трансформаторов и найдено решение соответствующего уравнения в частных производных. В связи с исследованием проблемы высокоточного оружия (управляемые авиабомбы и воздушные торпеды) им был </a:t>
            </a:r>
            <a:r>
              <a:rPr lang="ru-RU" dirty="0" smtClean="0"/>
              <a:t>решен </a:t>
            </a:r>
            <a:r>
              <a:rPr lang="ru-RU" dirty="0"/>
              <a:t>ряд проблем теории нелинейных (релейных) систем автоматического регулирования, в том числе изучены условия возникновений автоколебаний в релейных системах и их устойчивости, рассмотрены условия построения линейных систем максимального быстродействия, исследованы скользящие режимы в таких системах. Эти теоретические исследования позволили решить ряд практических вопросов, связанных с созданием быстродействующих сервомеханизмов, автопилотов и систем управления летательных аппаратов специального назначения. В работах по релейным системам им было развито оригинальное направление, связанное с математическим описанием их динамики нелинейными уравнениями в конечных разностях, позволившее изучить реакции релейных систем на внешние воздействия достаточно общего вида. Эти работы в числе других исследований по автоматическому регулированию были отмечены Государственной Премией СССР в области науки и техники в 1973 г.</a:t>
            </a:r>
          </a:p>
        </p:txBody>
      </p:sp>
    </p:spTree>
    <p:extLst>
      <p:ext uri="{BB962C8B-B14F-4D97-AF65-F5344CB8AC3E}">
        <p14:creationId xmlns:p14="http://schemas.microsoft.com/office/powerpoint/2010/main" val="30275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5816" y="131607"/>
            <a:ext cx="2536615" cy="268287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Дипломная работа в МЭИ, 1939.</a:t>
            </a:r>
          </a:p>
          <a:p>
            <a:pPr algn="ctr"/>
            <a:endParaRPr lang="ru-RU" dirty="0" smtClean="0"/>
          </a:p>
          <a:p>
            <a:pPr algn="r"/>
            <a:r>
              <a:rPr lang="ru-RU" dirty="0" smtClean="0"/>
              <a:t>Осень 1942 г.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Инженер авиаполка в 1944 г.</a:t>
            </a:r>
          </a:p>
          <a:p>
            <a:pPr algn="ctr"/>
            <a:endParaRPr lang="ru-RU" dirty="0" smtClean="0"/>
          </a:p>
          <a:p>
            <a:pPr algn="r"/>
            <a:r>
              <a:rPr lang="ru-RU" dirty="0" smtClean="0"/>
              <a:t>Две столкнувшиеся пули в битве под Сталинградом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4" y="5943861"/>
            <a:ext cx="4041775" cy="762000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5" y="131608"/>
            <a:ext cx="2714672" cy="26828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70" y="97484"/>
            <a:ext cx="3595322" cy="400190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3" y="2883240"/>
            <a:ext cx="3991448" cy="394176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31" y="4132561"/>
            <a:ext cx="3599938" cy="26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Святослав Сергеевич </a:t>
            </a:r>
            <a:r>
              <a:rPr lang="ru-RU" dirty="0"/>
              <a:t>Лавров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24128" y="5623966"/>
            <a:ext cx="3312368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12.03.1923–18.06.2004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94382" y="830591"/>
            <a:ext cx="5400600" cy="602740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/>
              <a:t>Святослав Сергеевич Лавров </a:t>
            </a:r>
            <a:r>
              <a:rPr lang="ru-RU" dirty="0" smtClean="0"/>
              <a:t>в </a:t>
            </a:r>
            <a:r>
              <a:rPr lang="ru-RU" dirty="0"/>
              <a:t>1939 году поступил на </a:t>
            </a:r>
            <a:r>
              <a:rPr lang="ru-RU" dirty="0" err="1"/>
              <a:t>матмех</a:t>
            </a:r>
            <a:r>
              <a:rPr lang="ru-RU" dirty="0"/>
              <a:t> Ленинградского университета, а после начала войны </a:t>
            </a:r>
            <a:r>
              <a:rPr lang="ru-RU" dirty="0" smtClean="0"/>
              <a:t>пошел </a:t>
            </a:r>
            <a:r>
              <a:rPr lang="ru-RU" dirty="0"/>
              <a:t>в ленинградское народное ополчение. Он попал в артиллерийский полк, но вскоре был откомандирован в созданную за несколько месяцев до этого Ленинградскую военную-воздушную академию. Срок обучения трижды продлевался, и в результате С.С. Лавров был выпущен из училища в 1944 году с дипломом военного инженера-механика, в звании старшего техника-лейтенанта. По распределению служил техником звена в истребительном авиационном полку. </a:t>
            </a:r>
            <a:endParaRPr lang="ru-RU" dirty="0" smtClean="0"/>
          </a:p>
          <a:p>
            <a:pPr algn="just"/>
            <a:r>
              <a:rPr lang="ru-RU" dirty="0" smtClean="0"/>
              <a:t>Награжден </a:t>
            </a:r>
            <a:r>
              <a:rPr lang="ru-RU" dirty="0"/>
              <a:t>двумя орденами Ленина, орденами Трудового Красного Знамени, Октябрьской Революции, Красной Звезды и многими медалями СССР, в </a:t>
            </a:r>
            <a:r>
              <a:rPr lang="ru-RU" dirty="0" err="1"/>
              <a:t>т.ч</a:t>
            </a:r>
            <a:r>
              <a:rPr lang="ru-RU" dirty="0"/>
              <a:t>. «За освобождение Варшавы», «За взятие Берлина», «За победу над Германией».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1966 г., после смерти С.П. Королева, он перешел в ВЦ, где до 1971 г. заведовал </a:t>
            </a:r>
            <a:r>
              <a:rPr lang="ru-RU" dirty="0" smtClean="0"/>
              <a:t>лабораторией </a:t>
            </a:r>
            <a:r>
              <a:rPr lang="ru-RU" dirty="0"/>
              <a:t>систем математического обеспечения. Он был основоположником ракетно-космической баллистики в СССР, авторитетным специалистом в области динамики управляемого полета и автоматического управления, видным </a:t>
            </a:r>
            <a:r>
              <a:rPr lang="ru-RU" dirty="0" smtClean="0"/>
              <a:t>ученым </a:t>
            </a:r>
            <a:r>
              <a:rPr lang="ru-RU" dirty="0"/>
              <a:t>в области программирования в СССР. </a:t>
            </a:r>
            <a:endParaRPr lang="ru-RU" dirty="0" smtClean="0"/>
          </a:p>
          <a:p>
            <a:pPr algn="just"/>
            <a:r>
              <a:rPr lang="ru-RU" dirty="0" smtClean="0"/>
              <a:t>Им </a:t>
            </a:r>
            <a:r>
              <a:rPr lang="ru-RU" dirty="0"/>
              <a:t>был разработан один из первых в мире языков символьного кодирования для БЭСМ. Он руководил работами по созданию одного из первых трансляторов с языка Алгол-60 — ТА-1.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30590"/>
            <a:ext cx="3312368" cy="4749599"/>
          </a:xfrm>
        </p:spPr>
      </p:pic>
    </p:spTree>
    <p:extLst>
      <p:ext uri="{BB962C8B-B14F-4D97-AF65-F5344CB8AC3E}">
        <p14:creationId xmlns:p14="http://schemas.microsoft.com/office/powerpoint/2010/main" val="13443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Юрий Борисович </a:t>
            </a:r>
            <a:r>
              <a:rPr lang="ru-RU" dirty="0" err="1"/>
              <a:t>Гермейер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54312" y="4725144"/>
            <a:ext cx="2568530" cy="613346"/>
          </a:xfrm>
        </p:spPr>
        <p:txBody>
          <a:bodyPr>
            <a:noAutofit/>
          </a:bodyPr>
          <a:lstStyle/>
          <a:p>
            <a:r>
              <a:rPr lang="ru-RU" sz="1500" dirty="0"/>
              <a:t>18.07.1918-25.06.1975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0" y="830591"/>
            <a:ext cx="6588224" cy="602740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/>
              <a:t>Получил </a:t>
            </a:r>
            <a:r>
              <a:rPr lang="ru-RU" dirty="0"/>
              <a:t>диплом </a:t>
            </a:r>
            <a:r>
              <a:rPr lang="ru-RU" dirty="0" err="1"/>
              <a:t>мемхата</a:t>
            </a:r>
            <a:r>
              <a:rPr lang="ru-RU" dirty="0"/>
              <a:t> МГУ 3 июля 1941 г. и был сразу же направлен на завод 490 наркомата авиационной промышленности в Сталинград инженером-</a:t>
            </a:r>
            <a:r>
              <a:rPr lang="ru-RU" dirty="0" err="1"/>
              <a:t>рассчетчиком</a:t>
            </a:r>
            <a:r>
              <a:rPr lang="ru-RU" dirty="0"/>
              <a:t>. С этого момента ровно четверть века его жизнь неразрывно связана с разработкой новых типов авиационного вооружения и оценкой эффективности  боевых  авиационных  систем.  23.08.1942 враг  вышел  к  Волге  у  Сталинграда.</a:t>
            </a:r>
          </a:p>
          <a:p>
            <a:pPr algn="just"/>
            <a:r>
              <a:rPr lang="ru-RU" dirty="0"/>
              <a:t>Ю.Б. </a:t>
            </a:r>
            <a:r>
              <a:rPr lang="ru-RU" dirty="0" err="1"/>
              <a:t>Гермейер</a:t>
            </a:r>
            <a:r>
              <a:rPr lang="ru-RU" dirty="0"/>
              <a:t> был готов с оружием в руках защищать город и свой завод. Но страна нуждалась в самолетах, и он переводится в Москву на завод № 482, а позже – в НИИ-1 того же наркомата авиационной промышленности. Ю.Б. </a:t>
            </a:r>
            <a:r>
              <a:rPr lang="ru-RU" dirty="0" err="1"/>
              <a:t>Гермейер</a:t>
            </a:r>
            <a:r>
              <a:rPr lang="ru-RU" dirty="0"/>
              <a:t> трудился в одном из секретнейших конструкторских бюро Москвы, создавшем первые “Катюши”. За свою работу он был награжден медалью “За доблестный труд в Великой Отечественной войне”.</a:t>
            </a:r>
          </a:p>
          <a:p>
            <a:pPr algn="just"/>
            <a:r>
              <a:rPr lang="ru-RU" dirty="0"/>
              <a:t>В НИИ-1 </a:t>
            </a:r>
            <a:r>
              <a:rPr lang="ru-RU" dirty="0" err="1"/>
              <a:t>Минавиапрома</a:t>
            </a:r>
            <a:r>
              <a:rPr lang="ru-RU" dirty="0"/>
              <a:t> Ю.Б. </a:t>
            </a:r>
            <a:r>
              <a:rPr lang="ru-RU" dirty="0" err="1"/>
              <a:t>Гермейер</a:t>
            </a:r>
            <a:r>
              <a:rPr lang="ru-RU" dirty="0"/>
              <a:t> работал в группе главного конструктора Г.Я. </a:t>
            </a:r>
            <a:r>
              <a:rPr lang="ru-RU" dirty="0" err="1"/>
              <a:t>Диллона</a:t>
            </a:r>
            <a:r>
              <a:rPr lang="ru-RU" dirty="0"/>
              <a:t>, которая занималась авиационным вооружением и, в частности, разработкой авиационных торпед для поражения надводных кораблей. Первоначально за основу брались торпеды морского базирования и проводилась их доработка для использования авиацией. Однако получаемые изделия существенно ограничивали высоту и скорость полета их носителей,</a:t>
            </a:r>
            <a:r>
              <a:rPr lang="en-US" dirty="0"/>
              <a:t> </a:t>
            </a:r>
            <a:r>
              <a:rPr lang="ru-RU" dirty="0"/>
              <a:t>поэтому Г.Я. </a:t>
            </a:r>
            <a:r>
              <a:rPr lang="ru-RU" dirty="0" err="1"/>
              <a:t>Диллоном</a:t>
            </a:r>
            <a:r>
              <a:rPr lang="ru-RU" dirty="0"/>
              <a:t> была обоснована необходимость разработки специализированной торпеды воздушного базирования. Созданием такой реактивной авиационной торпеды (РАТ) стал заниматься инженер Ю.Б. </a:t>
            </a:r>
            <a:r>
              <a:rPr lang="ru-RU" dirty="0" err="1"/>
              <a:t>Гермейер</a:t>
            </a:r>
            <a:r>
              <a:rPr lang="ru-RU" dirty="0"/>
              <a:t>. Он проявил себя как сильный, квалифицированный математик и вместе с тем хороший практик, умевший творчески применять свои знания в повседневной работе.</a:t>
            </a:r>
          </a:p>
          <a:p>
            <a:pPr algn="just"/>
            <a:r>
              <a:rPr lang="ru-RU" dirty="0"/>
              <a:t>Эти работы не являлись профильными для НИИ-1, но специального конструкторского бюро, которое бы занималось авиационным вооружением в системе авиапрома, на тот момент не существовало. В связи с этим было издано соответствующее Постановление СНК СССР, а 13 мая 1946 г. приказом № 290с министра авиационной промышленности M.В. Хруничева был создан отраслевой институт НИИ-2 - впоследствии Государственный научно-исследовательский институт авиационных систем. </a:t>
            </a:r>
            <a:endParaRPr lang="ru-RU" dirty="0" smtClean="0"/>
          </a:p>
          <a:p>
            <a:pPr algn="just"/>
            <a:r>
              <a:rPr lang="ru-RU" dirty="0" smtClean="0"/>
              <a:t>В 1966 г. перешел в ВЦ АН СССР, организовал отдел исследования операций, возглавлял его до своей смерти, создав московскую научную школу исследования операций.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12" y="830591"/>
            <a:ext cx="2589688" cy="3822545"/>
          </a:xfrm>
        </p:spPr>
      </p:pic>
    </p:spTree>
    <p:extLst>
      <p:ext uri="{BB962C8B-B14F-4D97-AF65-F5344CB8AC3E}">
        <p14:creationId xmlns:p14="http://schemas.microsoft.com/office/powerpoint/2010/main" val="11646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96" y="2860514"/>
            <a:ext cx="5040560" cy="395286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 err="1"/>
              <a:t>Мавлуд</a:t>
            </a:r>
            <a:r>
              <a:rPr lang="ru-RU" dirty="0"/>
              <a:t> </a:t>
            </a:r>
            <a:r>
              <a:rPr lang="ru-RU" dirty="0" err="1"/>
              <a:t>Керимович</a:t>
            </a:r>
            <a:r>
              <a:rPr lang="ru-RU" dirty="0"/>
              <a:t> Керимов </a:t>
            </a:r>
            <a:r>
              <a:rPr lang="ru-RU" dirty="0" smtClean="0"/>
              <a:t>(1.01.1925-24.11.2017) </a:t>
            </a:r>
          </a:p>
          <a:p>
            <a:pPr algn="just"/>
            <a:r>
              <a:rPr lang="ru-RU" dirty="0" smtClean="0"/>
              <a:t>летом </a:t>
            </a:r>
            <a:r>
              <a:rPr lang="ru-RU" dirty="0"/>
              <a:t>1942 года, в 17 </a:t>
            </a:r>
            <a:r>
              <a:rPr lang="ru-RU" dirty="0" smtClean="0"/>
              <a:t>лет, </a:t>
            </a:r>
            <a:r>
              <a:rPr lang="ru-RU" dirty="0"/>
              <a:t>получил диплом об окончании механико-математического факультета Кабардино-Балкарского педагогического института (учеба велась по ускоренной программе). В ту пору к Нальчику приблизилась линия фронта, и он с большими трудностями, по горным тропам, эвакуировался вглубь страны. </a:t>
            </a:r>
          </a:p>
          <a:p>
            <a:pPr algn="just"/>
            <a:r>
              <a:rPr lang="ru-RU" dirty="0"/>
              <a:t>В то время для отпора врагу все народы Кавказа создавали боевые отряды, и М.К. Керимов добровольно вступил в Красную Армию. Служба его проходила в частях противовоздушной обороны, дислоцированных на нефтяных промыслах вокруг г. Баку. </a:t>
            </a:r>
          </a:p>
          <a:p>
            <a:pPr algn="just"/>
            <a:r>
              <a:rPr lang="ru-RU" dirty="0"/>
              <a:t>Будучи рядовым солдатом, М.К. Керимов не переставал думать об учебе, поступил (вопреки существовавшим тогда запретам) на заочное отделение в Азербайджанский государственный университет и до демобилизации (конец 1945 года) успел окончить 5 курсов. В 1960 году он поступил на работу в ВЦ, а в 1961 г., по рекомендации М.В. Келдыша, стал зам. глав. редактора созданного в ВЦ Журнала вычислительной математики и математической физики.</a:t>
            </a:r>
          </a:p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364088" y="2860514"/>
            <a:ext cx="3779912" cy="3935501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Владимир </a:t>
            </a:r>
            <a:r>
              <a:rPr lang="ru-RU" dirty="0"/>
              <a:t>Георгиевич Карманов (24.04.1922 — 17.02.2003).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После </a:t>
            </a:r>
            <a:r>
              <a:rPr lang="ru-RU" dirty="0"/>
              <a:t>окончания средней школы в октябре 1940 г. он был призван в Красную армию, служил в 75-м пограничном отряде на восточных рубежах нашей страны (отдельный батальон связи 75-го полка войск НКВД по охране железных дорог), в СМЕРШ. За участие в Великой Отечественной войне он награжден пятнадцатью медалями, включая Медаль «За победу над Германией в Великой Отечественной войне 1941–1945 гг.». После демобилизации в 1946 году поступил на механико-математический факультет МГУ. Работал в отделе методов нелинейного анализа ВЦ с 1997 по 2003 гг. 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88" y="33749"/>
            <a:ext cx="2808312" cy="280831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749"/>
            <a:ext cx="1790950" cy="2819794"/>
          </a:xfrm>
        </p:spPr>
      </p:pic>
    </p:spTree>
    <p:extLst>
      <p:ext uri="{BB962C8B-B14F-4D97-AF65-F5344CB8AC3E}">
        <p14:creationId xmlns:p14="http://schemas.microsoft.com/office/powerpoint/2010/main" val="343321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4040188" cy="262878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Андрей Андреевич Марков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(22.09.1903 – 11.10.1979</a:t>
            </a:r>
            <a:r>
              <a:rPr lang="ru-RU" dirty="0"/>
              <a:t>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июля 1942 года находился в блокадном Ленинграде. Был заведующим кафедрой геометрии в Ленинградском университете с 1936 до 1942 и в 1943–1953.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1950-х годах создал в ВЦ лабораторию математической логики и структуры машин, которой руководил около двадцати лет.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7984" y="3501008"/>
            <a:ext cx="4608512" cy="3204853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 smtClean="0"/>
              <a:t>Юрий Дмитриевич </a:t>
            </a:r>
            <a:r>
              <a:rPr lang="ru-RU" dirty="0" err="1" smtClean="0"/>
              <a:t>Шмыглевский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(27.04.1926 – 27.09.2007). В </a:t>
            </a:r>
            <a:r>
              <a:rPr lang="ru-RU" dirty="0"/>
              <a:t>1941 году был эвакуирован из Москвы вместе с родителями в Горький, а затем в Челябинск, где продолжил </a:t>
            </a:r>
            <a:r>
              <a:rPr lang="ru-RU" dirty="0" smtClean="0"/>
              <a:t>учебу </a:t>
            </a:r>
            <a:r>
              <a:rPr lang="ru-RU" dirty="0"/>
              <a:t>в средней школе. Одновременно работал слесарем-ремонтником на электростанции и помощником диспетчера Челябэнерго. </a:t>
            </a:r>
          </a:p>
          <a:p>
            <a:pPr algn="ctr"/>
            <a:r>
              <a:rPr lang="ru-RU" dirty="0"/>
              <a:t>В 1943 году поступил в Московский авиационный институт, который окончил в 1949 году, получив диплом с отличием. Был направлен на работу в ЦАГИ им. </a:t>
            </a:r>
            <a:r>
              <a:rPr lang="ru-RU" dirty="0" err="1"/>
              <a:t>Н.Е.Жуковского</a:t>
            </a:r>
            <a:r>
              <a:rPr lang="ru-RU" dirty="0"/>
              <a:t> (ЦАГИ). Там под руководством </a:t>
            </a:r>
            <a:r>
              <a:rPr lang="ru-RU" dirty="0" err="1"/>
              <a:t>А.А.Дородницына</a:t>
            </a:r>
            <a:r>
              <a:rPr lang="ru-RU" dirty="0"/>
              <a:t> за короткое время сумел выполнить несколько важных работ по аэродинамике. В 1951 году был </a:t>
            </a:r>
            <a:r>
              <a:rPr lang="ru-RU" dirty="0" smtClean="0"/>
              <a:t>переведен </a:t>
            </a:r>
            <a:r>
              <a:rPr lang="ru-RU" dirty="0"/>
              <a:t>в </a:t>
            </a:r>
            <a:r>
              <a:rPr lang="ru-RU" dirty="0" smtClean="0"/>
              <a:t>МИАН и вместе </a:t>
            </a:r>
            <a:r>
              <a:rPr lang="ru-RU" dirty="0"/>
              <a:t>с </a:t>
            </a:r>
            <a:r>
              <a:rPr lang="ru-RU" dirty="0" err="1" smtClean="0"/>
              <a:t>П.И.Чушкиным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О.Н.Кацковой</a:t>
            </a:r>
            <a:r>
              <a:rPr lang="ru-RU" dirty="0" smtClean="0"/>
              <a:t> </a:t>
            </a:r>
            <a:r>
              <a:rPr lang="ru-RU" dirty="0"/>
              <a:t>выполнял </a:t>
            </a:r>
            <a:r>
              <a:rPr lang="ru-RU" dirty="0" smtClean="0"/>
              <a:t>расчетные </a:t>
            </a:r>
            <a:r>
              <a:rPr lang="ru-RU" dirty="0"/>
              <a:t>работы в связи с разработкой отечественного ядерного оружия. С 1955 г., с момента создания ВЦ АН СССР, до 1991 г. возглавлял лабораторию в ВЦ.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20"/>
            <a:ext cx="3290441" cy="394176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420"/>
            <a:ext cx="2387869" cy="3442975"/>
          </a:xfrm>
        </p:spPr>
      </p:pic>
    </p:spTree>
    <p:extLst>
      <p:ext uri="{BB962C8B-B14F-4D97-AF65-F5344CB8AC3E}">
        <p14:creationId xmlns:p14="http://schemas.microsoft.com/office/powerpoint/2010/main" val="19173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707669"/>
            <a:ext cx="4040188" cy="3033699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dirty="0"/>
              <a:t>Всеволод Павлович Шидловский  (1924 - 2012).  </a:t>
            </a:r>
            <a:endParaRPr lang="ru-RU" dirty="0" smtClean="0"/>
          </a:p>
          <a:p>
            <a:pPr algn="just"/>
            <a:r>
              <a:rPr lang="ru-RU" dirty="0" smtClean="0"/>
              <a:t>Его  </a:t>
            </a:r>
            <a:r>
              <a:rPr lang="ru-RU" dirty="0"/>
              <a:t>отец  большую часть своей сознательной жизни был связан с Академией  наук СССР, много лет возглавлял  Планово-финансовое  управление  этого  учреждения. С  1934 г. В.П.  Шидловский  проживал  в Москве, за исключением  военных  лет  (1941-1943  гг.), когда  он  вместе  с семьей  отца  жил в Казани, где работал  на  авиационном  заводе.  После  возвращения  в  Москву  он  в  1943 г. поступил  в (МАИ),  где  учился до  1949 г. на  факультете  самолетостроения.  По  окончании  института  он  был  направлен  в  аспирантуру  Института  механики АН  СССР по специальности  "газовая динамика". После  окончания аспирантуры  был  зачислен  на работу  в Институт  механики. В  1952 г. он  защитил  диссертацию  на соискание  ученой  степени  кандидата  технических  наук. В  1965 г. в связи с ликвидацией  Института  механики  АН  СССР  В.П. Шидловский  был  переведен  на  работу  в  Вычислительный  центр  АН  СССР на должность  старшего  научного сотрудника, затем с 1991 г. на должность  ведущего  научного  сотрудника  Отдела вычислительной  физики  ВЦ  РАН, где в 1977  г. защитил  диссертацию  на  соискание ученой  степени доктора  физико-математических  наук.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27984" y="3707669"/>
            <a:ext cx="4608512" cy="299819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/>
              <a:t>Николай  </a:t>
            </a:r>
            <a:r>
              <a:rPr lang="ru-RU" dirty="0" err="1"/>
              <a:t>Макарович</a:t>
            </a:r>
            <a:r>
              <a:rPr lang="ru-RU" dirty="0"/>
              <a:t>  Нагорный  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30.07.1928-04.11.2007</a:t>
            </a:r>
            <a:r>
              <a:rPr lang="ru-RU" dirty="0" smtClean="0"/>
              <a:t>)</a:t>
            </a:r>
          </a:p>
          <a:p>
            <a:pPr algn="just"/>
            <a:r>
              <a:rPr lang="ru-RU" dirty="0" smtClean="0"/>
              <a:t>родился </a:t>
            </a:r>
            <a:r>
              <a:rPr lang="ru-RU" dirty="0"/>
              <a:t>на станции </a:t>
            </a:r>
            <a:r>
              <a:rPr lang="ru-RU" dirty="0" err="1"/>
              <a:t>Магдалиновка</a:t>
            </a:r>
            <a:r>
              <a:rPr lang="ru-RU" dirty="0"/>
              <a:t> Дзержинского района  Сталинской  (ныне  Донецкой)  области. До  1941 г. он  учился  в  школе.  Во  время  оккупации  Донбасса  немцами  родители  потеряли  работу,  а Н.М.  Нагорный -  школу,  и лишь  после  освобождения  Донбасса  он смог продолжить учебу.  Весной  1944 г. его отец был  командирован  на Печорскую  железную дорогу и вся семья переехала  на станцию  Малая  Пера,  а затем  поселилась  на  станции  Ижма. С  1944 г. по январь  946 г. Николай </a:t>
            </a:r>
            <a:r>
              <a:rPr lang="ru-RU" dirty="0" err="1"/>
              <a:t>Макарович</a:t>
            </a:r>
            <a:r>
              <a:rPr lang="ru-RU" dirty="0"/>
              <a:t> работал и одновременно  учился в вечерней школе. После окончания </a:t>
            </a:r>
            <a:r>
              <a:rPr lang="ru-RU" dirty="0" err="1"/>
              <a:t>матмеха</a:t>
            </a:r>
            <a:r>
              <a:rPr lang="ru-RU" dirty="0"/>
              <a:t> ЛГУ и аспирантуры МИАН, с 1957 г. стал  работать в Вычислительном центре АН СССР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089"/>
            <a:ext cx="2664296" cy="36021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2177"/>
            <a:ext cx="2504258" cy="3514039"/>
          </a:xfrm>
        </p:spPr>
      </p:pic>
    </p:spTree>
    <p:extLst>
      <p:ext uri="{BB962C8B-B14F-4D97-AF65-F5344CB8AC3E}">
        <p14:creationId xmlns:p14="http://schemas.microsoft.com/office/powerpoint/2010/main" val="28051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941889" cy="4680520"/>
          </a:xfrm>
        </p:spPr>
      </p:pic>
    </p:spTree>
    <p:extLst>
      <p:ext uri="{BB962C8B-B14F-4D97-AF65-F5344CB8AC3E}">
        <p14:creationId xmlns:p14="http://schemas.microsoft.com/office/powerpoint/2010/main" val="103184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6237623"/>
          </a:xfrm>
        </p:spPr>
      </p:pic>
    </p:spTree>
    <p:extLst>
      <p:ext uri="{BB962C8B-B14F-4D97-AF65-F5344CB8AC3E}">
        <p14:creationId xmlns:p14="http://schemas.microsoft.com/office/powerpoint/2010/main" val="164130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66428" y="1142984"/>
            <a:ext cx="7211144" cy="5429288"/>
          </a:xfrm>
        </p:spPr>
        <p:txBody>
          <a:bodyPr>
            <a:normAutofit fontScale="92500"/>
          </a:bodyPr>
          <a:lstStyle/>
          <a:p>
            <a:r>
              <a:rPr lang="ru-RU" dirty="0"/>
              <a:t>Введение</a:t>
            </a:r>
          </a:p>
          <a:p>
            <a:r>
              <a:rPr lang="ru-RU" dirty="0"/>
              <a:t>Академия наук СССР в первые дни войны</a:t>
            </a:r>
          </a:p>
          <a:p>
            <a:r>
              <a:rPr lang="ru-RU" dirty="0"/>
              <a:t>Анатолий Алексеевич </a:t>
            </a:r>
            <a:r>
              <a:rPr lang="ru-RU" dirty="0" err="1"/>
              <a:t>Дородницын</a:t>
            </a:r>
            <a:endParaRPr lang="ru-RU" dirty="0"/>
          </a:p>
          <a:p>
            <a:r>
              <a:rPr lang="ru-RU" dirty="0"/>
              <a:t>Аксель Иванович Берг</a:t>
            </a:r>
          </a:p>
          <a:p>
            <a:r>
              <a:rPr lang="ru-RU" dirty="0"/>
              <a:t>Никита Николаевич Моисеев</a:t>
            </a:r>
          </a:p>
          <a:p>
            <a:r>
              <a:rPr lang="ru-RU" dirty="0" err="1"/>
              <a:t>Гермоген</a:t>
            </a:r>
            <a:r>
              <a:rPr lang="ru-RU" dirty="0"/>
              <a:t> Сергеевич Поспелов</a:t>
            </a:r>
          </a:p>
          <a:p>
            <a:r>
              <a:rPr lang="ru-RU" dirty="0"/>
              <a:t>Святослав Сергеевич Лавров </a:t>
            </a:r>
          </a:p>
          <a:p>
            <a:r>
              <a:rPr lang="ru-RU" dirty="0" smtClean="0"/>
              <a:t>Юрий Борисович </a:t>
            </a:r>
            <a:r>
              <a:rPr lang="ru-RU" dirty="0" err="1" smtClean="0"/>
              <a:t>Гермейер</a:t>
            </a:r>
            <a:endParaRPr lang="ru-RU" dirty="0"/>
          </a:p>
          <a:p>
            <a:r>
              <a:rPr lang="ru-RU" dirty="0"/>
              <a:t>Наши герои</a:t>
            </a:r>
          </a:p>
          <a:p>
            <a:r>
              <a:rPr lang="ru-RU" dirty="0"/>
              <a:t>Заключение</a:t>
            </a:r>
          </a:p>
          <a:p>
            <a:r>
              <a:rPr lang="ru-RU" dirty="0"/>
              <a:t>Литература</a:t>
            </a:r>
          </a:p>
          <a:p>
            <a:r>
              <a:rPr lang="ru-RU" dirty="0"/>
              <a:t>Благодарности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941889" cy="4680520"/>
          </a:xfrm>
        </p:spPr>
      </p:pic>
    </p:spTree>
    <p:extLst>
      <p:ext uri="{BB962C8B-B14F-4D97-AF65-F5344CB8AC3E}">
        <p14:creationId xmlns:p14="http://schemas.microsoft.com/office/powerpoint/2010/main" val="368552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624"/>
            <a:ext cx="5904656" cy="6619673"/>
          </a:xfrm>
        </p:spPr>
      </p:pic>
    </p:spTree>
    <p:extLst>
      <p:ext uri="{BB962C8B-B14F-4D97-AF65-F5344CB8AC3E}">
        <p14:creationId xmlns:p14="http://schemas.microsoft.com/office/powerpoint/2010/main" val="546294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727931" cy="685800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91" y="0"/>
            <a:ext cx="485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9"/>
            <a:ext cx="9138234" cy="5818485"/>
          </a:xfrm>
        </p:spPr>
      </p:pic>
    </p:spTree>
    <p:extLst>
      <p:ext uri="{BB962C8B-B14F-4D97-AF65-F5344CB8AC3E}">
        <p14:creationId xmlns:p14="http://schemas.microsoft.com/office/powerpoint/2010/main" val="1852472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5440" cy="4787066"/>
          </a:xfrm>
        </p:spPr>
      </p:pic>
    </p:spTree>
    <p:extLst>
      <p:ext uri="{BB962C8B-B14F-4D97-AF65-F5344CB8AC3E}">
        <p14:creationId xmlns:p14="http://schemas.microsoft.com/office/powerpoint/2010/main" val="11788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079457" cy="4752528"/>
          </a:xfrm>
        </p:spPr>
      </p:pic>
    </p:spTree>
    <p:extLst>
      <p:ext uri="{BB962C8B-B14F-4D97-AF65-F5344CB8AC3E}">
        <p14:creationId xmlns:p14="http://schemas.microsoft.com/office/powerpoint/2010/main" val="505648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36816" cy="4782551"/>
          </a:xfrm>
        </p:spPr>
      </p:pic>
    </p:spTree>
    <p:extLst>
      <p:ext uri="{BB962C8B-B14F-4D97-AF65-F5344CB8AC3E}">
        <p14:creationId xmlns:p14="http://schemas.microsoft.com/office/powerpoint/2010/main" val="1726822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" y="404664"/>
            <a:ext cx="9127981" cy="4777927"/>
          </a:xfrm>
        </p:spPr>
      </p:pic>
    </p:spTree>
    <p:extLst>
      <p:ext uri="{BB962C8B-B14F-4D97-AF65-F5344CB8AC3E}">
        <p14:creationId xmlns:p14="http://schemas.microsoft.com/office/powerpoint/2010/main" val="737681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347"/>
            <a:ext cx="8457370" cy="6714689"/>
          </a:xfrm>
        </p:spPr>
      </p:pic>
    </p:spTree>
    <p:extLst>
      <p:ext uri="{BB962C8B-B14F-4D97-AF65-F5344CB8AC3E}">
        <p14:creationId xmlns:p14="http://schemas.microsoft.com/office/powerpoint/2010/main" val="1042478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941890" cy="4680520"/>
          </a:xfrm>
        </p:spPr>
      </p:pic>
    </p:spTree>
    <p:extLst>
      <p:ext uri="{BB962C8B-B14F-4D97-AF65-F5344CB8AC3E}">
        <p14:creationId xmlns:p14="http://schemas.microsoft.com/office/powerpoint/2010/main" val="27518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481328"/>
            <a:ext cx="8424936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В суровые годы Великой Отечественной войны не существовал ни Федеральный исследовательский центр «Информатика и управление» РАН, созданный в 2015 году, ни организации, которые его составили: </a:t>
            </a:r>
            <a:endParaRPr lang="ru-RU" dirty="0" smtClean="0"/>
          </a:p>
          <a:p>
            <a:pPr lvl="1" algn="just"/>
            <a:r>
              <a:rPr lang="ru-RU" b="1" dirty="0">
                <a:solidFill>
                  <a:srgbClr val="7030A0"/>
                </a:solidFill>
              </a:rPr>
              <a:t>Институт проблем информатики </a:t>
            </a:r>
            <a:r>
              <a:rPr lang="ru-RU" dirty="0"/>
              <a:t>РАН, созданный в 1983 г., </a:t>
            </a:r>
          </a:p>
          <a:p>
            <a:pPr lvl="1" algn="just"/>
            <a:r>
              <a:rPr lang="ru-RU" b="1" dirty="0">
                <a:solidFill>
                  <a:srgbClr val="7030A0"/>
                </a:solidFill>
              </a:rPr>
              <a:t>Институт системного анализа </a:t>
            </a:r>
            <a:r>
              <a:rPr lang="ru-RU" dirty="0"/>
              <a:t>РАН, созданный в 1976 г., </a:t>
            </a:r>
          </a:p>
          <a:p>
            <a:pPr lvl="1" algn="just"/>
            <a:r>
              <a:rPr lang="ru-RU" b="1" dirty="0">
                <a:solidFill>
                  <a:srgbClr val="7030A0"/>
                </a:solidFill>
              </a:rPr>
              <a:t>Вычислительный центр им. А.А. </a:t>
            </a:r>
            <a:r>
              <a:rPr lang="ru-RU" b="1" dirty="0" err="1">
                <a:solidFill>
                  <a:srgbClr val="7030A0"/>
                </a:solidFill>
              </a:rPr>
              <a:t>Дородницына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dirty="0"/>
              <a:t>РАН (ВЦ), созданный в 1955 г., </a:t>
            </a:r>
          </a:p>
          <a:p>
            <a:pPr lvl="1" algn="just"/>
            <a:r>
              <a:rPr lang="ru-RU" b="1" dirty="0">
                <a:solidFill>
                  <a:srgbClr val="7030A0"/>
                </a:solidFill>
              </a:rPr>
              <a:t>Научный совет по комплексной проблеме «Кибернетика»</a:t>
            </a:r>
            <a:r>
              <a:rPr lang="ru-RU" dirty="0"/>
              <a:t> РАН (НСК), созданный в 1959 г., и присоединившийся к ВЦ в 2005 г. </a:t>
            </a:r>
          </a:p>
          <a:p>
            <a:pPr algn="just"/>
            <a:r>
              <a:rPr lang="ru-RU" dirty="0" smtClean="0"/>
              <a:t>Однако </a:t>
            </a:r>
            <a:r>
              <a:rPr lang="ru-RU" dirty="0"/>
              <a:t>вклад в великую Победу ученых, работавших после войны в этих организациях, был значителен, и ему </a:t>
            </a:r>
            <a:r>
              <a:rPr lang="ru-RU" dirty="0" smtClean="0"/>
              <a:t>посвящен доклад.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5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" y="764704"/>
            <a:ext cx="9079457" cy="4752528"/>
          </a:xfrm>
        </p:spPr>
      </p:pic>
    </p:spTree>
    <p:extLst>
      <p:ext uri="{BB962C8B-B14F-4D97-AF65-F5344CB8AC3E}">
        <p14:creationId xmlns:p14="http://schemas.microsoft.com/office/powerpoint/2010/main" val="997062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" y="188640"/>
            <a:ext cx="9093207" cy="5514533"/>
          </a:xfrm>
        </p:spPr>
      </p:pic>
    </p:spTree>
    <p:extLst>
      <p:ext uri="{BB962C8B-B14F-4D97-AF65-F5344CB8AC3E}">
        <p14:creationId xmlns:p14="http://schemas.microsoft.com/office/powerpoint/2010/main" val="2387820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" y="116632"/>
            <a:ext cx="9087449" cy="6380738"/>
          </a:xfrm>
        </p:spPr>
      </p:pic>
    </p:spTree>
    <p:extLst>
      <p:ext uri="{BB962C8B-B14F-4D97-AF65-F5344CB8AC3E}">
        <p14:creationId xmlns:p14="http://schemas.microsoft.com/office/powerpoint/2010/main" val="207769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9107855" cy="5256584"/>
          </a:xfrm>
        </p:spPr>
      </p:pic>
    </p:spTree>
    <p:extLst>
      <p:ext uri="{BB962C8B-B14F-4D97-AF65-F5344CB8AC3E}">
        <p14:creationId xmlns:p14="http://schemas.microsoft.com/office/powerpoint/2010/main" val="1332186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" y="404664"/>
            <a:ext cx="9034344" cy="4896544"/>
          </a:xfrm>
        </p:spPr>
      </p:pic>
    </p:spTree>
    <p:extLst>
      <p:ext uri="{BB962C8B-B14F-4D97-AF65-F5344CB8AC3E}">
        <p14:creationId xmlns:p14="http://schemas.microsoft.com/office/powerpoint/2010/main" val="1716917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83879" cy="5040560"/>
          </a:xfrm>
        </p:spPr>
      </p:pic>
    </p:spTree>
    <p:extLst>
      <p:ext uri="{BB962C8B-B14F-4D97-AF65-F5344CB8AC3E}">
        <p14:creationId xmlns:p14="http://schemas.microsoft.com/office/powerpoint/2010/main" val="3503245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" y="548680"/>
            <a:ext cx="8969689" cy="5133045"/>
          </a:xfrm>
        </p:spPr>
      </p:pic>
    </p:spTree>
    <p:extLst>
      <p:ext uri="{BB962C8B-B14F-4D97-AF65-F5344CB8AC3E}">
        <p14:creationId xmlns:p14="http://schemas.microsoft.com/office/powerpoint/2010/main" val="932023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" y="764704"/>
            <a:ext cx="9073341" cy="4752528"/>
          </a:xfrm>
        </p:spPr>
      </p:pic>
    </p:spTree>
    <p:extLst>
      <p:ext uri="{BB962C8B-B14F-4D97-AF65-F5344CB8AC3E}">
        <p14:creationId xmlns:p14="http://schemas.microsoft.com/office/powerpoint/2010/main" val="1524070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" y="44624"/>
            <a:ext cx="8989444" cy="5688632"/>
          </a:xfrm>
        </p:spPr>
      </p:pic>
    </p:spTree>
    <p:extLst>
      <p:ext uri="{BB962C8B-B14F-4D97-AF65-F5344CB8AC3E}">
        <p14:creationId xmlns:p14="http://schemas.microsoft.com/office/powerpoint/2010/main" val="77081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" y="116632"/>
            <a:ext cx="9012201" cy="5544616"/>
          </a:xfrm>
        </p:spPr>
      </p:pic>
    </p:spTree>
    <p:extLst>
      <p:ext uri="{BB962C8B-B14F-4D97-AF65-F5344CB8AC3E}">
        <p14:creationId xmlns:p14="http://schemas.microsoft.com/office/powerpoint/2010/main" val="32114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 smtClean="0"/>
              <a:t>23.06.41- расширенное заседание в Президиуме АН СССР на Ленинском проспекте, 14 с участием 60 крупнейших ученых страны: </a:t>
            </a:r>
            <a:r>
              <a:rPr lang="ru-RU" dirty="0" err="1" smtClean="0"/>
              <a:t>П.Л.Капица</a:t>
            </a:r>
            <a:r>
              <a:rPr lang="ru-RU" dirty="0" smtClean="0"/>
              <a:t>, физиолог </a:t>
            </a:r>
            <a:r>
              <a:rPr lang="ru-RU" dirty="0" err="1" smtClean="0"/>
              <a:t>Л.С.Штерн</a:t>
            </a:r>
            <a:r>
              <a:rPr lang="ru-RU" dirty="0" smtClean="0"/>
              <a:t>, математик </a:t>
            </a:r>
            <a:r>
              <a:rPr lang="ru-RU" dirty="0" err="1" smtClean="0"/>
              <a:t>А.Н.Колмогоров</a:t>
            </a:r>
            <a:r>
              <a:rPr lang="ru-RU" dirty="0" smtClean="0"/>
              <a:t>, энергетик </a:t>
            </a:r>
            <a:r>
              <a:rPr lang="ru-RU" dirty="0" err="1" smtClean="0"/>
              <a:t>Г.М.Кржыжановский</a:t>
            </a:r>
            <a:r>
              <a:rPr lang="ru-RU" dirty="0" smtClean="0"/>
              <a:t>. Единственный вопрос повестки – перестройка работы всех академических учреждений на военные рельсы. Президиум принял резолюцию с требованием к отделениям и научным учреждениям немедленно кардинально пересмотреть тематику научных исследований для выполнения задач оборонной тематики и приоритетному обеспечению НИР всеми необходимыми силами и средствами.</a:t>
            </a:r>
          </a:p>
          <a:p>
            <a:pPr algn="just"/>
            <a:r>
              <a:rPr lang="ru-RU" dirty="0" smtClean="0"/>
              <a:t>28.06.41 АН СССР обратилась к ученым всех стран с призывом сплотить силы для защиты цивилизации от фашизма</a:t>
            </a:r>
            <a:r>
              <a:rPr lang="en-US" dirty="0"/>
              <a:t> [1</a:t>
            </a:r>
            <a:r>
              <a:rPr lang="en-US" dirty="0" smtClean="0"/>
              <a:t>].</a:t>
            </a:r>
            <a:endParaRPr lang="ru-RU" dirty="0" smtClean="0"/>
          </a:p>
          <a:p>
            <a:pPr algn="just"/>
            <a:r>
              <a:rPr lang="ru-RU" dirty="0" smtClean="0"/>
              <a:t>В сентябре 1941 г. руководство Академии при участии ГКО разработало комплексный план работы в условиях войны, содержащий 245 приоритетных тем по направлениям:</a:t>
            </a:r>
          </a:p>
          <a:p>
            <a:pPr lvl="1" algn="just"/>
            <a:r>
              <a:rPr lang="ru-RU" dirty="0" smtClean="0"/>
              <a:t>Научная помощь промышленности в организации и расширении военного производства,</a:t>
            </a:r>
          </a:p>
          <a:p>
            <a:pPr lvl="1" algn="just"/>
            <a:r>
              <a:rPr lang="ru-RU" dirty="0" smtClean="0"/>
              <a:t>Исследования по замене дефицитных импортных материалов отечественными электронными компонентами,</a:t>
            </a:r>
          </a:p>
          <a:p>
            <a:pPr lvl="1" algn="just"/>
            <a:r>
              <a:rPr lang="ru-RU" dirty="0" smtClean="0"/>
              <a:t>Совершенствование и модернизация существующей военной техники связи,</a:t>
            </a:r>
          </a:p>
          <a:p>
            <a:pPr lvl="1" algn="just"/>
            <a:r>
              <a:rPr lang="ru-RU" dirty="0" smtClean="0"/>
              <a:t>Исследования по разработке и внедрению в РККА новых средств связи</a:t>
            </a:r>
          </a:p>
          <a:p>
            <a:pPr algn="just"/>
            <a:r>
              <a:rPr lang="ru-RU" dirty="0"/>
              <a:t>Котельников </a:t>
            </a:r>
            <a:r>
              <a:rPr lang="ru-RU" dirty="0" smtClean="0"/>
              <a:t>Владимир Александрович – один </a:t>
            </a:r>
            <a:r>
              <a:rPr lang="ru-RU" dirty="0"/>
              <a:t>из основоположников советской секретной радио- и телефонной связи, ему была поручена задача создания шифратора для засекречивания речевых сигналов с повышенной стойкостью к дешифрованию для правительственной ВЧ-связи. Он возглавил лабораторию Дальней связи ГСПЭИ № 56 НКЭП, которую в 1941 года эвакуировали в Уфу. В 1942 году </a:t>
            </a:r>
            <a:r>
              <a:rPr lang="ru-RU" dirty="0" smtClean="0"/>
              <a:t>разработана аппаратура </a:t>
            </a:r>
            <a:r>
              <a:rPr lang="ru-RU" dirty="0"/>
              <a:t>связи «Соболь-П».</a:t>
            </a:r>
          </a:p>
          <a:p>
            <a:pPr algn="just"/>
            <a:r>
              <a:rPr lang="ru-RU" dirty="0" smtClean="0"/>
              <a:t>Александр Львович </a:t>
            </a:r>
            <a:r>
              <a:rPr lang="ru-RU" dirty="0" err="1"/>
              <a:t>Минц</a:t>
            </a:r>
            <a:r>
              <a:rPr lang="ru-RU" dirty="0"/>
              <a:t> – </a:t>
            </a:r>
            <a:r>
              <a:rPr lang="ru-RU" dirty="0" smtClean="0"/>
              <a:t>разработчик </a:t>
            </a:r>
            <a:r>
              <a:rPr lang="ru-RU" dirty="0"/>
              <a:t>систем связи и радиолокации; один из создателей РЛС дальнего обнаружения. В Куйбышеве создана средневолновая радиовещательная станция фантастической по тем временам мощности — 1200 кВт, передачи которой могли </a:t>
            </a:r>
            <a:r>
              <a:rPr lang="ru-RU" dirty="0" smtClean="0"/>
              <a:t>приниматься </a:t>
            </a:r>
            <a:r>
              <a:rPr lang="ru-RU" dirty="0"/>
              <a:t>на оккупированной территории. Станция начала работать в 1942 году.</a:t>
            </a:r>
          </a:p>
          <a:p>
            <a:pPr lvl="1"/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Академия наук СССР в первые дни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1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" y="404664"/>
            <a:ext cx="9094131" cy="5328592"/>
          </a:xfrm>
        </p:spPr>
      </p:pic>
    </p:spTree>
    <p:extLst>
      <p:ext uri="{BB962C8B-B14F-4D97-AF65-F5344CB8AC3E}">
        <p14:creationId xmlns:p14="http://schemas.microsoft.com/office/powerpoint/2010/main" val="4063292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" y="476672"/>
            <a:ext cx="9035663" cy="5184576"/>
          </a:xfrm>
        </p:spPr>
      </p:pic>
    </p:spTree>
    <p:extLst>
      <p:ext uri="{BB962C8B-B14F-4D97-AF65-F5344CB8AC3E}">
        <p14:creationId xmlns:p14="http://schemas.microsoft.com/office/powerpoint/2010/main" val="3609770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В действующей армии и </a:t>
            </a:r>
            <a:r>
              <a:rPr lang="ru-RU" dirty="0" smtClean="0"/>
              <a:t>на </a:t>
            </a:r>
            <a:r>
              <a:rPr lang="ru-RU" dirty="0"/>
              <a:t>трудовом фронте Великой Отечественной войны участвовали </a:t>
            </a:r>
            <a:r>
              <a:rPr lang="ru-RU" dirty="0" smtClean="0"/>
              <a:t>более </a:t>
            </a:r>
            <a:r>
              <a:rPr lang="ru-RU" dirty="0"/>
              <a:t>40 наших коллег, которых мы помним и чтим: </a:t>
            </a:r>
            <a:endParaRPr lang="ru-RU" dirty="0" smtClean="0"/>
          </a:p>
          <a:p>
            <a:pPr algn="just"/>
            <a:r>
              <a:rPr lang="ru-RU" dirty="0" smtClean="0"/>
              <a:t>А.И</a:t>
            </a:r>
            <a:r>
              <a:rPr lang="ru-RU" dirty="0"/>
              <a:t>. Андросов, А.И. Берг, И.И. Быстров, Л.Н. </a:t>
            </a:r>
            <a:r>
              <a:rPr lang="ru-RU" dirty="0" err="1"/>
              <a:t>Герлах</a:t>
            </a:r>
            <a:r>
              <a:rPr lang="ru-RU" dirty="0"/>
              <a:t>, </a:t>
            </a:r>
            <a:r>
              <a:rPr lang="ru-RU" dirty="0" err="1" smtClean="0"/>
              <a:t>Ю.Б.Гермейер</a:t>
            </a:r>
            <a:r>
              <a:rPr lang="ru-RU" dirty="0" smtClean="0"/>
              <a:t>, А.А</a:t>
            </a:r>
            <a:r>
              <a:rPr lang="ru-RU" dirty="0"/>
              <a:t>. </a:t>
            </a:r>
            <a:r>
              <a:rPr lang="ru-RU" dirty="0" err="1"/>
              <a:t>Дезин</a:t>
            </a:r>
            <a:r>
              <a:rPr lang="ru-RU" dirty="0"/>
              <a:t>, А.А. </a:t>
            </a:r>
            <a:r>
              <a:rPr lang="ru-RU" dirty="0" err="1"/>
              <a:t>Дородницын</a:t>
            </a:r>
            <a:r>
              <a:rPr lang="ru-RU" dirty="0"/>
              <a:t>, </a:t>
            </a:r>
            <a:r>
              <a:rPr lang="ru-RU" dirty="0" err="1" smtClean="0"/>
              <a:t>В.Г.Карманов</a:t>
            </a:r>
            <a:r>
              <a:rPr lang="ru-RU" dirty="0" smtClean="0"/>
              <a:t>, К.А</a:t>
            </a:r>
            <a:r>
              <a:rPr lang="ru-RU" dirty="0"/>
              <a:t>. Карпов, М.К. Керимов, Н.М. Коробов,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А.П</a:t>
            </a:r>
            <a:r>
              <a:rPr lang="ru-RU" dirty="0"/>
              <a:t>. Кузнецов, Ю.А. Кузнецов, Ю.А. </a:t>
            </a:r>
            <a:r>
              <a:rPr lang="ru-RU" dirty="0" err="1"/>
              <a:t>Лавренюк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С.С</a:t>
            </a:r>
            <a:r>
              <a:rPr lang="ru-RU" dirty="0"/>
              <a:t>. Лавров, А.А. Марков, В.П. Мешков,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С.Н</a:t>
            </a:r>
            <a:r>
              <a:rPr lang="ru-RU" dirty="0"/>
              <a:t>. </a:t>
            </a:r>
            <a:r>
              <a:rPr lang="ru-RU" dirty="0" err="1"/>
              <a:t>Молостов</a:t>
            </a:r>
            <a:r>
              <a:rPr lang="ru-RU" dirty="0"/>
              <a:t>, А.А. Муромский, </a:t>
            </a:r>
            <a:r>
              <a:rPr lang="ru-RU" dirty="0" smtClean="0"/>
              <a:t>Н.М. Нагорный, </a:t>
            </a:r>
            <a:r>
              <a:rPr lang="ru-RU" dirty="0" err="1" smtClean="0"/>
              <a:t>А.М.Назоев</a:t>
            </a:r>
            <a:r>
              <a:rPr lang="ru-RU" dirty="0" smtClean="0"/>
              <a:t>, Ю.В</a:t>
            </a:r>
            <a:r>
              <a:rPr lang="ru-RU" dirty="0"/>
              <a:t>. Никитин, И.Ф. Ненашев, Г.С. Поспелов,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В.С</a:t>
            </a:r>
            <a:r>
              <a:rPr lang="ru-RU" dirty="0"/>
              <a:t>. Пугачев, К. Родин, К.С. Родионов, Р.Б. </a:t>
            </a:r>
            <a:r>
              <a:rPr lang="ru-RU" dirty="0" err="1"/>
              <a:t>Сейфуль-Мулюков</a:t>
            </a:r>
            <a:r>
              <a:rPr lang="ru-RU" dirty="0"/>
              <a:t>, П.К.  </a:t>
            </a:r>
            <a:r>
              <a:rPr lang="ru-RU" dirty="0" err="1"/>
              <a:t>Семикопенко</a:t>
            </a:r>
            <a:r>
              <a:rPr lang="ru-RU" dirty="0"/>
              <a:t>, Г.С. Сергеев,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Г.Д</a:t>
            </a:r>
            <a:r>
              <a:rPr lang="ru-RU" dirty="0"/>
              <a:t>. Сиволап, М.Г. Сидоренко, В.П. </a:t>
            </a:r>
            <a:r>
              <a:rPr lang="ru-RU" dirty="0" err="1"/>
              <a:t>Смирягин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В.К</a:t>
            </a:r>
            <a:r>
              <a:rPr lang="ru-RU" dirty="0"/>
              <a:t>. Соколов, З.А. Соколова, В.С. Соловьев,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М.Н</a:t>
            </a:r>
            <a:r>
              <a:rPr lang="ru-RU" dirty="0"/>
              <a:t>. Степченко, Л.П. Томашевский, О.П. Федотов, </a:t>
            </a:r>
            <a:r>
              <a:rPr lang="ru-RU" dirty="0" err="1" smtClean="0"/>
              <a:t>Г.С.Хованский</a:t>
            </a:r>
            <a:r>
              <a:rPr lang="ru-RU" dirty="0"/>
              <a:t>, С.М. </a:t>
            </a:r>
            <a:r>
              <a:rPr lang="ru-RU" dirty="0" err="1"/>
              <a:t>Швартин</a:t>
            </a:r>
            <a:r>
              <a:rPr lang="ru-RU" dirty="0"/>
              <a:t>, А.А. </a:t>
            </a:r>
            <a:r>
              <a:rPr lang="ru-RU" dirty="0" err="1" smtClean="0"/>
              <a:t>Шестерикова</a:t>
            </a:r>
            <a:r>
              <a:rPr lang="ru-RU" dirty="0" smtClean="0"/>
              <a:t>, </a:t>
            </a:r>
            <a:r>
              <a:rPr lang="ru-RU" dirty="0" err="1" smtClean="0"/>
              <a:t>В.П.Шидловский</a:t>
            </a:r>
            <a:r>
              <a:rPr lang="ru-RU" dirty="0" smtClean="0"/>
              <a:t>, Ю.Д. </a:t>
            </a:r>
            <a:r>
              <a:rPr lang="ru-RU" dirty="0" err="1" smtClean="0"/>
              <a:t>Шмыглевский</a:t>
            </a:r>
            <a:r>
              <a:rPr lang="ru-RU" dirty="0" smtClean="0"/>
              <a:t>. </a:t>
            </a:r>
            <a:r>
              <a:rPr lang="ru-RU" dirty="0"/>
              <a:t>Ныне здравствующий Игорь Иванович Быстров был поздравлен дирекцией Центра с </a:t>
            </a:r>
            <a:r>
              <a:rPr lang="ru-RU" dirty="0" smtClean="0"/>
              <a:t>80-летием Победы </a:t>
            </a:r>
            <a:r>
              <a:rPr lang="en-US" dirty="0" smtClean="0"/>
              <a:t>[5]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герои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110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08520" y="836712"/>
            <a:ext cx="9144000" cy="62373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ФИЦ ИУ РАН сохраняет преемственность священного дела наших фронтовиков по борьбе с фашизмом и ведет важные работы в интересах повышения обороноспособности и безопасности страны. Высшей наградой нам, свидетельствующей о больших успехах в этих работах, являются нелегитимные санкции, наложенные на ФИЦ ИУ РАН потомками тех, кого наши коллеги, наши отцы и деды разбили в 1945 году: германский вермахт, французская дивизия Шарлемань, испанская Голубая дивизия, украинская дивизия СС </a:t>
            </a:r>
            <a:r>
              <a:rPr lang="ru-RU" dirty="0" err="1"/>
              <a:t>Галичина</a:t>
            </a:r>
            <a:r>
              <a:rPr lang="ru-RU" dirty="0"/>
              <a:t>, словацкая Быстрая дивизия, хорватские </a:t>
            </a:r>
            <a:r>
              <a:rPr lang="ru-RU" dirty="0" err="1"/>
              <a:t>Усташи</a:t>
            </a:r>
            <a:r>
              <a:rPr lang="ru-RU" dirty="0"/>
              <a:t> и дивизия СС «Принц Евгений», датский корпус СС </a:t>
            </a:r>
            <a:r>
              <a:rPr lang="ru-RU" dirty="0" err="1"/>
              <a:t>Данмарк</a:t>
            </a:r>
            <a:r>
              <a:rPr lang="ru-RU" dirty="0"/>
              <a:t>, 5-я танковая дивизия СС «Викинг» с добровольцами из Швеции, Финляндии, Эстонии, Бельгии, голландские дивизии СС "</a:t>
            </a:r>
            <a:r>
              <a:rPr lang="ru-RU" dirty="0" err="1"/>
              <a:t>Недерланд</a:t>
            </a:r>
            <a:r>
              <a:rPr lang="ru-RU" dirty="0"/>
              <a:t>" и «</a:t>
            </a:r>
            <a:r>
              <a:rPr lang="ru-RU" dirty="0" err="1"/>
              <a:t>Ландсторм</a:t>
            </a:r>
            <a:r>
              <a:rPr lang="ru-RU" dirty="0"/>
              <a:t> </a:t>
            </a:r>
            <a:r>
              <a:rPr lang="ru-RU" dirty="0" err="1"/>
              <a:t>Недерланд</a:t>
            </a:r>
            <a:r>
              <a:rPr lang="ru-RU" dirty="0"/>
              <a:t>», дивизия СС </a:t>
            </a:r>
            <a:r>
              <a:rPr lang="ru-RU" dirty="0" err="1"/>
              <a:t>Нордланд</a:t>
            </a:r>
            <a:r>
              <a:rPr lang="ru-RU" dirty="0"/>
              <a:t> с добровольцами из Дании и Норвегии, латышский Легион СС, литовский батальон Шума, чешская рота СС «Святой Вацлав», венгерские дивизии СС "</a:t>
            </a:r>
            <a:r>
              <a:rPr lang="ru-RU" dirty="0" err="1"/>
              <a:t>Хуньяди</a:t>
            </a:r>
            <a:r>
              <a:rPr lang="ru-RU" dirty="0"/>
              <a:t>", "Бачка" и "Мария </a:t>
            </a:r>
            <a:r>
              <a:rPr lang="ru-RU" dirty="0" err="1"/>
              <a:t>Терезия</a:t>
            </a:r>
            <a:r>
              <a:rPr lang="ru-RU" dirty="0"/>
              <a:t>", боснийская дивизия СС "</a:t>
            </a:r>
            <a:r>
              <a:rPr lang="ru-RU" dirty="0" err="1"/>
              <a:t>Хаджар</a:t>
            </a:r>
            <a:r>
              <a:rPr lang="ru-RU" dirty="0"/>
              <a:t>", албанская дивизия СС </a:t>
            </a:r>
            <a:r>
              <a:rPr lang="ru-RU" dirty="0" err="1"/>
              <a:t>Скандербег</a:t>
            </a:r>
            <a:r>
              <a:rPr lang="ru-RU" dirty="0"/>
              <a:t>, итальянская дивизия СС «</a:t>
            </a:r>
            <a:r>
              <a:rPr lang="ru-RU" dirty="0" err="1"/>
              <a:t>Карстъегер</a:t>
            </a:r>
            <a:r>
              <a:rPr lang="ru-RU" dirty="0"/>
              <a:t>», бельгийские дивизии СС «</a:t>
            </a:r>
            <a:r>
              <a:rPr lang="ru-RU" dirty="0" err="1"/>
              <a:t>Лангемарк</a:t>
            </a:r>
            <a:r>
              <a:rPr lang="ru-RU" dirty="0"/>
              <a:t>» и "</a:t>
            </a:r>
            <a:r>
              <a:rPr lang="ru-RU" dirty="0" err="1"/>
              <a:t>Валлония</a:t>
            </a:r>
            <a:r>
              <a:rPr lang="ru-RU" dirty="0"/>
              <a:t>", португальский Легион, польская </a:t>
            </a:r>
            <a:r>
              <a:rPr lang="ru-RU" dirty="0" err="1"/>
              <a:t>Свентокшижская</a:t>
            </a:r>
            <a:r>
              <a:rPr lang="ru-RU" dirty="0"/>
              <a:t> бригада СС, болгарская противотанковая бригада СС, британский Легион Святого Георгия. Активное участие в этих работах Центра принимают А.А. </a:t>
            </a:r>
            <a:r>
              <a:rPr lang="ru-RU" dirty="0" err="1"/>
              <a:t>Зацаринный</a:t>
            </a:r>
            <a:r>
              <a:rPr lang="ru-RU" dirty="0"/>
              <a:t> и отец-основатель ФИЦ ИУ РАН И.А. Соколов.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259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71234"/>
            <a:ext cx="7901014" cy="5857892"/>
          </a:xfrm>
        </p:spPr>
        <p:txBody>
          <a:bodyPr>
            <a:normAutofit fontScale="85000" lnSpcReduction="10000"/>
          </a:bodyPr>
          <a:lstStyle/>
          <a:p>
            <a:pPr marL="452628" indent="-342900">
              <a:buFont typeface="+mj-lt"/>
              <a:buAutoNum type="arabicPeriod"/>
            </a:pPr>
            <a:r>
              <a:rPr lang="ru-RU" sz="1800" dirty="0" err="1" smtClean="0"/>
              <a:t>Видеоинтервью</a:t>
            </a:r>
            <a:r>
              <a:rPr lang="ru-RU" sz="1800" dirty="0" smtClean="0"/>
              <a:t> </a:t>
            </a:r>
            <a:r>
              <a:rPr lang="ru-RU" sz="1800" dirty="0" err="1"/>
              <a:t>Зацаринного</a:t>
            </a:r>
            <a:r>
              <a:rPr lang="ru-RU" sz="1800" dirty="0"/>
              <a:t> А.А. Об Академии наук в годы войны. </a:t>
            </a:r>
            <a:r>
              <a:rPr lang="ru-RU" sz="1800" dirty="0" err="1"/>
              <a:t>РАНХГиС</a:t>
            </a:r>
            <a:r>
              <a:rPr lang="ru-RU" sz="1800" dirty="0"/>
              <a:t> к 80-летию Победы. https://disk.yandex.ru/d/BJy1osOkX9J3xA</a:t>
            </a:r>
          </a:p>
          <a:p>
            <a:pPr marL="452628" indent="-342900">
              <a:buFont typeface="+mj-lt"/>
              <a:buAutoNum type="arabicPeriod"/>
            </a:pPr>
            <a:r>
              <a:rPr lang="ru-RU" sz="1800" dirty="0"/>
              <a:t>Академик Анатолий Алексеевич </a:t>
            </a:r>
            <a:r>
              <a:rPr lang="ru-RU" sz="1800" dirty="0" err="1"/>
              <a:t>Дородницын</a:t>
            </a:r>
            <a:r>
              <a:rPr lang="ru-RU" sz="1800" dirty="0"/>
              <a:t>. Вехи жизни и научные достижения. / В.В. </a:t>
            </a:r>
            <a:r>
              <a:rPr lang="ru-RU" sz="1800" dirty="0" err="1"/>
              <a:t>Дородницына</a:t>
            </a:r>
            <a:r>
              <a:rPr lang="ru-RU" sz="1800" dirty="0"/>
              <a:t>, В.В. Шевченко. – М.: ФИЦ ИУ РАН, 2023</a:t>
            </a:r>
            <a:endParaRPr lang="en-US" sz="1800" dirty="0"/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smtClean="0"/>
              <a:t>Поспелов </a:t>
            </a:r>
            <a:r>
              <a:rPr lang="ru-RU" sz="1800" dirty="0"/>
              <a:t>И.Г., Костюк Ф.В. Ученый и Учитель Н.Н. Моисеев (1917—2000) // Моделирование </a:t>
            </a:r>
            <a:r>
              <a:rPr lang="ru-RU" sz="1800" dirty="0" err="1"/>
              <a:t>коэволюции</a:t>
            </a:r>
            <a:r>
              <a:rPr lang="ru-RU" sz="1800" dirty="0"/>
              <a:t> природы и общества: проблемы и опыт. К 100-летию со дня рождения академика Н.Н. Моисеева (МОИСЕЕВ-100). Москва, 7—10 ноября 2017. Труды Всероссийской научной конференции/ Отв. редактор И.Г. Поспелов. — М.: ФИЦ ИУ РАН, 2017. — С. 5—7.</a:t>
            </a:r>
          </a:p>
          <a:p>
            <a:pPr marL="452628" indent="-342900">
              <a:buFont typeface="+mj-lt"/>
              <a:buAutoNum type="arabicPeriod"/>
            </a:pPr>
            <a:r>
              <a:rPr lang="ru-RU" sz="1800" dirty="0"/>
              <a:t>Г.С. Поспелов. Воспоминания о времени и о себе // Бродский Ю.И., Костюк Ф.В., Новикова Н.М., Поспелова Л.Я. Игорь </a:t>
            </a:r>
            <a:r>
              <a:rPr lang="ru-RU" sz="1800" dirty="0" err="1"/>
              <a:t>Гермогенович</a:t>
            </a:r>
            <a:r>
              <a:rPr lang="ru-RU" sz="1800" dirty="0"/>
              <a:t> Поспелов. Страницы биографии. Статьи. Воспоминания. – Москва: ФИЦ ИУ РАН, 2024. – C. 15–36.</a:t>
            </a:r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smtClean="0"/>
              <a:t>https</a:t>
            </a:r>
            <a:r>
              <a:rPr lang="ru-RU" sz="1800" dirty="0"/>
              <a:t>://www.frccsc.ru/v80</a:t>
            </a:r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smtClean="0"/>
              <a:t>https</a:t>
            </a:r>
            <a:r>
              <a:rPr lang="ru-RU" sz="1800" dirty="0"/>
              <a:t>://cs.msu.ru/node/3323</a:t>
            </a:r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smtClean="0"/>
              <a:t>https</a:t>
            </a:r>
            <a:r>
              <a:rPr lang="ru-RU" sz="1800" dirty="0"/>
              <a:t>://pobeda.spa.msu.ru/list/</a:t>
            </a:r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err="1" smtClean="0"/>
              <a:t>Зацаринный</a:t>
            </a:r>
            <a:r>
              <a:rPr lang="ru-RU" sz="1800" dirty="0" smtClean="0"/>
              <a:t> </a:t>
            </a:r>
            <a:r>
              <a:rPr lang="ru-RU" sz="1800" dirty="0"/>
              <a:t>А.А. О ВКЛАДЕ УЧЕНЫХ-СВЯЗИСТОВ В ПОБЕДУ СОВЕТСКОГО НАРОДА В ВЕЛИКОЙ ОТЕЧЕСТВЕННОЙ ВОЙНЕ // В сборнике: Радиолокация, навигация, связь. Сборник трудов XXXI Международной научно-технической конференции. В 6-ти томах. Воронеж, 2025. С. 1-11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err="1" smtClean="0"/>
              <a:t>Зацаринный</a:t>
            </a:r>
            <a:r>
              <a:rPr lang="ru-RU" sz="1800" dirty="0" smtClean="0"/>
              <a:t> </a:t>
            </a:r>
            <a:r>
              <a:rPr lang="ru-RU" sz="1800" dirty="0"/>
              <a:t>А.А.,  Хохлов В.С. НАУКА ДЛЯ ВОЙСК СВЯЗИ В ГОДЫ ВЕЛИКОЙ ОТЕЧЕСТВЕННОЙ ВОЙНЫ // Известия Российской академии ракетных и артиллерийских наук. 2025. № 1 (136). С. 147-157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pPr marL="452628" lvl="0" indent="-342900">
              <a:buFont typeface="+mj-lt"/>
              <a:buAutoNum type="arabicPeriod"/>
            </a:pPr>
            <a:r>
              <a:rPr lang="ru-RU" sz="1800" dirty="0" err="1" smtClean="0"/>
              <a:t>Видеоинтервью</a:t>
            </a:r>
            <a:r>
              <a:rPr lang="ru-RU" sz="1800" dirty="0" smtClean="0"/>
              <a:t> </a:t>
            </a:r>
            <a:r>
              <a:rPr lang="ru-RU" sz="1800" dirty="0" err="1"/>
              <a:t>Зацаринного</a:t>
            </a:r>
            <a:r>
              <a:rPr lang="ru-RU" sz="1800" dirty="0"/>
              <a:t> А.А. К 90-летию </a:t>
            </a:r>
            <a:r>
              <a:rPr lang="ru-RU" sz="1800" dirty="0" smtClean="0"/>
              <a:t>И</a:t>
            </a:r>
            <a:r>
              <a:rPr lang="en-US" sz="1800" dirty="0"/>
              <a:t>.</a:t>
            </a:r>
            <a:r>
              <a:rPr lang="ru-RU" sz="1800" dirty="0" smtClean="0"/>
              <a:t>А</a:t>
            </a:r>
            <a:r>
              <a:rPr lang="en-US" sz="1800" dirty="0" smtClean="0"/>
              <a:t>.</a:t>
            </a:r>
            <a:r>
              <a:rPr lang="ru-RU" sz="1800" dirty="0" smtClean="0"/>
              <a:t> </a:t>
            </a:r>
            <a:r>
              <a:rPr lang="ru-RU" sz="1800" dirty="0" err="1"/>
              <a:t>Мизина</a:t>
            </a:r>
            <a:r>
              <a:rPr lang="ru-RU" sz="1800" dirty="0"/>
              <a:t>. 12.04.25</a:t>
            </a:r>
            <a:r>
              <a:rPr lang="ru-RU" sz="1800" dirty="0" smtClean="0"/>
              <a:t>. https</a:t>
            </a:r>
            <a:r>
              <a:rPr lang="ru-RU" sz="1800" dirty="0"/>
              <a:t>://</a:t>
            </a:r>
            <a:r>
              <a:rPr lang="ru-RU" sz="1800" dirty="0" smtClean="0"/>
              <a:t>disk.yandex.ru/d/fTijFqEZXInTjg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8259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satMod val="130000"/>
                  </a:schemeClr>
                </a:solidFill>
              </a:rPr>
              <a:t>Литература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5338" y="578645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A73D2D8-402E-4F5A-A498-2B73172714B7}" type="slidenum">
              <a:rPr lang="en-GB" smtClean="0"/>
              <a:pPr/>
              <a:t>44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Автор выражает глубокую благодарность </a:t>
            </a:r>
            <a:r>
              <a:rPr lang="ru-RU" dirty="0" err="1" smtClean="0"/>
              <a:t>А.С.Антипину</a:t>
            </a:r>
            <a:r>
              <a:rPr lang="ru-RU" dirty="0"/>
              <a:t>, Н.С. </a:t>
            </a:r>
            <a:r>
              <a:rPr lang="ru-RU" dirty="0" err="1"/>
              <a:t>Буклановой</a:t>
            </a:r>
            <a:r>
              <a:rPr lang="ru-RU" dirty="0"/>
              <a:t>, Н.К. Буровой, </a:t>
            </a:r>
            <a:r>
              <a:rPr lang="ru-RU" dirty="0" err="1" smtClean="0"/>
              <a:t>А.И.Державиной</a:t>
            </a:r>
            <a:r>
              <a:rPr lang="ru-RU" dirty="0"/>
              <a:t>, О.Д. Дружининой, В.А. </a:t>
            </a:r>
            <a:r>
              <a:rPr lang="ru-RU" dirty="0" err="1"/>
              <a:t>Евтягиной</a:t>
            </a:r>
            <a:r>
              <a:rPr lang="ru-RU" dirty="0"/>
              <a:t>, </a:t>
            </a:r>
            <a:r>
              <a:rPr lang="ru-RU" dirty="0" err="1" smtClean="0"/>
              <a:t>О.Н.Кацковой</a:t>
            </a:r>
            <a:r>
              <a:rPr lang="ru-RU" dirty="0"/>
              <a:t>, Е.А. Королевой, М.В. </a:t>
            </a:r>
            <a:r>
              <a:rPr lang="ru-RU" dirty="0" err="1"/>
              <a:t>Липавскому</a:t>
            </a:r>
            <a:r>
              <a:rPr lang="ru-RU" dirty="0"/>
              <a:t>, </a:t>
            </a:r>
            <a:r>
              <a:rPr lang="ru-RU" dirty="0" err="1" smtClean="0"/>
              <a:t>Л.И.Ломакиной</a:t>
            </a:r>
            <a:r>
              <a:rPr lang="ru-RU" dirty="0"/>
              <a:t>, Е.М. Мартыновой, М.И. </a:t>
            </a:r>
            <a:r>
              <a:rPr lang="ru-RU" dirty="0" err="1"/>
              <a:t>Селюну</a:t>
            </a:r>
            <a:r>
              <a:rPr lang="ru-RU" dirty="0"/>
              <a:t>, </a:t>
            </a:r>
            <a:r>
              <a:rPr lang="ru-RU" dirty="0" err="1" smtClean="0"/>
              <a:t>С.Я.Степанову</a:t>
            </a:r>
            <a:r>
              <a:rPr lang="ru-RU" dirty="0"/>
              <a:t>, В.С. Суворову, Л.А. </a:t>
            </a:r>
            <a:r>
              <a:rPr lang="ru-RU" dirty="0" err="1"/>
              <a:t>Сунгуровой</a:t>
            </a:r>
            <a:r>
              <a:rPr lang="ru-RU" dirty="0"/>
              <a:t>, </a:t>
            </a:r>
            <a:r>
              <a:rPr lang="ru-RU" dirty="0" err="1" smtClean="0"/>
              <a:t>К.Б.Теймуразову</a:t>
            </a:r>
            <a:r>
              <a:rPr lang="ru-RU" dirty="0"/>
              <a:t>, В.Л. </a:t>
            </a:r>
            <a:r>
              <a:rPr lang="ru-RU" dirty="0" err="1"/>
              <a:t>Туляковой</a:t>
            </a:r>
            <a:r>
              <a:rPr lang="ru-RU" dirty="0"/>
              <a:t>, А.И. Толстых, </a:t>
            </a:r>
            <a:r>
              <a:rPr lang="ru-RU" dirty="0" err="1" smtClean="0"/>
              <a:t>Т.С.Чернецовой</a:t>
            </a:r>
            <a:r>
              <a:rPr lang="ru-RU" dirty="0"/>
              <a:t>, в беседах с которыми </a:t>
            </a:r>
            <a:r>
              <a:rPr lang="ru-RU" dirty="0" smtClean="0"/>
              <a:t>рождался этот доклад, </a:t>
            </a:r>
            <a:r>
              <a:rPr lang="ru-RU" dirty="0"/>
              <a:t>Р.В. </a:t>
            </a:r>
            <a:r>
              <a:rPr lang="ru-RU" dirty="0" err="1"/>
              <a:t>Разумчику</a:t>
            </a:r>
            <a:r>
              <a:rPr lang="ru-RU" dirty="0"/>
              <a:t>, побудившему меня собрать материалы, составившие </a:t>
            </a:r>
            <a:r>
              <a:rPr lang="ru-RU" dirty="0" smtClean="0"/>
              <a:t>доклад, </a:t>
            </a:r>
            <a:r>
              <a:rPr lang="ru-RU" dirty="0" err="1" smtClean="0"/>
              <a:t>Л.Я.Поспеловой</a:t>
            </a:r>
            <a:r>
              <a:rPr lang="ru-RU" dirty="0" smtClean="0"/>
              <a:t> </a:t>
            </a:r>
            <a:r>
              <a:rPr lang="ru-RU" dirty="0"/>
              <a:t>за сохранение семейного архива </a:t>
            </a:r>
            <a:r>
              <a:rPr lang="ru-RU" dirty="0" err="1" smtClean="0"/>
              <a:t>Г.С.Поспелова</a:t>
            </a:r>
            <a:r>
              <a:rPr lang="ru-RU" dirty="0" smtClean="0"/>
              <a:t> </a:t>
            </a:r>
            <a:r>
              <a:rPr lang="ru-RU" dirty="0"/>
              <a:t>и его статьи о войне, </a:t>
            </a:r>
            <a:r>
              <a:rPr lang="ru-RU" dirty="0" err="1" smtClean="0"/>
              <a:t>В.В.Дородницыной</a:t>
            </a:r>
            <a:r>
              <a:rPr lang="ru-RU" dirty="0"/>
              <a:t>, руководителю музея </a:t>
            </a:r>
            <a:r>
              <a:rPr lang="ru-RU" dirty="0" err="1" smtClean="0"/>
              <a:t>А.А.Дородницына</a:t>
            </a:r>
            <a:r>
              <a:rPr lang="ru-RU" dirty="0"/>
              <a:t>, и </a:t>
            </a:r>
            <a:r>
              <a:rPr lang="ru-RU" dirty="0" err="1" smtClean="0"/>
              <a:t>В.В.Шевченко</a:t>
            </a:r>
            <a:r>
              <a:rPr lang="ru-RU" dirty="0" smtClean="0"/>
              <a:t> </a:t>
            </a:r>
            <a:r>
              <a:rPr lang="ru-RU" dirty="0"/>
              <a:t>за сохранение памяти отца-основателя ВЦ, </a:t>
            </a:r>
            <a:r>
              <a:rPr lang="ru-RU" dirty="0" err="1" smtClean="0"/>
              <a:t>Д.Р.Гончару</a:t>
            </a:r>
            <a:r>
              <a:rPr lang="ru-RU" dirty="0"/>
              <a:t>, </a:t>
            </a:r>
            <a:r>
              <a:rPr lang="ru-RU" dirty="0" err="1" smtClean="0"/>
              <a:t>А.И.Дивееву</a:t>
            </a:r>
            <a:r>
              <a:rPr lang="ru-RU" dirty="0"/>
              <a:t>, </a:t>
            </a:r>
            <a:r>
              <a:rPr lang="ru-RU" dirty="0" err="1" smtClean="0"/>
              <a:t>И.Ф.Кожевникову</a:t>
            </a:r>
            <a:r>
              <a:rPr lang="ru-RU" dirty="0"/>
              <a:t>, </a:t>
            </a:r>
            <a:r>
              <a:rPr lang="ru-RU" dirty="0" err="1" smtClean="0"/>
              <a:t>Л.Я.Поспеловой</a:t>
            </a:r>
            <a:r>
              <a:rPr lang="ru-RU" dirty="0"/>
              <a:t>, </a:t>
            </a:r>
            <a:r>
              <a:rPr lang="ru-RU" dirty="0" err="1" smtClean="0"/>
              <a:t>Л.В.Шуршалову</a:t>
            </a:r>
            <a:r>
              <a:rPr lang="ru-RU" dirty="0" smtClean="0"/>
              <a:t> </a:t>
            </a:r>
            <a:r>
              <a:rPr lang="ru-RU" dirty="0"/>
              <a:t>за ценные замечания и предложения, а также </a:t>
            </a:r>
            <a:r>
              <a:rPr lang="ru-RU" dirty="0" err="1" smtClean="0"/>
              <a:t>А.А.Зацаринному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И.А.Соколову</a:t>
            </a:r>
            <a:r>
              <a:rPr lang="ru-RU" dirty="0"/>
              <a:t>, чьи предложения и дополнения к </a:t>
            </a:r>
            <a:r>
              <a:rPr lang="ru-RU" dirty="0" smtClean="0"/>
              <a:t>докладу были </a:t>
            </a:r>
            <a:r>
              <a:rPr lang="ru-RU" dirty="0"/>
              <a:t>столь важны, что делает их фактически моими соавторами.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Благодарности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517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Благодарности</a:t>
            </a:r>
            <a:endParaRPr lang="ru-RU" dirty="0"/>
          </a:p>
        </p:txBody>
      </p:sp>
      <p:pic>
        <p:nvPicPr>
          <p:cNvPr id="7" name="Рисунок 6" descr="moisee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34434"/>
            <a:ext cx="3072210" cy="456735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84" y="1244011"/>
            <a:ext cx="3013700" cy="45222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76" y="1234434"/>
            <a:ext cx="2505320" cy="357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4800" dirty="0" smtClean="0"/>
          </a:p>
          <a:p>
            <a:pPr eaLnBrk="1" hangingPunct="1"/>
            <a:endParaRPr lang="en-US" sz="4800" dirty="0" smtClean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5F085-6A50-417A-964F-2027CC8EF797}" type="datetime8">
              <a:rPr lang="en-GB"/>
              <a:pPr>
                <a:defRPr/>
              </a:pPr>
              <a:t>24/11/2025 19:01</a:t>
            </a:fld>
            <a:endParaRPr lang="en-GB" dirty="0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313" y="188913"/>
            <a:ext cx="5849937" cy="11620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684213" y="3357563"/>
            <a:ext cx="6956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>
                <a:latin typeface="Gill Sans MT"/>
              </a:rPr>
              <a:t/>
            </a:r>
            <a:br>
              <a:rPr lang="en-US" sz="3600">
                <a:latin typeface="Gill Sans MT"/>
              </a:rPr>
            </a:br>
            <a:endParaRPr lang="ru-RU" sz="3600">
              <a:latin typeface="Corbel" pitchFamily="34" charset="0"/>
            </a:endParaRPr>
          </a:p>
        </p:txBody>
      </p:sp>
      <p:pic>
        <p:nvPicPr>
          <p:cNvPr id="22535" name="Picture 5" descr="question m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000240"/>
            <a:ext cx="44196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" y="1340768"/>
            <a:ext cx="8999688" cy="5472608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Стенд участников войны и трудового фронта в ФИЦ ИУ 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4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09" y="65426"/>
            <a:ext cx="8938319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Анатолий Алексеевич </a:t>
            </a:r>
            <a:r>
              <a:rPr lang="ru-RU" dirty="0" err="1" smtClean="0"/>
              <a:t>Дородницын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844102" y="5612639"/>
            <a:ext cx="3177679" cy="762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2.12.1910 – 7.06.1994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0" y="857514"/>
            <a:ext cx="5796136" cy="600048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Отец-основатель ВЦ </a:t>
            </a:r>
            <a:r>
              <a:rPr lang="ru-RU" dirty="0" smtClean="0"/>
              <a:t>АН СССР Анатолий </a:t>
            </a:r>
            <a:r>
              <a:rPr lang="ru-RU" dirty="0"/>
              <a:t>Алексеевич </a:t>
            </a:r>
            <a:r>
              <a:rPr lang="ru-RU" dirty="0" err="1"/>
              <a:t>Дородницын</a:t>
            </a:r>
            <a:r>
              <a:rPr lang="ru-RU" dirty="0"/>
              <a:t> был по ходатайству ЦАГИ и решению правительства в январе 1941 года </a:t>
            </a:r>
            <a:r>
              <a:rPr lang="ru-RU" dirty="0" smtClean="0"/>
              <a:t>переведен </a:t>
            </a:r>
            <a:r>
              <a:rPr lang="ru-RU" dirty="0"/>
              <a:t>из Ленинграда (Главной геофизической обсерватории) на работу в ЦАГИ. Осенью 1941 года ЦАГИ временно перевели на восток; был организован филиал института в Казани, но уже весной 1942 года ЦАГИ, в основном, вернулся на свою базу. </a:t>
            </a:r>
            <a:endParaRPr lang="en-US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1942 году А.А. </a:t>
            </a:r>
            <a:r>
              <a:rPr lang="ru-RU" dirty="0" err="1"/>
              <a:t>Дородницын</a:t>
            </a:r>
            <a:r>
              <a:rPr lang="ru-RU" dirty="0"/>
              <a:t> публикует работы «Ламинарный пограничный слой в сжимаемом газе» и «Пограничный слой в сжимаемом газе», защищает докторскую диссертацию по последней теме и начинает проводить исследования в области аэродинамики </a:t>
            </a:r>
            <a:r>
              <a:rPr lang="ru-RU" dirty="0" smtClean="0"/>
              <a:t>самолета </a:t>
            </a:r>
            <a:r>
              <a:rPr lang="ru-RU" dirty="0"/>
              <a:t>при больших скоростях </a:t>
            </a:r>
            <a:r>
              <a:rPr lang="ru-RU" dirty="0" smtClean="0"/>
              <a:t>полета</a:t>
            </a:r>
            <a:r>
              <a:rPr lang="ru-RU" dirty="0"/>
              <a:t>. За эти исследования ему совместно с Л.Г. </a:t>
            </a:r>
            <a:r>
              <a:rPr lang="ru-RU" dirty="0" err="1"/>
              <a:t>Лойцянским</a:t>
            </a:r>
            <a:r>
              <a:rPr lang="ru-RU" dirty="0"/>
              <a:t> была присуждена Государственная премия II степени за 1943–1944 годы </a:t>
            </a:r>
            <a:r>
              <a:rPr lang="ru-RU" dirty="0" smtClean="0"/>
              <a:t>[2, </a:t>
            </a:r>
            <a:r>
              <a:rPr lang="ru-RU" dirty="0"/>
              <a:t>с.</a:t>
            </a:r>
            <a:r>
              <a:rPr lang="en-US" dirty="0"/>
              <a:t> </a:t>
            </a:r>
            <a:r>
              <a:rPr lang="ru-RU" dirty="0"/>
              <a:t>45]. </a:t>
            </a:r>
            <a:endParaRPr lang="en-US" dirty="0" smtClean="0"/>
          </a:p>
          <a:p>
            <a:pPr algn="just"/>
            <a:r>
              <a:rPr lang="ru-RU" dirty="0" smtClean="0"/>
              <a:t>С </a:t>
            </a:r>
            <a:r>
              <a:rPr lang="ru-RU" dirty="0"/>
              <a:t>1942 г. им были опубликованы работы «Влияние фюзеляжа на распределение нагрузок по размаху крыла», «Обобщение теории несущей линии на случай крыла с изогнутой осью и осью, не перпендикулярной потоку», «</a:t>
            </a:r>
            <a:r>
              <a:rPr lang="ru-RU" dirty="0" smtClean="0"/>
              <a:t>Расчет </a:t>
            </a:r>
            <a:r>
              <a:rPr lang="ru-RU" dirty="0"/>
              <a:t>коэффициентов сопротивления крыловых профилей с </a:t>
            </a:r>
            <a:r>
              <a:rPr lang="ru-RU" dirty="0" smtClean="0"/>
              <a:t>учетом </a:t>
            </a:r>
            <a:r>
              <a:rPr lang="ru-RU" dirty="0"/>
              <a:t>сжимаемости воздуха», «Пограничный слой крылового профиля при больших скоростях», «</a:t>
            </a:r>
            <a:r>
              <a:rPr lang="ru-RU" dirty="0" smtClean="0"/>
              <a:t>Расчет </a:t>
            </a:r>
            <a:r>
              <a:rPr lang="ru-RU" dirty="0"/>
              <a:t>лобового сопротивления крыла на режиме максимальной скорости», «Переход ламинарного пограничного слоя в турбулентный и ламинарные профили», «К теории перехода ламинарного слоя в турбулентный». Эти работы стали основополагающими в аэродинамике больших скоростей. В апреле 1944 г. он становится руководителем отдела, ответственного за </a:t>
            </a:r>
            <a:r>
              <a:rPr lang="ru-RU" dirty="0" smtClean="0"/>
              <a:t>расчеты </a:t>
            </a:r>
            <a:r>
              <a:rPr lang="ru-RU" dirty="0"/>
              <a:t>данного направления. Он и его сотрудники работали по 12–14 часов в день, без выходных. Он вспоминал: «В этот период чувство голода было непрерывным. Однажды отправились в поход за картошкой и </a:t>
            </a:r>
            <a:r>
              <a:rPr lang="ru-RU" dirty="0" smtClean="0"/>
              <a:t>еще </a:t>
            </a:r>
            <a:r>
              <a:rPr lang="ru-RU" dirty="0"/>
              <a:t>за чем </a:t>
            </a:r>
            <a:r>
              <a:rPr lang="ru-RU" dirty="0" smtClean="0"/>
              <a:t>попадется </a:t>
            </a:r>
            <a:r>
              <a:rPr lang="ru-RU" dirty="0"/>
              <a:t>в татарское село Тюлячи, что в 20 км. от железнодорожной станции Арск. Попали в сильную вьюгу. Из похода притащил пуд пшена (с тех пор </a:t>
            </a:r>
            <a:r>
              <a:rPr lang="ru-RU" dirty="0" smtClean="0"/>
              <a:t>пшенной </a:t>
            </a:r>
            <a:r>
              <a:rPr lang="ru-RU" dirty="0"/>
              <a:t>каши не ем). Отморозил себе уши, и они приняли сферическую форму</a:t>
            </a:r>
            <a:r>
              <a:rPr lang="ru-RU" dirty="0" smtClean="0"/>
              <a:t>».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02" y="944387"/>
            <a:ext cx="3253026" cy="45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08307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979712" y="4163746"/>
            <a:ext cx="3024336" cy="265150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Музей </a:t>
            </a:r>
            <a:r>
              <a:rPr lang="ru-RU" dirty="0" err="1" smtClean="0"/>
              <a:t>А.А.Дородницына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Календарь</a:t>
            </a:r>
            <a:br>
              <a:rPr lang="ru-RU" dirty="0" smtClean="0"/>
            </a:br>
            <a:r>
              <a:rPr lang="ru-RU" dirty="0" smtClean="0"/>
              <a:t>к 100-летию</a:t>
            </a:r>
          </a:p>
          <a:p>
            <a:endParaRPr lang="ru-RU" dirty="0" smtClean="0"/>
          </a:p>
          <a:p>
            <a:pPr algn="r"/>
            <a:r>
              <a:rPr lang="ru-RU" dirty="0" smtClean="0"/>
              <a:t>Почтовая открытка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18648" cy="401339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24" y="4147722"/>
            <a:ext cx="3925959" cy="270139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8" y="4164627"/>
            <a:ext cx="1776790" cy="26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pPr algn="ctr"/>
            <a:r>
              <a:rPr lang="ru-RU" dirty="0" smtClean="0"/>
              <a:t>Аксель Иванович Берг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868144" y="5445224"/>
            <a:ext cx="3168352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10.11.1893-9.07.1979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0" y="692696"/>
            <a:ext cx="5868144" cy="6165304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/>
              <a:t>Аксель Иванович Берг (1893 - 1979), инженер-адмирал, во время Великой Отечественной войны был профессором Военно-морской академии (эвакуирована в Самарканд). Руководство страны большое внимание перед началом войны уделяло обеспечению надежной связи с флотами и морскими объектами (надводными кораблями и подводными лодками). В мае 1938 г. было образовано Управление связи Военно-морского Флота (ВМФ) как самостоятельное подразделение Наркомата ВМФ СССР, важнейшей задачей которого являлось обеспечение военных моряков средствами связи и наблюдения и обеспечение командования надежной связью. </a:t>
            </a:r>
            <a:endParaRPr lang="ru-RU" dirty="0" smtClean="0"/>
          </a:p>
          <a:p>
            <a:pPr algn="just"/>
            <a:r>
              <a:rPr lang="ru-RU" dirty="0" smtClean="0"/>
              <a:t>Еще </a:t>
            </a:r>
            <a:r>
              <a:rPr lang="ru-RU" dirty="0"/>
              <a:t>до образования Управления связи ВМФ в конце 1920-х годов постановлением Научно-технического комитета Морских Сил (НТК МС) была задана разработка первой в стране комплексной системы </a:t>
            </a:r>
            <a:r>
              <a:rPr lang="ru-RU" dirty="0" err="1"/>
              <a:t>радиовооружения</a:t>
            </a:r>
            <a:r>
              <a:rPr lang="ru-RU" dirty="0"/>
              <a:t> флота «Блокада-1». Общий замысел и основные положения этой системы были изложены в докладе руководителя секции связи профессора И.Г. </a:t>
            </a:r>
            <a:r>
              <a:rPr lang="ru-RU" dirty="0" err="1"/>
              <a:t>Фреймана</a:t>
            </a:r>
            <a:r>
              <a:rPr lang="ru-RU" dirty="0"/>
              <a:t> «Проблемы связи военного флота» на Пленуме НТК МС в мае 1927 г. Для руководства работами по созданию системы «Блокада-1» был назначен выпускник Военно-Морской академии ученик И.Г. </a:t>
            </a:r>
            <a:r>
              <a:rPr lang="ru-RU" dirty="0" err="1"/>
              <a:t>Фреймана</a:t>
            </a:r>
            <a:r>
              <a:rPr lang="ru-RU" dirty="0"/>
              <a:t> А.И. Берг, имевший опыт службы на военных кораблях. 3 сентября 1932 г. в результате слияния секции связи НТК МС и Научно-испытательного полигона связи был </a:t>
            </a:r>
            <a:r>
              <a:rPr lang="ru-RU" dirty="0" smtClean="0"/>
              <a:t>основан Научно-исследовательский </a:t>
            </a:r>
            <a:r>
              <a:rPr lang="ru-RU" dirty="0"/>
              <a:t>морской институт связи (НИМИС) ВМС РККА. А.И. Берг стал первым начальником НИМИС и продолжал активную деятельность по созданию новой системы </a:t>
            </a:r>
            <a:r>
              <a:rPr lang="ru-RU" dirty="0" err="1"/>
              <a:t>радиовооружения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Благодаря </a:t>
            </a:r>
            <a:r>
              <a:rPr lang="ru-RU" dirty="0"/>
              <a:t>существенному научно-практическому заделу, созданному в конце 20-х и в 30-е гг., военные моряки вступили в Великую Отечественную войну в части средств связи более подготовленными, чем сухопутные и военно-воздушные силы. К началу войны флоты имели на вооружении радиоаппаратуру систем «Блокада-1» и «Блокада-2», обеспечивавших эффективное управление силами флота на всех морских театрах страны.</a:t>
            </a:r>
          </a:p>
          <a:p>
            <a:pPr algn="just"/>
            <a:r>
              <a:rPr lang="ru-RU" dirty="0"/>
              <a:t>А.И. Берг настойчиво, включая заседание ГКО 4.07.1943, продвигал необходимость создания и использования радиолокаторов. По решению ГКО он возглавил программу по созданию советских радаров. С июля 1943 по октябрь 1944 года — заместитель наркома электропромышленности. Одновременно в 1943–1947 годах — зам. председателя совета по радиолокации ГКО. Он являлся инициатором основания (июль 1943) и первым директором «Всесоюзного научно-исследовательского института радиолокации» (теперь ЦНИРТИ им. А.И. Берга). В сентябре 1943 года он был избран членом-корреспондентом АН СССР по Отделению технических наук. Инженер-вице-адмирал с 25.09.1944, он был зам. Министра обороны СССР. Он создал Совет по комплексной проблеме «Кибернетика» в 1959 г. и возглавлял его до смерти в 1979 г.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29" y="860178"/>
            <a:ext cx="3024335" cy="4468454"/>
          </a:xfrm>
        </p:spPr>
      </p:pic>
    </p:spTree>
    <p:extLst>
      <p:ext uri="{BB962C8B-B14F-4D97-AF65-F5344CB8AC3E}">
        <p14:creationId xmlns:p14="http://schemas.microsoft.com/office/powerpoint/2010/main" val="39413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5949280"/>
            <a:ext cx="4040188" cy="7620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Могила на Новодевичьем кладбище, участок 3, ряд 17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4" y="5943861"/>
            <a:ext cx="4041775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Доска на доме по </a:t>
            </a:r>
            <a:r>
              <a:rPr lang="ru-RU" dirty="0" err="1" smtClean="0"/>
              <a:t>ул.Губкина</a:t>
            </a:r>
            <a:r>
              <a:rPr lang="ru-RU" dirty="0" smtClean="0"/>
              <a:t>, д.4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98646"/>
            <a:ext cx="3250476" cy="57786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646"/>
            <a:ext cx="3240360" cy="5760642"/>
          </a:xfrm>
        </p:spPr>
      </p:pic>
    </p:spTree>
    <p:extLst>
      <p:ext uri="{BB962C8B-B14F-4D97-AF65-F5344CB8AC3E}">
        <p14:creationId xmlns:p14="http://schemas.microsoft.com/office/powerpoint/2010/main" val="28787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7506</TotalTime>
  <Words>3947</Words>
  <Application>Microsoft Office PowerPoint</Application>
  <PresentationFormat>Экран (4:3)</PresentationFormat>
  <Paragraphs>127</Paragraphs>
  <Slides>47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Corbel</vt:lpstr>
      <vt:lpstr>Gill Sans MT</vt:lpstr>
      <vt:lpstr>Lucida Sans Unicode</vt:lpstr>
      <vt:lpstr>Verdana</vt:lpstr>
      <vt:lpstr>Wingdings 2</vt:lpstr>
      <vt:lpstr>Wingdings 3</vt:lpstr>
      <vt:lpstr>Открытая</vt:lpstr>
      <vt:lpstr>Вклад ученых  фиц иу ран  в великую победу   Ф.В. Костюк Вычислительный центр им. А.А. Дородницына ФИЦ ИУ РАН, fil@ccas.ru </vt:lpstr>
      <vt:lpstr>Содержание</vt:lpstr>
      <vt:lpstr>Введение</vt:lpstr>
      <vt:lpstr>Академия наук СССР в первые дни войны</vt:lpstr>
      <vt:lpstr>Стенд участников войны и трудового фронта в ФИЦ ИУ РАН</vt:lpstr>
      <vt:lpstr>Анатолий Алексеевич Дородницын</vt:lpstr>
      <vt:lpstr>Презентация PowerPoint</vt:lpstr>
      <vt:lpstr>Аксель Иванович Берг</vt:lpstr>
      <vt:lpstr>Презентация PowerPoint</vt:lpstr>
      <vt:lpstr>Никита Николаевич Моисеев</vt:lpstr>
      <vt:lpstr>Гермоген Сергеевич Поспелов</vt:lpstr>
      <vt:lpstr>Презентация PowerPoint</vt:lpstr>
      <vt:lpstr>Святослав Сергеевич Лавров </vt:lpstr>
      <vt:lpstr>Юрий Борисович Гермейер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герои</vt:lpstr>
      <vt:lpstr>Заключение</vt:lpstr>
      <vt:lpstr>Литература</vt:lpstr>
      <vt:lpstr>Благодарности</vt:lpstr>
      <vt:lpstr>Благодарности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m121818</dc:creator>
  <cp:lastModifiedBy>m121820</cp:lastModifiedBy>
  <cp:revision>677</cp:revision>
  <dcterms:created xsi:type="dcterms:W3CDTF">2012-06-28T14:14:29Z</dcterms:created>
  <dcterms:modified xsi:type="dcterms:W3CDTF">2025-11-24T16:59:05Z</dcterms:modified>
</cp:coreProperties>
</file>