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68" r:id="rId4"/>
    <p:sldId id="257" r:id="rId5"/>
    <p:sldId id="259" r:id="rId6"/>
    <p:sldId id="258" r:id="rId7"/>
    <p:sldId id="262" r:id="rId8"/>
    <p:sldId id="309" r:id="rId9"/>
    <p:sldId id="312" r:id="rId10"/>
    <p:sldId id="313" r:id="rId11"/>
    <p:sldId id="266" r:id="rId12"/>
    <p:sldId id="296" r:id="rId13"/>
    <p:sldId id="271" r:id="rId14"/>
    <p:sldId id="314" r:id="rId15"/>
    <p:sldId id="315" r:id="rId16"/>
    <p:sldId id="295" r:id="rId17"/>
    <p:sldId id="299" r:id="rId18"/>
    <p:sldId id="294" r:id="rId19"/>
    <p:sldId id="286" r:id="rId20"/>
    <p:sldId id="298" r:id="rId21"/>
    <p:sldId id="311" r:id="rId22"/>
    <p:sldId id="297" r:id="rId23"/>
    <p:sldId id="302" r:id="rId24"/>
    <p:sldId id="304" r:id="rId25"/>
    <p:sldId id="303" r:id="rId26"/>
    <p:sldId id="301" r:id="rId27"/>
    <p:sldId id="300" r:id="rId28"/>
    <p:sldId id="308" r:id="rId29"/>
    <p:sldId id="307" r:id="rId30"/>
    <p:sldId id="305" r:id="rId31"/>
    <p:sldId id="306" r:id="rId32"/>
    <p:sldId id="293" r:id="rId33"/>
    <p:sldId id="29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 panose="020B0603020202020204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 panose="020B0603020202020204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8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hyperlink" Target="mailto:Kuznetsova_RV@nrcki.ru" TargetMode="External"/><Relationship Id="rId1" Type="http://schemas.openxmlformats.org/officeDocument/2006/relationships/hyperlink" Target="mailto:cononovaolya@yandex.ru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3427" y="2446638"/>
            <a:ext cx="9934832" cy="2224216"/>
          </a:xfrm>
        </p:spPr>
        <p:txBody>
          <a:bodyPr>
            <a:noAutofit/>
          </a:bodyPr>
          <a:lstStyle/>
          <a:p>
            <a:r>
              <a:rPr lang="ru-RU" sz="4000" b="1" dirty="0" err="1"/>
              <a:t>Инскрипты</a:t>
            </a:r>
            <a:r>
              <a:rPr lang="ru-RU" sz="4000" b="1" dirty="0"/>
              <a:t> и автографы военного времени в книгах личной </a:t>
            </a:r>
            <a:r>
              <a:rPr lang="ru-RU" sz="4000" b="1" dirty="0" smtClean="0"/>
              <a:t>библиотеки </a:t>
            </a:r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академика </a:t>
            </a:r>
            <a:br>
              <a:rPr lang="en-US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Игоря </a:t>
            </a:r>
            <a:r>
              <a:rPr lang="ru-RU" sz="4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Васильевича </a:t>
            </a: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Курчатова</a:t>
            </a:r>
            <a:endParaRPr lang="ru-RU" sz="4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37222" y="4065373"/>
            <a:ext cx="6973329" cy="45719"/>
          </a:xfrm>
        </p:spPr>
        <p:txBody>
          <a:bodyPr>
            <a:normAutofit fontScale="25000" lnSpcReduction="20000"/>
          </a:bodyPr>
          <a:lstStyle/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252519" y="461319"/>
            <a:ext cx="5939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Ольга</a:t>
            </a:r>
            <a:r>
              <a:rPr lang="ru-RU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  <a:r>
              <a:rPr lang="ru-RU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Валентиновна </a:t>
            </a:r>
            <a:r>
              <a:rPr lang="ru-RU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Кононова</a:t>
            </a:r>
            <a:r>
              <a:rPr lang="ru-RU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  <a:endParaRPr lang="ru-RU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ru-RU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Раиса</a:t>
            </a:r>
            <a:r>
              <a:rPr lang="ru-RU" sz="2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 </a:t>
            </a:r>
            <a:r>
              <a:rPr lang="ru-RU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Васильевна </a:t>
            </a:r>
            <a:r>
              <a:rPr lang="ru-RU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Кузнецова</a:t>
            </a:r>
            <a:endParaRPr lang="ru-RU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22" y="221332"/>
            <a:ext cx="3799375" cy="602128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84" y="262341"/>
            <a:ext cx="3784185" cy="5939271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256" y="262341"/>
            <a:ext cx="2537960" cy="375617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8847437" y="4209535"/>
            <a:ext cx="29738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>
                <a:solidFill>
                  <a:schemeClr val="tx2">
                    <a:lumMod val="20000"/>
                    <a:lumOff val="80000"/>
                  </a:schemeClr>
                </a:solidFill>
              </a:rPr>
              <a:t>Зельдович Яков Борисович </a:t>
            </a:r>
            <a:endParaRPr lang="ru-RU" b="1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ru-RU">
                <a:solidFill>
                  <a:schemeClr val="tx2">
                    <a:lumMod val="20000"/>
                    <a:lumOff val="80000"/>
                  </a:schemeClr>
                </a:solidFill>
              </a:rPr>
              <a:t>(1914-1987), советский физик и физикохимик. Академик АН СССР, доктор физико-математических наук, профессор. Трижды Герой Социалистического Труда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473" t="14775" r="15405" b="12672"/>
          <a:stretch>
            <a:fillRect/>
          </a:stretch>
        </p:blipFill>
        <p:spPr>
          <a:xfrm>
            <a:off x="1919416" y="65904"/>
            <a:ext cx="8890304" cy="67037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20" y="445775"/>
            <a:ext cx="2960916" cy="453089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59" y="1769203"/>
            <a:ext cx="2592288" cy="386085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030" y="626656"/>
            <a:ext cx="3301870" cy="491115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1" b="77034"/>
          <a:stretch>
            <a:fillRect/>
          </a:stretch>
        </p:blipFill>
        <p:spPr>
          <a:xfrm>
            <a:off x="3784373" y="2780927"/>
            <a:ext cx="3160024" cy="2376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73" y="244731"/>
            <a:ext cx="3081981" cy="4270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80173" y="4614395"/>
            <a:ext cx="37451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Кикоин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Исаак </a:t>
            </a:r>
            <a:r>
              <a:rPr lang="ru-RU"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Кушелевич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(1908-1984), советский физик-экспериментатор, академик Академии наук СССР по Отделению физико-математических наук, дважды Герой Социалистического Труда. Лауреат Ленинской премии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83558"/>
          <a:stretch>
            <a:fillRect/>
          </a:stretch>
        </p:blipFill>
        <p:spPr>
          <a:xfrm>
            <a:off x="407319" y="4337627"/>
            <a:ext cx="4770342" cy="2400363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587049" y="4645876"/>
            <a:ext cx="4324865" cy="1152423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Михаил Григорьевич Мещеряков (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1910–1994)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первый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директор и основатель в г. Дубна Московской области «Гидротехнической лаборатории», переименованной позднее в Институт ядерных проблем АН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СССР. </a:t>
            </a:r>
            <a:endParaRPr lang="ru-RU" sz="1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Член-корреспондент 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АН </a:t>
            </a:r>
            <a:r>
              <a:rPr lang="ru-RU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СССР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276" y="226377"/>
            <a:ext cx="3208637" cy="4032187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69" y="985745"/>
            <a:ext cx="3660730" cy="479602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401" y="998151"/>
            <a:ext cx="3579884" cy="478361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3784" t="4563" r="33919" b="10828"/>
          <a:stretch>
            <a:fillRect/>
          </a:stretch>
        </p:blipFill>
        <p:spPr>
          <a:xfrm>
            <a:off x="1696996" y="502507"/>
            <a:ext cx="3937687" cy="580238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367849" y="1598141"/>
            <a:ext cx="4777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Тамара </a:t>
            </a: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Ферстер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– первая жена учёного-физика, доктора технических наук, впоследствии академика Академии наук Казахской ССР Леонида Михайловича </a:t>
            </a: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Немёнова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(1905–1980), </a:t>
            </a:r>
            <a:endParaRPr lang="ru-RU" sz="20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затем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жена </a:t>
            </a: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Монуса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Самуиловича </a:t>
            </a:r>
            <a:r>
              <a:rPr lang="ru-RU" sz="20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Соминского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(1908–2005) – заместителя директора ЛФТИ, автора книги «Абрам Фёдорович Иоффе» (М. ; Л., 1964).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136" t="14775" r="15810" b="12552"/>
          <a:stretch>
            <a:fillRect/>
          </a:stretch>
        </p:blipFill>
        <p:spPr>
          <a:xfrm>
            <a:off x="2224215" y="106524"/>
            <a:ext cx="8715633" cy="6591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406" t="14895" r="15608" b="13874"/>
          <a:stretch>
            <a:fillRect/>
          </a:stretch>
        </p:blipFill>
        <p:spPr>
          <a:xfrm>
            <a:off x="2010033" y="138126"/>
            <a:ext cx="8693530" cy="6452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270" t="14775" r="15608" b="12672"/>
          <a:stretch>
            <a:fillRect/>
          </a:stretch>
        </p:blipFill>
        <p:spPr>
          <a:xfrm>
            <a:off x="1721710" y="81618"/>
            <a:ext cx="8880388" cy="66963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235" y="448931"/>
            <a:ext cx="2827568" cy="35546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4" b="79113"/>
          <a:stretch>
            <a:fillRect/>
          </a:stretch>
        </p:blipFill>
        <p:spPr>
          <a:xfrm>
            <a:off x="3927795" y="1940127"/>
            <a:ext cx="3887296" cy="269365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846541" y="4633784"/>
            <a:ext cx="4027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Соболев Сергей Львович (1908-1989),  </a:t>
            </a:r>
            <a:r>
              <a:rPr lang="ru-RU" dirty="0">
                <a:solidFill>
                  <a:schemeClr val="tx2">
                    <a:lumMod val="20000"/>
                    <a:lumOff val="80000"/>
                  </a:schemeClr>
                </a:solidFill>
              </a:rPr>
              <a:t>советский математик, Герой Социалистического Труда. Лауреат трёх Сталинских премий и Государственной премии СССР. </a:t>
            </a:r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7"/>
          <a:stretch>
            <a:fillRect/>
          </a:stretch>
        </p:blipFill>
        <p:spPr>
          <a:xfrm>
            <a:off x="597302" y="524784"/>
            <a:ext cx="3156350" cy="5235608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338" t="14775" r="15338" b="12672"/>
          <a:stretch>
            <a:fillRect/>
          </a:stretch>
        </p:blipFill>
        <p:spPr>
          <a:xfrm>
            <a:off x="1754659" y="90617"/>
            <a:ext cx="8886609" cy="6676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29" y="182194"/>
            <a:ext cx="4683210" cy="64003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47039" y="1668162"/>
            <a:ext cx="6544961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Игорь Васильевич Курчатов </a:t>
            </a:r>
            <a:endParaRPr lang="ru-RU" sz="4000" dirty="0" smtClean="0"/>
          </a:p>
          <a:p>
            <a:endParaRPr lang="ru-RU" sz="2800" dirty="0" smtClean="0"/>
          </a:p>
          <a:p>
            <a:r>
              <a:rPr lang="ru-RU" sz="2800" dirty="0" smtClean="0"/>
              <a:t>   (12 января 1903- 7 февраля 1960)</a:t>
            </a:r>
            <a:endParaRPr lang="ru-RU" sz="2800" dirty="0" smtClean="0"/>
          </a:p>
          <a:p>
            <a:endParaRPr lang="ru-RU" sz="2800" dirty="0" smtClean="0"/>
          </a:p>
          <a:p>
            <a:r>
              <a:rPr lang="ru-RU" sz="2800" dirty="0" smtClean="0"/>
              <a:t>трижды </a:t>
            </a:r>
            <a:r>
              <a:rPr lang="ru-RU" sz="2800" dirty="0"/>
              <a:t>Герой Социалистического </a:t>
            </a:r>
            <a:r>
              <a:rPr lang="ru-RU" sz="2800" dirty="0" smtClean="0"/>
              <a:t>Труда</a:t>
            </a:r>
            <a:r>
              <a:rPr lang="ru-RU" sz="2800" dirty="0"/>
              <a:t>, академик АН СССР и АН Узбекской ССР, доктор физико-математических наук, профессор.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202" t="15015" r="15609" b="12793"/>
          <a:stretch>
            <a:fillRect/>
          </a:stretch>
        </p:blipFill>
        <p:spPr>
          <a:xfrm>
            <a:off x="1985319" y="142786"/>
            <a:ext cx="8748584" cy="6555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270" t="15135" r="15338" b="12313"/>
          <a:stretch>
            <a:fillRect/>
          </a:stretch>
        </p:blipFill>
        <p:spPr>
          <a:xfrm>
            <a:off x="1820563" y="86123"/>
            <a:ext cx="8888627" cy="6669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270" t="14655" r="15338" b="12792"/>
          <a:stretch>
            <a:fillRect/>
          </a:stretch>
        </p:blipFill>
        <p:spPr>
          <a:xfrm>
            <a:off x="2117125" y="166497"/>
            <a:ext cx="8715633" cy="6539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29797" t="14895" r="15473" b="12673"/>
          <a:stretch>
            <a:fillRect/>
          </a:stretch>
        </p:blipFill>
        <p:spPr>
          <a:xfrm>
            <a:off x="1886466" y="123567"/>
            <a:ext cx="8922194" cy="6642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135" t="14655" r="15405" b="12792"/>
          <a:stretch>
            <a:fillRect/>
          </a:stretch>
        </p:blipFill>
        <p:spPr>
          <a:xfrm>
            <a:off x="1812325" y="156519"/>
            <a:ext cx="8746700" cy="655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136" t="14775" r="15472" b="12552"/>
          <a:stretch>
            <a:fillRect/>
          </a:stretch>
        </p:blipFill>
        <p:spPr>
          <a:xfrm>
            <a:off x="1902941" y="123567"/>
            <a:ext cx="8776428" cy="65959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203" t="14655" r="15541" b="12913"/>
          <a:stretch>
            <a:fillRect/>
          </a:stretch>
        </p:blipFill>
        <p:spPr>
          <a:xfrm>
            <a:off x="2059460" y="132811"/>
            <a:ext cx="8806249" cy="6612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29966" t="14559" r="15233" b="12657"/>
          <a:stretch>
            <a:fillRect/>
          </a:stretch>
        </p:blipFill>
        <p:spPr>
          <a:xfrm>
            <a:off x="1886464" y="181401"/>
            <a:ext cx="8567351" cy="6421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338" t="14775" r="15743" b="12432"/>
          <a:stretch>
            <a:fillRect/>
          </a:stretch>
        </p:blipFill>
        <p:spPr>
          <a:xfrm>
            <a:off x="2084173" y="148282"/>
            <a:ext cx="8690920" cy="6599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068" t="14775" r="15473" b="12913"/>
          <a:stretch>
            <a:fillRect/>
          </a:stretch>
        </p:blipFill>
        <p:spPr>
          <a:xfrm>
            <a:off x="1853515" y="98854"/>
            <a:ext cx="8901790" cy="6648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0777" y="395416"/>
            <a:ext cx="8526633" cy="679622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Дом Игоря Васильевича </a:t>
            </a:r>
            <a:r>
              <a:rPr lang="ru-RU" sz="3200" dirty="0" err="1" smtClean="0"/>
              <a:t>курчатова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59" y="1234399"/>
            <a:ext cx="8155460" cy="5436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"/>
          <a:srcRect l="30202" t="14535" r="15338" b="12673"/>
          <a:stretch>
            <a:fillRect/>
          </a:stretch>
        </p:blipFill>
        <p:spPr>
          <a:xfrm>
            <a:off x="1927654" y="98854"/>
            <a:ext cx="8847383" cy="6652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675" y="423590"/>
            <a:ext cx="4917989" cy="6196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5936" y="1272746"/>
            <a:ext cx="877169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/>
              <a:t>Благодарим за внимание!</a:t>
            </a:r>
            <a:endParaRPr lang="ru-RU" sz="5400" dirty="0" smtClean="0"/>
          </a:p>
          <a:p>
            <a:r>
              <a:rPr lang="en-US" sz="3200" dirty="0" smtClean="0"/>
              <a:t>e-mail</a:t>
            </a:r>
            <a:r>
              <a:rPr lang="ru-RU" sz="3200" dirty="0" smtClean="0"/>
              <a:t>:</a:t>
            </a:r>
            <a:endParaRPr lang="ru-RU" sz="3200" dirty="0" smtClean="0"/>
          </a:p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hlinkClick r:id="rId1"/>
              </a:rPr>
              <a:t>cononovaolya@yandex.ru</a:t>
            </a:r>
            <a:endParaRPr lang="en-US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hlinkClick r:id="rId2"/>
              </a:rPr>
              <a:t>Kuznetsova_RV@nrcki.ru</a:t>
            </a:r>
            <a:endParaRPr lang="en-US" sz="32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4778" y="1433384"/>
            <a:ext cx="2063579" cy="301504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Библиотека- Бильярдная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12" y="321276"/>
            <a:ext cx="9500704" cy="629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567" y="1940010"/>
            <a:ext cx="4028303" cy="2421925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КУРЧАТОВЫ</a:t>
            </a:r>
            <a:b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b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Игорь Васильевич </a:t>
            </a:r>
            <a:b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Марина Дмитриевна</a:t>
            </a:r>
            <a:b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Борис Васильевич</a:t>
            </a:r>
            <a:b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Людмила Никифоровна</a:t>
            </a:r>
            <a:br>
              <a:rPr lang="ru-RU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ru-RU" sz="24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09" y="210066"/>
            <a:ext cx="7520107" cy="642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0" y="123568"/>
            <a:ext cx="9906001" cy="1458097"/>
          </a:xfrm>
        </p:spPr>
        <p:txBody>
          <a:bodyPr/>
          <a:lstStyle/>
          <a:p>
            <a:r>
              <a:rPr lang="ru-RU" dirty="0"/>
              <a:t>Всего в домашней библиотеке </a:t>
            </a:r>
            <a:br>
              <a:rPr lang="ru-RU" dirty="0" smtClean="0"/>
            </a:br>
            <a:r>
              <a:rPr lang="ru-RU" dirty="0" smtClean="0"/>
              <a:t>И</a:t>
            </a:r>
            <a:r>
              <a:rPr lang="ru-RU" dirty="0"/>
              <a:t>. В. Курчатова учтено и хранится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1141364" y="1581665"/>
            <a:ext cx="9904505" cy="421663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4529 книг,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139 </a:t>
            </a:r>
            <a:r>
              <a:rPr lang="ru-RU" sz="2400" dirty="0"/>
              <a:t>единиц нотных изданий,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1912 </a:t>
            </a:r>
            <a:r>
              <a:rPr lang="ru-RU" sz="2400" dirty="0"/>
              <a:t>экземпляров журналов на русском языке (97 наименований),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1490 </a:t>
            </a:r>
            <a:r>
              <a:rPr lang="ru-RU" sz="2400" dirty="0"/>
              <a:t>экземпляров журналов на иностранных языках (60 наименований),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351 </a:t>
            </a:r>
            <a:r>
              <a:rPr lang="ru-RU" sz="2400" dirty="0"/>
              <a:t>экземпляр отдельных оттисков журнальных статей на русском языке (29 наименований), 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193 </a:t>
            </a:r>
            <a:r>
              <a:rPr lang="ru-RU" sz="2400" dirty="0"/>
              <a:t>экземпляра отдельных оттисков журнальных статей на иностранных языках (23 наименований), </a:t>
            </a:r>
            <a:endParaRPr lang="ru-RU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/>
              <a:t>212 </a:t>
            </a:r>
            <a:r>
              <a:rPr lang="ru-RU" sz="2400" dirty="0"/>
              <a:t>грампластинок.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/>
          <a:srcRect l="30203" t="15015" r="15406" b="12913"/>
          <a:stretch>
            <a:fillRect/>
          </a:stretch>
        </p:blipFill>
        <p:spPr>
          <a:xfrm>
            <a:off x="1861751" y="105977"/>
            <a:ext cx="8812016" cy="6567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8361405" y="4390768"/>
            <a:ext cx="3484606" cy="1407531"/>
          </a:xfrm>
        </p:spPr>
        <p:txBody>
          <a:bodyPr>
            <a:noAutofit/>
          </a:bodyPr>
          <a:lstStyle/>
          <a:p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Степан Афанасьевич </a:t>
            </a:r>
            <a:r>
              <a:rPr lang="ru-RU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Балезин</a:t>
            </a:r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(1904-1982)</a:t>
            </a:r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 учёный-химик, педагог, основатель научной школы ингибиторов коррозии металлов, доктор химических наук, профессор. </a:t>
            </a:r>
            <a:endParaRPr lang="en-US" sz="1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Награждён 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орденом Трудового Красного Знамени, лауреат Сталинской премии, Заслуженный деятель науки РСФСР.</a:t>
            </a:r>
            <a:endParaRPr lang="ru-RU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626" r="4812" b="1501"/>
          <a:stretch>
            <a:fillRect/>
          </a:stretch>
        </p:blipFill>
        <p:spPr>
          <a:xfrm>
            <a:off x="256493" y="193975"/>
            <a:ext cx="4053016" cy="6441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645" y="193975"/>
            <a:ext cx="2775379" cy="406714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573" y="193975"/>
            <a:ext cx="3838832" cy="64710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7801232" y="4657655"/>
            <a:ext cx="4061253" cy="1140644"/>
          </a:xfrm>
        </p:spPr>
        <p:txBody>
          <a:bodyPr>
            <a:noAutofit/>
          </a:bodyPr>
          <a:lstStyle/>
          <a:p>
            <a:r>
              <a:rPr lang="ru-RU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Бенцион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Моисеевич </a:t>
            </a:r>
            <a:r>
              <a:rPr lang="ru-RU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Вул</a:t>
            </a:r>
            <a:r>
              <a:rPr lang="ru-RU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(1903–1985), доктор физико-математических наук, специалист в области физики диэлектриков, полупроводников и квантовой электроники, в последствии – Академик АН СССР, Герой Социалистического Труда, лауреат Ленинской премии</a:t>
            </a:r>
            <a:endParaRPr lang="ru-RU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709" y="222679"/>
            <a:ext cx="2857500" cy="41719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0" y="128924"/>
            <a:ext cx="4083025" cy="6522068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0</TotalTime>
  <Words>2520</Words>
  <Application>WPS Presentation</Application>
  <PresentationFormat>Широкоэкранный</PresentationFormat>
  <Paragraphs>52</Paragraphs>
  <Slides>32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1" baseType="lpstr">
      <vt:lpstr>Arial</vt:lpstr>
      <vt:lpstr>SimSun</vt:lpstr>
      <vt:lpstr>Wingdings</vt:lpstr>
      <vt:lpstr>Trebuchet MS</vt:lpstr>
      <vt:lpstr>Tw Cen MT</vt:lpstr>
      <vt:lpstr>Microsoft YaHei</vt:lpstr>
      <vt:lpstr>Arial Unicode MS</vt:lpstr>
      <vt:lpstr>Calibri</vt:lpstr>
      <vt:lpstr>Контур</vt:lpstr>
      <vt:lpstr>Инскрипты и автографы военного времени в книгах личной библиотеки академика  Игоря Васильевича Курчатова</vt:lpstr>
      <vt:lpstr>PowerPoint 演示文稿</vt:lpstr>
      <vt:lpstr>Дом Игоря Васильевича курчатова</vt:lpstr>
      <vt:lpstr>Библиотека- Бильярдная</vt:lpstr>
      <vt:lpstr>КУРЧАТОВЫ  Игорь Васильевич  Марина Дмитриевна Борис Васильевич Людмила Никифоровна </vt:lpstr>
      <vt:lpstr>Всего в домашней библиотеке  И. В. Курчатова учтено и хранится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Личная библиотека академика И. В. Курчатова</dc:title>
  <dc:creator>Кононова Ольга Валентиновна</dc:creator>
  <cp:lastModifiedBy>conon</cp:lastModifiedBy>
  <cp:revision>34</cp:revision>
  <dcterms:created xsi:type="dcterms:W3CDTF">2024-12-03T08:45:00Z</dcterms:created>
  <dcterms:modified xsi:type="dcterms:W3CDTF">2025-11-24T16:34:04Z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43D853ACEE2C4852A067D0981FEABAEE_12</vt:lpwstr>
  </property>
  <property fmtid="{D5CDD505-2E9C-101B-9397-08002B2CF9AE}" pid="3" name="KSOProductBuildVer">
    <vt:lpwstr>1049-12.2.0.23155</vt:lpwstr>
  </property>
</Properties>
</file>