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1386" r:id="rId3"/>
    <p:sldId id="1364" r:id="rId4"/>
    <p:sldId id="1329" r:id="rId5"/>
    <p:sldId id="1330" r:id="rId6"/>
    <p:sldId id="1339" r:id="rId7"/>
    <p:sldId id="1391" r:id="rId8"/>
    <p:sldId id="1365" r:id="rId9"/>
    <p:sldId id="1415" r:id="rId10"/>
    <p:sldId id="257" r:id="rId11"/>
    <p:sldId id="1370" r:id="rId12"/>
    <p:sldId id="1413" r:id="rId13"/>
    <p:sldId id="1400" r:id="rId14"/>
    <p:sldId id="1378" r:id="rId15"/>
    <p:sldId id="1379" r:id="rId16"/>
    <p:sldId id="1380" r:id="rId17"/>
    <p:sldId id="1334" r:id="rId18"/>
    <p:sldId id="1335" r:id="rId19"/>
    <p:sldId id="1381" r:id="rId20"/>
    <p:sldId id="1385" r:id="rId21"/>
    <p:sldId id="1412" r:id="rId22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52"/>
    <p:restoredTop sz="94601"/>
  </p:normalViewPr>
  <p:slideViewPr>
    <p:cSldViewPr snapToGrid="0" snapToObjects="1">
      <p:cViewPr varScale="1">
        <p:scale>
          <a:sx n="105" d="100"/>
          <a:sy n="105" d="100"/>
        </p:scale>
        <p:origin x="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5D22B-C5D3-4746-886C-BD57880B235A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ED176-D4E9-0641-AD05-F68075C85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606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ED176-D4E9-0641-AD05-F68075C854E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575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EFDB7-B5B1-5C4E-91AB-B27270FE4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474CD2-ADFF-4243-B6A8-0B3351952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F5733-6B13-E648-AB40-C280EE856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CD9A-07CB-394D-8B6E-C447DDF1A70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13C449-01B0-3C44-A319-1713AF525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05A641-B399-FA4D-AB38-F6A76DF84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ADBD-E083-7E4E-8A4C-13BE615BE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55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8F585-878B-FC42-B159-F787EA9C3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B84382-D0D5-514C-A0BA-3623B97B7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D68DB2-5406-BC4F-87E4-14104A6FB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CD9A-07CB-394D-8B6E-C447DDF1A70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7B5CE4-5721-C244-99A0-397BB7B5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D4E1CC-53F8-5A43-84AB-CA8EF89F1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ADBD-E083-7E4E-8A4C-13BE615BE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317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6138B1-5FA0-0641-99B5-EB97419D3B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F259DB-3FCE-6F4B-B48D-83B3852D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56E2BD-CD47-E34D-8C97-4CB10AD4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CD9A-07CB-394D-8B6E-C447DDF1A70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B93CD0-7A9D-1941-A058-DB3739518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69E99D-B6FB-434F-ACE7-C9860715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ADBD-E083-7E4E-8A4C-13BE615BE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674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48200E-CE0D-9A4E-AE69-3258CADD5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85B501-A832-4F49-A5B7-911B825C0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23FE28-9039-9A49-8136-C353F680E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CD9A-07CB-394D-8B6E-C447DDF1A70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C2B380-797E-D042-B66E-53F147FF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94C5B4-A8D8-C645-849A-36FE4090D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ADBD-E083-7E4E-8A4C-13BE615BE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02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5E015-EA6F-964A-BA1F-10659ADC2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0A58F3-F5C6-4B48-B528-2AFB656D5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3261A7-3D0C-3948-A5FD-8B0266EA3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CD9A-07CB-394D-8B6E-C447DDF1A70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6B84ED-5CCC-EB41-AF82-FA1D0F954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57339A-1D01-1442-9775-ACB74676C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ADBD-E083-7E4E-8A4C-13BE615BE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677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754E2-23DA-D44E-9FD9-943250DCE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88057A-71FB-224B-8031-8A1F4DB1F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4E76C7-81DD-8D41-A33B-DA2CE03B3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450C79-C533-3D46-AD8D-9CBD386BD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CD9A-07CB-394D-8B6E-C447DDF1A70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EF9826-A348-0E42-8211-08C92279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83B69A-CFCD-F44A-9B11-81D864A2C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ADBD-E083-7E4E-8A4C-13BE615BE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969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50ABCF-DD42-DB48-86E1-2102DA238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90059C-CC2C-B940-B017-B4DBDE786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74DEE5-B4E6-AB4E-B5BB-215E4B3B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84F3359-07EA-7D43-B12E-6BEECDEDC8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4E2905A-0C61-6441-B5B8-30DE5CE15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DEC3851-FFF8-AD46-A8FE-9008BE21B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CD9A-07CB-394D-8B6E-C447DDF1A70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7A9FCB-1414-DE4B-BBD6-344470D58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657D89-C7E1-0F43-A11C-360D8385D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ADBD-E083-7E4E-8A4C-13BE615BE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64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36C8B-8966-DC4C-8111-49C3EB86B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F0BFE0D-962D-9D40-9AA3-420B14069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CD9A-07CB-394D-8B6E-C447DDF1A70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D38E6D-9CAF-2740-B02F-BB2F0A8FA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093331-6A49-9541-898F-C2B6286F5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ADBD-E083-7E4E-8A4C-13BE615BE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171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AA7C12-22A0-F543-A38C-9F5C1CE24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CD9A-07CB-394D-8B6E-C447DDF1A70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F057F7F-223E-3D4C-81AD-1C748A81F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CE6B27-A825-314A-8AF3-68DD09E2A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ADBD-E083-7E4E-8A4C-13BE615BE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973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0051A8-47A6-E648-A045-9EAF97680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3876CD-70CB-FC42-9F6A-C6DDF829C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B044BF-007E-A94F-B2F6-DF4752EBA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505CB8-5249-FB48-8F76-0BBF621B9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CD9A-07CB-394D-8B6E-C447DDF1A70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207231-D370-BC4F-9C04-1348EA0C0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3C1899-C9C5-6545-81CE-D03EF7AB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ADBD-E083-7E4E-8A4C-13BE615BE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493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B7AEDD-C203-734D-BAE1-7C277AE90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A45497-396F-CE43-84D8-E8DEA46D3F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070605-FC2B-F542-BF26-F41398AE6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5CE213-97A7-FA4F-B76F-FF5AAE7D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CD9A-07CB-394D-8B6E-C447DDF1A70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718C05-39CA-9745-980F-EBEFE82CD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797121-7F14-874B-B23B-6B661328A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ADBD-E083-7E4E-8A4C-13BE615BE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636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588ED-996C-F044-B2D3-665CD42E8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25F98E-9CDE-7849-B0B8-0B42D60BD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EBEEB0-8623-CF43-8BBF-91CEC358EC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BCD9A-07CB-394D-8B6E-C447DDF1A706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9A1C1C-2DD9-D043-A3D1-E9663CB09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0F949-B519-CD44-9240-A1B37B092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4ADBD-E083-7E4E-8A4C-13BE615BE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82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E9C329-DA63-6249-AE43-431A5BB5B8E8}"/>
              </a:ext>
            </a:extLst>
          </p:cNvPr>
          <p:cNvSpPr txBox="1"/>
          <p:nvPr/>
        </p:nvSpPr>
        <p:spPr>
          <a:xfrm>
            <a:off x="889348" y="2491009"/>
            <a:ext cx="10646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                                        А.П. Козлов</a:t>
            </a:r>
          </a:p>
          <a:p>
            <a:r>
              <a:rPr lang="ru-RU" sz="2400" dirty="0"/>
              <a:t>                          </a:t>
            </a:r>
            <a:r>
              <a:rPr lang="ru-RU" sz="2400" dirty="0" err="1"/>
              <a:t>ИОГен</a:t>
            </a:r>
            <a:r>
              <a:rPr lang="ru-RU" sz="2400" dirty="0"/>
              <a:t> РАН им. Н.И. Вавилова, Москва, РФ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4126B-6749-5547-BB6C-5EC4F0F9F135}"/>
              </a:ext>
            </a:extLst>
          </p:cNvPr>
          <p:cNvSpPr txBox="1"/>
          <p:nvPr/>
        </p:nvSpPr>
        <p:spPr>
          <a:xfrm>
            <a:off x="225218" y="1120131"/>
            <a:ext cx="11311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Универсальность законов природы и суверенитет национальных наук  </a:t>
            </a:r>
            <a:r>
              <a:rPr lang="ru-RU" b="1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61C16-E0DD-0741-B5E2-690B7A0008E3}"/>
              </a:ext>
            </a:extLst>
          </p:cNvPr>
          <p:cNvSpPr txBox="1"/>
          <p:nvPr/>
        </p:nvSpPr>
        <p:spPr>
          <a:xfrm>
            <a:off x="2603500" y="4737100"/>
            <a:ext cx="11034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Академическая наука в годы Великой отечественной войны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C45CD9-65DE-FE47-8186-451661FE4BDF}"/>
              </a:ext>
            </a:extLst>
          </p:cNvPr>
          <p:cNvSpPr txBox="1"/>
          <p:nvPr/>
        </p:nvSpPr>
        <p:spPr>
          <a:xfrm>
            <a:off x="4572714" y="5737869"/>
            <a:ext cx="188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25 ноября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461255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1D1FD9-52DA-FE47-A066-ACD9A13A2838}"/>
              </a:ext>
            </a:extLst>
          </p:cNvPr>
          <p:cNvSpPr txBox="1"/>
          <p:nvPr/>
        </p:nvSpPr>
        <p:spPr>
          <a:xfrm>
            <a:off x="2" y="79347"/>
            <a:ext cx="11044052" cy="40010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ru-RU" sz="2000" b="1" dirty="0" err="1">
                <a:solidFill>
                  <a:prstClr val="black"/>
                </a:solidFill>
              </a:rPr>
              <a:t>Невоспроизводимость</a:t>
            </a:r>
            <a:r>
              <a:rPr lang="ru-RU" sz="2000" b="1" dirty="0">
                <a:solidFill>
                  <a:prstClr val="black"/>
                </a:solidFill>
              </a:rPr>
              <a:t> данных в области онкологии – статьи 2021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E9E32E-5274-AA46-8E8E-A7062446A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74" y="1194445"/>
            <a:ext cx="5533655" cy="13195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D10EB1-2B4A-FB46-9FD8-12D39FDCA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94445"/>
            <a:ext cx="5683497" cy="3097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6DF123-084D-5D49-861C-93DA9F8F0160}"/>
              </a:ext>
            </a:extLst>
          </p:cNvPr>
          <p:cNvSpPr txBox="1"/>
          <p:nvPr/>
        </p:nvSpPr>
        <p:spPr>
          <a:xfrm>
            <a:off x="694944" y="5205984"/>
            <a:ext cx="10924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Больше половины статей в области онкологии невозможно проверить, а те, которые можно проверить, дают другие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317426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EEBAE4-B242-B646-8FB6-C863E0FB5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68" y="1088262"/>
            <a:ext cx="5311938" cy="58053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9D8DEA-FECF-014F-BE72-645C58A7D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992" y="1088262"/>
            <a:ext cx="5047488" cy="58072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E2E50F-69EC-C042-90D6-D2957D5D1A5A}"/>
              </a:ext>
            </a:extLst>
          </p:cNvPr>
          <p:cNvSpPr txBox="1"/>
          <p:nvPr/>
        </p:nvSpPr>
        <p:spPr>
          <a:xfrm>
            <a:off x="298704" y="146304"/>
            <a:ext cx="11594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Первый номер журнала </a:t>
            </a:r>
            <a:r>
              <a:rPr lang="en-US" sz="2400" dirty="0"/>
              <a:t>Science </a:t>
            </a:r>
            <a:r>
              <a:rPr lang="ru-RU" sz="2400" dirty="0"/>
              <a:t>за этот год: Национальные Институты Здоровья США предлагают перепроверять биомедицинские данные, но желающих пока нет</a:t>
            </a:r>
          </a:p>
        </p:txBody>
      </p:sp>
    </p:spTree>
    <p:extLst>
      <p:ext uri="{BB962C8B-B14F-4D97-AF65-F5344CB8AC3E}">
        <p14:creationId xmlns:p14="http://schemas.microsoft.com/office/powerpoint/2010/main" val="1615644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0F839D-4537-1643-90B6-246931B1F1AC}"/>
              </a:ext>
            </a:extLst>
          </p:cNvPr>
          <p:cNvSpPr txBox="1"/>
          <p:nvPr/>
        </p:nvSpPr>
        <p:spPr>
          <a:xfrm>
            <a:off x="816616" y="781550"/>
            <a:ext cx="10558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Мы полагаем, что отсутствие открытий и </a:t>
            </a:r>
            <a:r>
              <a:rPr lang="ru-RU" sz="2400" dirty="0" err="1"/>
              <a:t>невоспроизводимость</a:t>
            </a:r>
            <a:r>
              <a:rPr lang="ru-RU" sz="2400" dirty="0"/>
              <a:t> научных данных связаны с </a:t>
            </a:r>
            <a:r>
              <a:rPr lang="ru-RU" sz="2400" dirty="0" err="1"/>
              <a:t>наукометрией</a:t>
            </a:r>
            <a:r>
              <a:rPr lang="ru-RU" sz="2400" dirty="0"/>
              <a:t> и с другими отрицательными влияниями на науку  со стороны общества.</a:t>
            </a:r>
          </a:p>
          <a:p>
            <a:endParaRPr lang="ru-RU" sz="2400" dirty="0"/>
          </a:p>
          <a:p>
            <a:r>
              <a:rPr lang="ru-RU" sz="2400" dirty="0"/>
              <a:t>В нашей стране это усугубляется тем, что для оценки научной деятельности мы используем показатели воюющих с нами государств.</a:t>
            </a:r>
          </a:p>
        </p:txBody>
      </p:sp>
    </p:spTree>
    <p:extLst>
      <p:ext uri="{BB962C8B-B14F-4D97-AF65-F5344CB8AC3E}">
        <p14:creationId xmlns:p14="http://schemas.microsoft.com/office/powerpoint/2010/main" val="672814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EEE99F-9E8B-D743-8EA0-62B680DD9BAE}"/>
              </a:ext>
            </a:extLst>
          </p:cNvPr>
          <p:cNvSpPr txBox="1"/>
          <p:nvPr/>
        </p:nvSpPr>
        <p:spPr>
          <a:xfrm>
            <a:off x="1004935" y="2339439"/>
            <a:ext cx="105563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II. </a:t>
            </a:r>
            <a:r>
              <a:rPr lang="ru-RU" sz="3200" b="1" dirty="0"/>
              <a:t>Универсальность законов природы и суверенитет национальных наук</a:t>
            </a:r>
          </a:p>
        </p:txBody>
      </p:sp>
    </p:spTree>
    <p:extLst>
      <p:ext uri="{BB962C8B-B14F-4D97-AF65-F5344CB8AC3E}">
        <p14:creationId xmlns:p14="http://schemas.microsoft.com/office/powerpoint/2010/main" val="854056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F88A2F-CF10-4E4E-A451-0E75CD0BB9FB}"/>
              </a:ext>
            </a:extLst>
          </p:cNvPr>
          <p:cNvSpPr txBox="1"/>
          <p:nvPr/>
        </p:nvSpPr>
        <p:spPr>
          <a:xfrm>
            <a:off x="570016" y="558140"/>
            <a:ext cx="1093717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  <a:p>
            <a:r>
              <a:rPr lang="ru-RU" dirty="0"/>
              <a:t>Законы природы универсальны. Разработав научный метод и научный язык, наука одна из первых среди различных социальных институтов вступила на путь глобализации. </a:t>
            </a:r>
          </a:p>
          <a:p>
            <a:endParaRPr lang="ru-RU" b="1" dirty="0"/>
          </a:p>
          <a:p>
            <a:endParaRPr lang="ru-RU" sz="2000" b="1" dirty="0"/>
          </a:p>
          <a:p>
            <a:r>
              <a:rPr lang="ru-RU" sz="2000" b="1" dirty="0"/>
              <a:t>Но есть нюансы:</a:t>
            </a:r>
          </a:p>
          <a:p>
            <a:endParaRPr lang="ru-RU" sz="2000" b="1" dirty="0"/>
          </a:p>
          <a:p>
            <a:r>
              <a:rPr lang="ru-RU" sz="2000" b="1" dirty="0"/>
              <a:t>Особенности мышления и достижений национальных наук, особенности национальных культур</a:t>
            </a:r>
            <a:endParaRPr lang="ru-RU" sz="2000" dirty="0"/>
          </a:p>
          <a:p>
            <a:endParaRPr lang="ru-RU" dirty="0"/>
          </a:p>
          <a:p>
            <a:r>
              <a:rPr lang="ru-RU" dirty="0"/>
              <a:t>Национальные науки имеют некоторые особенности, которые с некоторой условностью можно охарактеризовать как романтизм и энциклопедизм французской науки  </a:t>
            </a:r>
            <a:r>
              <a:rPr lang="en-US" dirty="0"/>
              <a:t>XVIII </a:t>
            </a:r>
            <a:r>
              <a:rPr lang="ru-RU" dirty="0"/>
              <a:t>века, академизм английской науки, </a:t>
            </a:r>
            <a:r>
              <a:rPr lang="ru-RU" dirty="0" err="1"/>
              <a:t>технологизм</a:t>
            </a:r>
            <a:r>
              <a:rPr lang="ru-RU" dirty="0"/>
              <a:t> американской, скрупулёзность немецкой, подражательность японской (наука типа «Сони») и космизм российской науки. (Эти характеристики основаны чисто на впечатлениях автора).</a:t>
            </a:r>
          </a:p>
          <a:p>
            <a:r>
              <a:rPr lang="ru-RU" dirty="0"/>
              <a:t>	</a:t>
            </a:r>
          </a:p>
          <a:p>
            <a:r>
              <a:rPr lang="ru-RU" dirty="0"/>
              <a:t>Даже сам характер мышления разных национальных наук может отличаться. Так, в истории науки различали французский </a:t>
            </a:r>
            <a:r>
              <a:rPr lang="en-US" dirty="0"/>
              <a:t>(</a:t>
            </a:r>
            <a:r>
              <a:rPr lang="ru-RU" dirty="0"/>
              <a:t>узко сфокусированный и глубокий) и английский (широкий, но мелкий) типы мышления (</a:t>
            </a:r>
            <a:r>
              <a:rPr lang="en-US" dirty="0"/>
              <a:t>Knight, 2007)</a:t>
            </a:r>
            <a:r>
              <a:rPr lang="ru-RU" dirty="0"/>
              <a:t>.</a:t>
            </a:r>
          </a:p>
          <a:p>
            <a:r>
              <a:rPr lang="ru-RU" dirty="0"/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B76190-1C2D-0A43-959C-532AC3ADF88B}"/>
              </a:ext>
            </a:extLst>
          </p:cNvPr>
          <p:cNvSpPr txBox="1"/>
          <p:nvPr/>
        </p:nvSpPr>
        <p:spPr>
          <a:xfrm>
            <a:off x="570016" y="308758"/>
            <a:ext cx="524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Наука первой вступила на путь глобализации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2786593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E8D6BA-6787-084C-92ED-70C7EE4B153A}"/>
              </a:ext>
            </a:extLst>
          </p:cNvPr>
          <p:cNvSpPr txBox="1"/>
          <p:nvPr/>
        </p:nvSpPr>
        <p:spPr>
          <a:xfrm>
            <a:off x="534389" y="86916"/>
            <a:ext cx="10865922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Космизм русской науки</a:t>
            </a:r>
          </a:p>
          <a:p>
            <a:endParaRPr lang="ru-RU" dirty="0"/>
          </a:p>
          <a:p>
            <a:r>
              <a:rPr lang="ru-RU" dirty="0"/>
              <a:t>Космизм русских философов и учёных Фёдорова, Вернадского, Циолковского не имеет аналогов в других национальных науках. Особенности открытий, совершённых отечественными учёными – их обширность, которую мы характеризуем как космический характер отечественных открытий.  </a:t>
            </a:r>
          </a:p>
          <a:p>
            <a:endParaRPr lang="ru-RU" dirty="0"/>
          </a:p>
          <a:p>
            <a:r>
              <a:rPr lang="ru-RU" dirty="0"/>
              <a:t>Н.Ф. Фёдоров, один из родоначальников русского космизма.</a:t>
            </a:r>
          </a:p>
          <a:p>
            <a:r>
              <a:rPr lang="ru-RU" dirty="0"/>
              <a:t>Д.И. Менделеев открыл периодическую систему элементов. </a:t>
            </a:r>
            <a:endParaRPr lang="en-US" dirty="0"/>
          </a:p>
          <a:p>
            <a:r>
              <a:rPr lang="ru-RU" dirty="0"/>
              <a:t>Д.И. Ивановский открыл целое царство вирусов. </a:t>
            </a:r>
            <a:endParaRPr lang="en-US" dirty="0"/>
          </a:p>
          <a:p>
            <a:r>
              <a:rPr lang="ru-RU" dirty="0"/>
              <a:t>И.И. Мечников открыл новую науку иммунологию. </a:t>
            </a:r>
            <a:endParaRPr lang="en-US" dirty="0"/>
          </a:p>
          <a:p>
            <a:r>
              <a:rPr lang="ru-RU" dirty="0"/>
              <a:t>А.И. Опарин создал теорию происхождения жизни естественным путём, бросив вызов великому Пастеру («всё живое из яйца»).</a:t>
            </a:r>
            <a:endParaRPr lang="en-US" dirty="0"/>
          </a:p>
          <a:p>
            <a:r>
              <a:rPr lang="ru-RU" dirty="0"/>
              <a:t>Н.И. Вавилов открыл закон гомологичных рядов в наследственной изменчивости. </a:t>
            </a:r>
            <a:endParaRPr lang="en-US" dirty="0"/>
          </a:p>
          <a:p>
            <a:r>
              <a:rPr lang="ru-RU" dirty="0"/>
              <a:t>В.И. Вернадский сформулировал представление о биосфере и ноосфере</a:t>
            </a:r>
            <a:r>
              <a:rPr lang="en-US" dirty="0"/>
              <a:t>.</a:t>
            </a:r>
          </a:p>
          <a:p>
            <a:r>
              <a:rPr lang="ru-RU" dirty="0"/>
              <a:t>Ю.А. Филипченко – представление о макроэволюции и </a:t>
            </a:r>
            <a:r>
              <a:rPr lang="ru-RU" dirty="0" err="1"/>
              <a:t>мирокэволюции</a:t>
            </a:r>
            <a:r>
              <a:rPr lang="ru-RU" dirty="0"/>
              <a:t>. </a:t>
            </a:r>
            <a:endParaRPr lang="en-US" dirty="0"/>
          </a:p>
          <a:p>
            <a:r>
              <a:rPr lang="ru-RU" dirty="0"/>
              <a:t>Л.С. Берг – «Номогенез», теория, комплементарная теории Дарвина. </a:t>
            </a:r>
          </a:p>
          <a:p>
            <a:r>
              <a:rPr lang="ru-RU" dirty="0"/>
              <a:t>А.Л. Чижевский – «земное эхо солнечных бурь». </a:t>
            </a:r>
            <a:endParaRPr lang="en-US" dirty="0"/>
          </a:p>
          <a:p>
            <a:r>
              <a:rPr lang="ru-RU" dirty="0"/>
              <a:t>А.Н. </a:t>
            </a:r>
            <a:r>
              <a:rPr lang="ru-RU" dirty="0" err="1"/>
              <a:t>Северцов</a:t>
            </a:r>
            <a:r>
              <a:rPr lang="ru-RU" dirty="0"/>
              <a:t> создал теорию филэмбриогенезов.</a:t>
            </a:r>
          </a:p>
          <a:p>
            <a:r>
              <a:rPr lang="ru-RU" dirty="0"/>
              <a:t>К.Э. Циолковский, основоположник космонавтики. </a:t>
            </a:r>
            <a:endParaRPr lang="en-US" dirty="0"/>
          </a:p>
          <a:p>
            <a:r>
              <a:rPr lang="ru-RU" dirty="0"/>
              <a:t>Н.К. Кольцов впервые сформулировал матричный принцип репликации макромолекул. </a:t>
            </a:r>
            <a:endParaRPr lang="en-US" dirty="0"/>
          </a:p>
          <a:p>
            <a:r>
              <a:rPr lang="ru-RU" dirty="0"/>
              <a:t>Коллективный Королёв открыл человечеству дорогу в космос. </a:t>
            </a:r>
            <a:endParaRPr lang="en-US" dirty="0"/>
          </a:p>
          <a:p>
            <a:r>
              <a:rPr lang="ru-RU" dirty="0"/>
              <a:t>Коллективный Курчатов защитил нашу цивилизацию от агрессивной западной цивилизации. </a:t>
            </a:r>
            <a:endParaRPr lang="en-US" dirty="0"/>
          </a:p>
          <a:p>
            <a:endParaRPr lang="en-US" dirty="0"/>
          </a:p>
          <a:p>
            <a:r>
              <a:rPr lang="en-US" dirty="0"/>
              <a:t> </a:t>
            </a:r>
            <a:r>
              <a:rPr lang="ru-RU" b="1" dirty="0"/>
              <a:t>Многое опубликовано впервые на русском языке.</a:t>
            </a:r>
          </a:p>
        </p:txBody>
      </p:sp>
    </p:spTree>
    <p:extLst>
      <p:ext uri="{BB962C8B-B14F-4D97-AF65-F5344CB8AC3E}">
        <p14:creationId xmlns:p14="http://schemas.microsoft.com/office/powerpoint/2010/main" val="1147741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6223EE-08AF-FD4A-A147-8EF46735FEFE}"/>
              </a:ext>
            </a:extLst>
          </p:cNvPr>
          <p:cNvSpPr txBox="1"/>
          <p:nvPr/>
        </p:nvSpPr>
        <p:spPr>
          <a:xfrm>
            <a:off x="451262" y="463138"/>
            <a:ext cx="111984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Что развивать и поддерживать национальным наукам?</a:t>
            </a:r>
          </a:p>
          <a:p>
            <a:endParaRPr lang="ru-RU" dirty="0"/>
          </a:p>
          <a:p>
            <a:r>
              <a:rPr lang="ru-RU" sz="2800" dirty="0"/>
              <a:t>Создаётся впечатление, что для достижения международных результатов, значимых для развития цивилизации, надо развивать свои сильные особенности, а не идти по следам других национальных наук. </a:t>
            </a:r>
          </a:p>
          <a:p>
            <a:endParaRPr lang="ru-RU" sz="2800" dirty="0"/>
          </a:p>
          <a:p>
            <a:r>
              <a:rPr lang="ru-RU" sz="2800" dirty="0"/>
              <a:t>Характерно, что наибольших успехов российская наука и технологии добиваются в областях, где она обладает абсолютным суверенитетом – в разного рода закрытых исследованиях, связанных в первую очередь с обороной страны, где суверенитет максимальный, а </a:t>
            </a:r>
            <a:r>
              <a:rPr lang="ru-RU" sz="2800" dirty="0" err="1"/>
              <a:t>наукометрия</a:t>
            </a:r>
            <a:r>
              <a:rPr lang="ru-RU" sz="2800" dirty="0"/>
              <a:t> минимальная.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0007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0B82C0-6C7E-A249-804E-0183393FBBE9}"/>
              </a:ext>
            </a:extLst>
          </p:cNvPr>
          <p:cNvSpPr txBox="1"/>
          <p:nvPr/>
        </p:nvSpPr>
        <p:spPr>
          <a:xfrm>
            <a:off x="164893" y="205706"/>
            <a:ext cx="117042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/>
              <a:t>Что нельзя с точки зрения суверенитета национальных наук:</a:t>
            </a:r>
          </a:p>
          <a:p>
            <a:endParaRPr lang="ru-RU" sz="2400" dirty="0"/>
          </a:p>
          <a:p>
            <a:r>
              <a:rPr lang="ru-RU" sz="2800" b="1" dirty="0"/>
              <a:t>Нельзя</a:t>
            </a:r>
            <a:r>
              <a:rPr lang="ru-RU" sz="2800" dirty="0"/>
              <a:t> делегировать право на принятие решений о научных публикациях чужим учёным советам и редколлегиям.</a:t>
            </a:r>
          </a:p>
          <a:p>
            <a:endParaRPr lang="ru-RU" sz="2800" dirty="0"/>
          </a:p>
          <a:p>
            <a:r>
              <a:rPr lang="ru-RU" sz="2800" b="1" dirty="0"/>
              <a:t>Нельзя</a:t>
            </a:r>
            <a:r>
              <a:rPr lang="ru-RU" sz="2800" dirty="0"/>
              <a:t> простодушно отдаваться на волю международных журналов, каждый из которых печатается в конкретной стране.</a:t>
            </a:r>
          </a:p>
          <a:p>
            <a:endParaRPr lang="ru-RU" sz="2800" dirty="0"/>
          </a:p>
          <a:p>
            <a:r>
              <a:rPr lang="ru-RU" sz="2800" b="1" dirty="0"/>
              <a:t>Нельзя</a:t>
            </a:r>
            <a:r>
              <a:rPr lang="ru-RU" sz="2800" dirty="0"/>
              <a:t> простодушно принимать международные критерии оценки результатов деятельности (</a:t>
            </a:r>
            <a:r>
              <a:rPr lang="ru-RU" sz="2800" dirty="0" err="1"/>
              <a:t>наукометрия</a:t>
            </a:r>
            <a:r>
              <a:rPr lang="ru-RU" sz="2800" dirty="0"/>
              <a:t>).</a:t>
            </a:r>
          </a:p>
          <a:p>
            <a:endParaRPr lang="ru-RU" sz="2800" dirty="0"/>
          </a:p>
          <a:p>
            <a:r>
              <a:rPr lang="ru-RU" sz="2800" b="1" dirty="0"/>
              <a:t>Нельзя</a:t>
            </a:r>
            <a:r>
              <a:rPr lang="ru-RU" sz="2800" dirty="0"/>
              <a:t> простодушно принимать на веру все рекомендации международных организаций, таких как ВОЗ. </a:t>
            </a:r>
          </a:p>
          <a:p>
            <a:endParaRPr lang="ru-RU" sz="2400" dirty="0"/>
          </a:p>
          <a:p>
            <a:r>
              <a:rPr 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522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1AF159-AD03-5441-A4D6-E478E813EA40}"/>
              </a:ext>
            </a:extLst>
          </p:cNvPr>
          <p:cNvSpPr txBox="1"/>
          <p:nvPr/>
        </p:nvSpPr>
        <p:spPr>
          <a:xfrm>
            <a:off x="315754" y="-143509"/>
            <a:ext cx="10957810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/>
              <a:t>Нужно (на наш взгляд):</a:t>
            </a:r>
            <a:endParaRPr lang="ru-RU" sz="3400" dirty="0"/>
          </a:p>
          <a:p>
            <a:r>
              <a:rPr lang="ru-RU" sz="2000" dirty="0"/>
              <a:t>	</a:t>
            </a:r>
          </a:p>
          <a:p>
            <a:r>
              <a:rPr lang="ru-RU" sz="2600" dirty="0"/>
              <a:t>Национальная наука </a:t>
            </a:r>
            <a:r>
              <a:rPr lang="ru-RU" sz="2600" b="1" dirty="0"/>
              <a:t>должна</a:t>
            </a:r>
            <a:r>
              <a:rPr lang="ru-RU" sz="2600" dirty="0"/>
              <a:t> осуществлять полный цикл научного исследования (гипотеза-эксперимент-публикация-внедрение).</a:t>
            </a:r>
          </a:p>
          <a:p>
            <a:r>
              <a:rPr lang="ru-RU" sz="2600" b="1" dirty="0"/>
              <a:t>	</a:t>
            </a:r>
          </a:p>
          <a:p>
            <a:r>
              <a:rPr lang="ru-RU" sz="2600" b="1" dirty="0"/>
              <a:t>Надо</a:t>
            </a:r>
            <a:r>
              <a:rPr lang="ru-RU" sz="2600" dirty="0"/>
              <a:t> самостоятельно осуществлять научную процедуру, от публикации до защиты приоритета и интеллектуальной собственности, включая </a:t>
            </a:r>
            <a:r>
              <a:rPr lang="en-US" sz="2600" dirty="0"/>
              <a:t>PR </a:t>
            </a:r>
            <a:r>
              <a:rPr lang="ru-RU" sz="2600" dirty="0"/>
              <a:t>и научную журналистику.</a:t>
            </a:r>
          </a:p>
          <a:p>
            <a:r>
              <a:rPr lang="ru-RU" sz="2600" dirty="0"/>
              <a:t>	</a:t>
            </a:r>
          </a:p>
          <a:p>
            <a:r>
              <a:rPr lang="ru-RU" sz="2600" dirty="0"/>
              <a:t>Национальная наука </a:t>
            </a:r>
            <a:r>
              <a:rPr lang="ru-RU" sz="2600" b="1" dirty="0"/>
              <a:t>должна</a:t>
            </a:r>
            <a:r>
              <a:rPr lang="ru-RU" sz="2600" dirty="0"/>
              <a:t> сама решать, что является достоянием науки, а не делегировать эти решения другим национальным наукам или международным организациям. Национальные академии должны представлять интересы национальных наук в международных организациях.</a:t>
            </a:r>
          </a:p>
          <a:p>
            <a:r>
              <a:rPr lang="ru-RU" sz="2600" b="1" dirty="0"/>
              <a:t>	</a:t>
            </a:r>
            <a:endParaRPr lang="ru-RU" sz="2600" dirty="0"/>
          </a:p>
          <a:p>
            <a:r>
              <a:rPr lang="ru-RU" sz="2600" b="1" dirty="0"/>
              <a:t>Надо</a:t>
            </a:r>
            <a:r>
              <a:rPr lang="ru-RU" sz="2600" dirty="0"/>
              <a:t> разработать самостоятельные критерии оценки научной деятельности, основанные на содержательном подходе, а не </a:t>
            </a:r>
            <a:r>
              <a:rPr lang="ru-RU" sz="2600" dirty="0" err="1"/>
              <a:t>наукометрии</a:t>
            </a:r>
            <a:r>
              <a:rPr lang="ru-RU" sz="2600" dirty="0"/>
              <a:t>. </a:t>
            </a:r>
          </a:p>
          <a:p>
            <a:r>
              <a:rPr lang="ru-RU" sz="2600" b="1" dirty="0"/>
              <a:t>	</a:t>
            </a:r>
            <a:endParaRPr lang="ru-RU" sz="26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9724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FD5B4D-7E1C-5D4F-8690-21C47E8FDD0E}"/>
              </a:ext>
            </a:extLst>
          </p:cNvPr>
          <p:cNvSpPr txBox="1"/>
          <p:nvPr/>
        </p:nvSpPr>
        <p:spPr>
          <a:xfrm>
            <a:off x="570016" y="629392"/>
            <a:ext cx="1116280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  <a:p>
            <a:r>
              <a:rPr lang="ru-RU" sz="2200" b="1" dirty="0"/>
              <a:t>Задачи современной науки </a:t>
            </a:r>
            <a:endParaRPr lang="ru-RU" sz="2200" dirty="0"/>
          </a:p>
          <a:p>
            <a:endParaRPr lang="ru-RU" dirty="0"/>
          </a:p>
          <a:p>
            <a:r>
              <a:rPr lang="ru-RU" sz="2400" dirty="0"/>
              <a:t>Современная наука должна продолжать выполнять свою миссию: </a:t>
            </a:r>
          </a:p>
          <a:p>
            <a:endParaRPr lang="ru-RU" sz="2400" dirty="0"/>
          </a:p>
          <a:p>
            <a:r>
              <a:rPr lang="ru-RU" sz="2000" dirty="0"/>
              <a:t>- открывать новые законы природы;</a:t>
            </a:r>
          </a:p>
          <a:p>
            <a:r>
              <a:rPr lang="ru-RU" sz="2000" dirty="0"/>
              <a:t>- создавать новые теории, новое знание и новую, более глубокую естественно-научную картину мира; </a:t>
            </a:r>
          </a:p>
          <a:p>
            <a:r>
              <a:rPr lang="ru-RU" sz="2000" dirty="0"/>
              <a:t>- решать нерешённые проблемы и создавать новые технологии.</a:t>
            </a:r>
          </a:p>
          <a:p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В современных условиях акцент должен быть сделан на открытии новых законов природы, обобщении огромного количества научных данных, создании новых научных теорий и принципиально новых технологий.</a:t>
            </a:r>
          </a:p>
          <a:p>
            <a:endParaRPr lang="ru-RU" sz="2000" dirty="0"/>
          </a:p>
          <a:p>
            <a:r>
              <a:rPr lang="ru-RU" sz="2000" dirty="0"/>
              <a:t>Для выполнения этих задач нужны мировая наука, организованная на новых принципах; </a:t>
            </a:r>
          </a:p>
          <a:p>
            <a:r>
              <a:rPr lang="ru-RU" sz="2000" dirty="0"/>
              <a:t>сильные суверенные национальные науки;</a:t>
            </a:r>
          </a:p>
          <a:p>
            <a:r>
              <a:rPr lang="ru-RU" sz="2000" dirty="0" err="1"/>
              <a:t>пассионарные</a:t>
            </a:r>
            <a:r>
              <a:rPr lang="ru-RU" sz="2000" dirty="0"/>
              <a:t> учёные и вера в могущество (не во всемогущество, а в могущество) науки.</a:t>
            </a:r>
          </a:p>
          <a:p>
            <a:r>
              <a:rPr lang="ru-RU" sz="2000" b="1" dirty="0"/>
              <a:t> </a:t>
            </a:r>
            <a:endParaRPr lang="ru-RU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838812-A0DB-0B4D-9758-F91A952D79BC}"/>
              </a:ext>
            </a:extLst>
          </p:cNvPr>
          <p:cNvSpPr txBox="1"/>
          <p:nvPr/>
        </p:nvSpPr>
        <p:spPr>
          <a:xfrm>
            <a:off x="684952" y="128558"/>
            <a:ext cx="9058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III. </a:t>
            </a:r>
            <a:r>
              <a:rPr lang="ru-RU" sz="3200" b="1" dirty="0"/>
              <a:t>Задачи и перспективы современной науки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24515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B71C08-5C3B-9E46-B64F-4C4361156DFC}"/>
              </a:ext>
            </a:extLst>
          </p:cNvPr>
          <p:cNvSpPr txBox="1"/>
          <p:nvPr/>
        </p:nvSpPr>
        <p:spPr>
          <a:xfrm>
            <a:off x="629392" y="1484415"/>
            <a:ext cx="982089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Tx/>
              <a:buAutoNum type="romanUcPeriod"/>
            </a:pPr>
            <a:r>
              <a:rPr lang="ru-RU" sz="3600" b="1" dirty="0"/>
              <a:t>Кризисные явления в современной науке</a:t>
            </a:r>
          </a:p>
          <a:p>
            <a:pPr marL="400050" indent="-400050">
              <a:buFontTx/>
              <a:buAutoNum type="romanUcPeriod"/>
            </a:pPr>
            <a:endParaRPr lang="ru-RU" sz="3600" b="1" dirty="0"/>
          </a:p>
          <a:p>
            <a:pPr marL="400050" indent="-400050">
              <a:buFontTx/>
              <a:buAutoNum type="romanUcPeriod"/>
            </a:pPr>
            <a:r>
              <a:rPr lang="ru-RU" sz="3600" b="1" dirty="0"/>
              <a:t>Универсальность законов природы и суверенитет национальных наук</a:t>
            </a:r>
          </a:p>
          <a:p>
            <a:pPr marL="400050" indent="-400050">
              <a:buFontTx/>
              <a:buAutoNum type="romanUcPeriod"/>
            </a:pPr>
            <a:endParaRPr lang="en-US" sz="3600" b="1" dirty="0"/>
          </a:p>
          <a:p>
            <a:pPr marL="400050" indent="-400050">
              <a:buFontTx/>
              <a:buAutoNum type="romanUcPeriod"/>
            </a:pPr>
            <a:r>
              <a:rPr lang="ru-RU" sz="3600" b="1" dirty="0"/>
              <a:t>Задачи и перспективы современной науки </a:t>
            </a:r>
          </a:p>
          <a:p>
            <a:endParaRPr lang="ru-RU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1C1196-9314-714E-B102-F31D1B08FCD5}"/>
              </a:ext>
            </a:extLst>
          </p:cNvPr>
          <p:cNvSpPr txBox="1"/>
          <p:nvPr/>
        </p:nvSpPr>
        <p:spPr>
          <a:xfrm>
            <a:off x="593766" y="415636"/>
            <a:ext cx="1077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План доклада:</a:t>
            </a:r>
          </a:p>
        </p:txBody>
      </p:sp>
    </p:spTree>
    <p:extLst>
      <p:ext uri="{BB962C8B-B14F-4D97-AF65-F5344CB8AC3E}">
        <p14:creationId xmlns:p14="http://schemas.microsoft.com/office/powerpoint/2010/main" val="115021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EFE35A-0303-CE41-A511-C43658E92D38}"/>
              </a:ext>
            </a:extLst>
          </p:cNvPr>
          <p:cNvSpPr txBox="1"/>
          <p:nvPr/>
        </p:nvSpPr>
        <p:spPr>
          <a:xfrm>
            <a:off x="327806" y="136625"/>
            <a:ext cx="110440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Навести порядок в науке</a:t>
            </a:r>
          </a:p>
          <a:p>
            <a:endParaRPr lang="ru-RU" sz="2200" dirty="0"/>
          </a:p>
          <a:p>
            <a:pPr marL="342900" indent="-342900">
              <a:buAutoNum type="arabicParenR"/>
            </a:pPr>
            <a:r>
              <a:rPr lang="ru-RU" sz="2200" dirty="0"/>
              <a:t>Обобщить имеющийся материал</a:t>
            </a:r>
          </a:p>
          <a:p>
            <a:pPr marL="342900" indent="-342900">
              <a:buAutoNum type="arabicParenR"/>
            </a:pPr>
            <a:endParaRPr lang="ru-RU" sz="2200" dirty="0"/>
          </a:p>
          <a:p>
            <a:pPr marL="342900" indent="-342900">
              <a:buAutoNum type="arabicParenR"/>
            </a:pPr>
            <a:r>
              <a:rPr lang="ru-RU" sz="2200" dirty="0"/>
              <a:t>Почистить науку от неправильных результатов и оградить от  неправильных влияний</a:t>
            </a:r>
          </a:p>
          <a:p>
            <a:pPr marL="342900" indent="-342900">
              <a:buAutoNum type="arabicParenR"/>
            </a:pPr>
            <a:endParaRPr lang="ru-RU" sz="2200" dirty="0"/>
          </a:p>
          <a:p>
            <a:pPr marL="342900" indent="-342900">
              <a:buAutoNum type="arabicParenR"/>
            </a:pPr>
            <a:r>
              <a:rPr lang="ru-RU" sz="2200" dirty="0"/>
              <a:t>Отказаться от </a:t>
            </a:r>
            <a:r>
              <a:rPr lang="ru-RU" sz="2200" dirty="0" err="1"/>
              <a:t>наукометрии</a:t>
            </a:r>
            <a:endParaRPr lang="ru-RU" sz="2200" dirty="0"/>
          </a:p>
          <a:p>
            <a:pPr marL="342900" indent="-342900">
              <a:buAutoNum type="arabicParenR"/>
            </a:pPr>
            <a:endParaRPr lang="ru-RU" sz="2200" dirty="0"/>
          </a:p>
          <a:p>
            <a:pPr marL="342900" indent="-342900">
              <a:buAutoNum type="arabicParenR"/>
            </a:pPr>
            <a:r>
              <a:rPr lang="ru-RU" sz="2200" dirty="0"/>
              <a:t>Создать содержательные критерии оценки научной деятельности</a:t>
            </a:r>
          </a:p>
          <a:p>
            <a:pPr marL="342900" indent="-342900">
              <a:buAutoNum type="arabicParenR"/>
            </a:pPr>
            <a:endParaRPr lang="ru-RU" sz="2200" dirty="0"/>
          </a:p>
          <a:p>
            <a:pPr marL="342900" indent="-342900">
              <a:buAutoNum type="arabicParenR"/>
            </a:pPr>
            <a:r>
              <a:rPr lang="ru-RU" sz="2200" dirty="0"/>
              <a:t>Подвергнуть более глубокому изучению природу нормы и компромисса</a:t>
            </a:r>
          </a:p>
          <a:p>
            <a:pPr marL="342900" indent="-342900">
              <a:buAutoNum type="arabicParenR"/>
            </a:pPr>
            <a:endParaRPr lang="ru-RU" sz="2200" dirty="0"/>
          </a:p>
          <a:p>
            <a:pPr marL="342900" indent="-342900">
              <a:buAutoNum type="arabicParenR"/>
            </a:pPr>
            <a:r>
              <a:rPr lang="ru-RU" sz="2200" dirty="0"/>
              <a:t>Сформулировать новые этические запреты</a:t>
            </a:r>
          </a:p>
          <a:p>
            <a:endParaRPr lang="ru-RU" sz="2200" dirty="0"/>
          </a:p>
          <a:p>
            <a:pPr marL="342900" indent="-342900">
              <a:buAutoNum type="arabicParenR" startAt="7"/>
            </a:pPr>
            <a:r>
              <a:rPr lang="ru-RU" sz="2200" dirty="0"/>
              <a:t>Сформулировать основополагающие положения научной политики</a:t>
            </a:r>
          </a:p>
          <a:p>
            <a:pPr marL="342900" indent="-342900">
              <a:buAutoNum type="arabicParenR" startAt="7"/>
            </a:pPr>
            <a:endParaRPr lang="ru-RU" sz="2200" dirty="0"/>
          </a:p>
          <a:p>
            <a:pPr marL="342900" indent="-342900">
              <a:buFontTx/>
              <a:buAutoNum type="arabicParenR" startAt="7"/>
            </a:pPr>
            <a:r>
              <a:rPr lang="ru-RU" sz="2200" dirty="0"/>
              <a:t>Определить границу между наукой и технологиями, между фундаментальной и прикладной наукой в научной политике</a:t>
            </a:r>
          </a:p>
          <a:p>
            <a:pPr marL="342900" indent="-342900">
              <a:buAutoNum type="arabicParenR" startAt="7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022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322D32-955A-E242-A1BF-D7C46B2723F3}"/>
              </a:ext>
            </a:extLst>
          </p:cNvPr>
          <p:cNvSpPr txBox="1"/>
          <p:nvPr/>
        </p:nvSpPr>
        <p:spPr>
          <a:xfrm>
            <a:off x="2748391" y="2173307"/>
            <a:ext cx="7876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80929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A59AD9-9AD9-5249-B33C-A337A1C223D1}"/>
              </a:ext>
            </a:extLst>
          </p:cNvPr>
          <p:cNvSpPr txBox="1"/>
          <p:nvPr/>
        </p:nvSpPr>
        <p:spPr>
          <a:xfrm>
            <a:off x="686123" y="939803"/>
            <a:ext cx="935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I. </a:t>
            </a:r>
            <a:r>
              <a:rPr lang="ru-RU" sz="3600" b="1" dirty="0"/>
              <a:t>Кризисные явления в современной науке: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BCD34-47A8-8846-A1E9-326F8D52D211}"/>
              </a:ext>
            </a:extLst>
          </p:cNvPr>
          <p:cNvSpPr txBox="1"/>
          <p:nvPr/>
        </p:nvSpPr>
        <p:spPr>
          <a:xfrm>
            <a:off x="983673" y="2493818"/>
            <a:ext cx="1022465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400" dirty="0"/>
              <a:t>Дефицит новых открытий и новых законов природы</a:t>
            </a:r>
          </a:p>
          <a:p>
            <a:pPr marL="342900" indent="-342900">
              <a:buAutoNum type="arabicPeriod"/>
            </a:pPr>
            <a:endParaRPr lang="ru-RU" sz="3400" dirty="0"/>
          </a:p>
          <a:p>
            <a:pPr marL="342900" indent="-342900">
              <a:buAutoNum type="arabicPeriod"/>
            </a:pPr>
            <a:r>
              <a:rPr lang="ru-RU" sz="3400" dirty="0"/>
              <a:t>Проблемы с новыми теориями</a:t>
            </a:r>
          </a:p>
          <a:p>
            <a:pPr marL="342900" indent="-342900">
              <a:buAutoNum type="arabicPeriod"/>
            </a:pPr>
            <a:endParaRPr lang="ru-RU" sz="3400" dirty="0"/>
          </a:p>
          <a:p>
            <a:pPr marL="342900" indent="-342900">
              <a:buFontTx/>
              <a:buAutoNum type="arabicPeriod"/>
            </a:pPr>
            <a:r>
              <a:rPr lang="ru-RU" sz="3400" dirty="0" err="1"/>
              <a:t>Невоспроизводимость</a:t>
            </a:r>
            <a:r>
              <a:rPr lang="ru-RU" sz="3400" dirty="0"/>
              <a:t> результатов</a:t>
            </a:r>
          </a:p>
        </p:txBody>
      </p:sp>
    </p:spTree>
    <p:extLst>
      <p:ext uri="{BB962C8B-B14F-4D97-AF65-F5344CB8AC3E}">
        <p14:creationId xmlns:p14="http://schemas.microsoft.com/office/powerpoint/2010/main" val="741839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810B29-5305-DE42-933C-B50D76EE6B2F}"/>
              </a:ext>
            </a:extLst>
          </p:cNvPr>
          <p:cNvSpPr txBox="1"/>
          <p:nvPr/>
        </p:nvSpPr>
        <p:spPr>
          <a:xfrm>
            <a:off x="148636" y="772718"/>
            <a:ext cx="11131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Все делают примерно одно и то же, объём данных растёт, но прорывов нет. По сути, описательная наука, в </a:t>
            </a:r>
            <a:r>
              <a:rPr lang="ru-RU" sz="2000" dirty="0" err="1"/>
              <a:t>т.ч</a:t>
            </a:r>
            <a:r>
              <a:rPr lang="ru-RU" sz="2000" dirty="0"/>
              <a:t>. на молекулярном уровне.</a:t>
            </a:r>
          </a:p>
          <a:p>
            <a:endParaRPr lang="ru-RU" sz="2000" dirty="0"/>
          </a:p>
          <a:p>
            <a:r>
              <a:rPr lang="ru-RU" sz="2000" dirty="0"/>
              <a:t>«…Наука приобретает инкрементный характер, т.е. исследования ведутся для систематического совершенствования имеющихся знаний…Создаются предпосылки для уменьшения вероятности крупных научных открытий…»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13AB95-B06C-0848-BBC9-92F646D31815}"/>
              </a:ext>
            </a:extLst>
          </p:cNvPr>
          <p:cNvSpPr txBox="1"/>
          <p:nvPr/>
        </p:nvSpPr>
        <p:spPr>
          <a:xfrm>
            <a:off x="307299" y="5481729"/>
            <a:ext cx="1137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«С наукой очень неблагополучно»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BCB2F8-8858-A04E-ACE2-840C965BF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33" y="2992449"/>
            <a:ext cx="9173981" cy="15498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48093E-D870-1742-9AF9-49D1DD616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52" y="2878264"/>
            <a:ext cx="1889489" cy="25168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E273FE-A3F6-6E40-82C3-6FE598815D23}"/>
              </a:ext>
            </a:extLst>
          </p:cNvPr>
          <p:cNvSpPr txBox="1"/>
          <p:nvPr/>
        </p:nvSpPr>
        <p:spPr>
          <a:xfrm>
            <a:off x="166255" y="178130"/>
            <a:ext cx="117209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200" b="1" dirty="0"/>
              <a:t>Дефицит новых открытий и новых законов природы. Инкрементная наука и научная мода</a:t>
            </a:r>
            <a:endParaRPr lang="ru-RU" sz="2200" dirty="0"/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542602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A94E72-E9BB-9A46-9FC3-3BB481DC2B5C}"/>
              </a:ext>
            </a:extLst>
          </p:cNvPr>
          <p:cNvSpPr txBox="1"/>
          <p:nvPr/>
        </p:nvSpPr>
        <p:spPr>
          <a:xfrm>
            <a:off x="419724" y="269824"/>
            <a:ext cx="1112270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Что вместо открытий? – </a:t>
            </a:r>
            <a:r>
              <a:rPr lang="ru-RU" sz="2400" b="1" dirty="0" err="1"/>
              <a:t>Наукометрия</a:t>
            </a:r>
            <a:r>
              <a:rPr lang="ru-RU" sz="2400" b="1" dirty="0"/>
              <a:t> вместо открытий </a:t>
            </a:r>
          </a:p>
          <a:p>
            <a:r>
              <a:rPr lang="ru-RU" dirty="0"/>
              <a:t>Сначала делаем примерно одно и тоже, потом друг друга цитируем.</a:t>
            </a:r>
            <a:r>
              <a:rPr lang="ru-RU" b="1" dirty="0"/>
              <a:t> </a:t>
            </a:r>
            <a:endParaRPr lang="ru-RU" dirty="0"/>
          </a:p>
          <a:p>
            <a:endParaRPr lang="ru-RU" dirty="0"/>
          </a:p>
          <a:p>
            <a:r>
              <a:rPr lang="ru-RU" dirty="0"/>
              <a:t>Только ленивый не обругал </a:t>
            </a:r>
            <a:r>
              <a:rPr lang="ru-RU" dirty="0" err="1"/>
              <a:t>наукометрию</a:t>
            </a:r>
            <a:r>
              <a:rPr lang="ru-RU" dirty="0"/>
              <a:t>, а она всё ещё тут. С нашей точки зрения, ложная цель.</a:t>
            </a:r>
          </a:p>
          <a:p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3CEECA-0D33-294B-9A31-42D0AAE17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52" y="1810160"/>
            <a:ext cx="5827297" cy="2018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660548-26FA-8B4D-80C5-D8CAEB34ECC7}"/>
              </a:ext>
            </a:extLst>
          </p:cNvPr>
          <p:cNvSpPr txBox="1"/>
          <p:nvPr/>
        </p:nvSpPr>
        <p:spPr>
          <a:xfrm>
            <a:off x="336596" y="3828591"/>
            <a:ext cx="105830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Наукометрия</a:t>
            </a:r>
            <a:r>
              <a:rPr lang="ru-RU" dirty="0"/>
              <a:t> возникла как услуга, а теперь диктует.</a:t>
            </a:r>
          </a:p>
          <a:p>
            <a:endParaRPr lang="ru-RU" dirty="0"/>
          </a:p>
          <a:p>
            <a:r>
              <a:rPr lang="ru-RU" dirty="0" err="1"/>
              <a:t>Конспирологические</a:t>
            </a:r>
            <a:r>
              <a:rPr lang="ru-RU" dirty="0"/>
              <a:t> версии о возникновении </a:t>
            </a:r>
            <a:r>
              <a:rPr lang="ru-RU" dirty="0" err="1"/>
              <a:t>наукометрии</a:t>
            </a:r>
            <a:r>
              <a:rPr lang="ru-RU" dirty="0"/>
              <a:t> – специально придумали, чтобы ограничить развитие науки. Это подтверждается примерно одновременным прекращением разработки новых теорий в биологии и физике.</a:t>
            </a:r>
          </a:p>
          <a:p>
            <a:endParaRPr lang="ru-RU" dirty="0"/>
          </a:p>
          <a:p>
            <a:r>
              <a:rPr lang="ru-RU" dirty="0" err="1"/>
              <a:t>Наукометрия</a:t>
            </a:r>
            <a:r>
              <a:rPr lang="ru-RU" dirty="0"/>
              <a:t> связана с вопросом о суверенитете национальных наук, т.к. основана на показателях, разработанных западной наукой.</a:t>
            </a:r>
          </a:p>
          <a:p>
            <a:endParaRPr lang="ru-RU" dirty="0"/>
          </a:p>
          <a:p>
            <a:r>
              <a:rPr lang="ru-RU" dirty="0"/>
              <a:t>Мы полагаем, что альтернативой </a:t>
            </a:r>
            <a:r>
              <a:rPr lang="ru-RU" dirty="0" err="1"/>
              <a:t>наукометрии</a:t>
            </a:r>
            <a:r>
              <a:rPr lang="ru-RU" dirty="0"/>
              <a:t> является содержательное научное обсуждения</a:t>
            </a:r>
          </a:p>
          <a:p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83691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690CA3-7A60-7246-8D3F-B13CC566F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161" y="754357"/>
            <a:ext cx="6449568" cy="4662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E0F3B0-FFE4-F14F-8D42-269DE04E6F18}"/>
              </a:ext>
            </a:extLst>
          </p:cNvPr>
          <p:cNvSpPr txBox="1"/>
          <p:nvPr/>
        </p:nvSpPr>
        <p:spPr>
          <a:xfrm>
            <a:off x="449705" y="5276538"/>
            <a:ext cx="1113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«В самой реальной физике ряд областей стал ориентироваться сейчас не на познание законов природы, а на инженерного типа разработки всё больше и больше…»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D06130-D17A-AD4F-B9A2-E8E5282F720D}"/>
              </a:ext>
            </a:extLst>
          </p:cNvPr>
          <p:cNvSpPr txBox="1"/>
          <p:nvPr/>
        </p:nvSpPr>
        <p:spPr>
          <a:xfrm>
            <a:off x="604603" y="304800"/>
            <a:ext cx="1068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2. Проблемы с новыми теориями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5989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9469D9-B8DC-8C41-9C34-70C35C900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721" y="1607101"/>
            <a:ext cx="7046611" cy="4504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DE071E-2A7D-9646-AC8B-BBCE1179C650}"/>
              </a:ext>
            </a:extLst>
          </p:cNvPr>
          <p:cNvSpPr txBox="1"/>
          <p:nvPr/>
        </p:nvSpPr>
        <p:spPr>
          <a:xfrm>
            <a:off x="375190" y="210523"/>
            <a:ext cx="11032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 основах физики мы не видели прогресса с середины 1970-х годов, когда была завершена Стандартная модель физики элементарных частиц</a:t>
            </a:r>
          </a:p>
        </p:txBody>
      </p:sp>
    </p:spTree>
    <p:extLst>
      <p:ext uri="{BB962C8B-B14F-4D97-AF65-F5344CB8AC3E}">
        <p14:creationId xmlns:p14="http://schemas.microsoft.com/office/powerpoint/2010/main" val="3813623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6A2E94-D667-4C47-8C05-C0BEE7E5CBAD}"/>
              </a:ext>
            </a:extLst>
          </p:cNvPr>
          <p:cNvSpPr txBox="1"/>
          <p:nvPr/>
        </p:nvSpPr>
        <p:spPr>
          <a:xfrm>
            <a:off x="268553" y="64534"/>
            <a:ext cx="11139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</a:t>
            </a:r>
            <a:r>
              <a:rPr lang="ru-RU" sz="2000" b="1" dirty="0"/>
              <a:t>. </a:t>
            </a:r>
            <a:r>
              <a:rPr lang="ru-RU" sz="2000" b="1" dirty="0" err="1"/>
              <a:t>Невоспроизводимость</a:t>
            </a:r>
            <a:r>
              <a:rPr lang="ru-RU" sz="2000" b="1" dirty="0"/>
              <a:t> научных данных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4978AE-A567-5441-A4AE-09DAA64D1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199" y="2184034"/>
            <a:ext cx="4975761" cy="24903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B28440-958A-8F46-9A20-6863EC2C8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4034"/>
            <a:ext cx="3121512" cy="42944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47248D-B65F-F743-BA7F-EA652EB1B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960" y="2184034"/>
            <a:ext cx="3615791" cy="10396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03137F-DD8B-1546-9EC8-580467FDD178}"/>
              </a:ext>
            </a:extLst>
          </p:cNvPr>
          <p:cNvSpPr txBox="1"/>
          <p:nvPr/>
        </p:nvSpPr>
        <p:spPr>
          <a:xfrm>
            <a:off x="3257291" y="5354131"/>
            <a:ext cx="8351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Главный редактор журнала </a:t>
            </a:r>
            <a:r>
              <a:rPr lang="en-US" sz="2400" dirty="0"/>
              <a:t>Lancet </a:t>
            </a:r>
            <a:r>
              <a:rPr lang="ru-RU" sz="2400" dirty="0"/>
              <a:t>Ричард </a:t>
            </a:r>
            <a:r>
              <a:rPr lang="ru-RU" sz="2400" dirty="0" err="1"/>
              <a:t>Хортон</a:t>
            </a:r>
            <a:r>
              <a:rPr lang="ru-RU" sz="2400" dirty="0"/>
              <a:t>:</a:t>
            </a:r>
          </a:p>
          <a:p>
            <a:r>
              <a:rPr lang="ru-RU" sz="2400" dirty="0"/>
              <a:t>«Наука сделала поворот в темноту»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948418-63EA-B744-97E7-B0F513A06476}"/>
              </a:ext>
            </a:extLst>
          </p:cNvPr>
          <p:cNvSpPr txBox="1"/>
          <p:nvPr/>
        </p:nvSpPr>
        <p:spPr>
          <a:xfrm>
            <a:off x="393700" y="812800"/>
            <a:ext cx="11139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2015 году </a:t>
            </a:r>
            <a:r>
              <a:rPr lang="en-US" dirty="0" err="1"/>
              <a:t>Wellcome</a:t>
            </a:r>
            <a:r>
              <a:rPr lang="en-US" dirty="0"/>
              <a:t> Trust </a:t>
            </a:r>
            <a:r>
              <a:rPr lang="ru-RU" dirty="0"/>
              <a:t>провёл в Лондоне закрытую конференцию по </a:t>
            </a:r>
            <a:r>
              <a:rPr lang="ru-RU" dirty="0" err="1"/>
              <a:t>воспроизводимости</a:t>
            </a:r>
            <a:r>
              <a:rPr lang="ru-RU" dirty="0"/>
              <a:t> данных в области биомедицины. Её итогам была посвящена редакционная статья в журнале </a:t>
            </a:r>
            <a:r>
              <a:rPr lang="en-US" dirty="0"/>
              <a:t>The Lancet</a:t>
            </a:r>
            <a:r>
              <a:rPr lang="ru-RU" dirty="0"/>
              <a:t> – ведущим медицинским журналом в мире. Главный вывод статьи – более половины публикующихся статей в этой области содержат невоспроизводимые результаты, т.е. нарушается основополагающий научный принцип - </a:t>
            </a:r>
            <a:r>
              <a:rPr lang="ru-RU" dirty="0" err="1"/>
              <a:t>воспроизводимость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8317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91F0A-DF8B-604A-B584-76964417E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54" y="365125"/>
            <a:ext cx="10819646" cy="3536919"/>
          </a:xfrm>
        </p:spPr>
        <p:txBody>
          <a:bodyPr>
            <a:normAutofit/>
          </a:bodyPr>
          <a:lstStyle/>
          <a:p>
            <a:r>
              <a:rPr lang="ru-RU" b="1" dirty="0"/>
              <a:t>Вопрос: </a:t>
            </a:r>
            <a:br>
              <a:rPr lang="ru-RU" b="1" dirty="0"/>
            </a:br>
            <a:br>
              <a:rPr lang="ru-RU" b="1" dirty="0"/>
            </a:br>
            <a:r>
              <a:rPr lang="ru-RU" b="1" dirty="0"/>
              <a:t>Зачем тогда нам рваться в такие журналы и в такую международную науку?</a:t>
            </a:r>
          </a:p>
        </p:txBody>
      </p:sp>
    </p:spTree>
    <p:extLst>
      <p:ext uri="{BB962C8B-B14F-4D97-AF65-F5344CB8AC3E}">
        <p14:creationId xmlns:p14="http://schemas.microsoft.com/office/powerpoint/2010/main" val="39927548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17303</TotalTime>
  <Words>1290</Words>
  <Application>Microsoft Office PowerPoint</Application>
  <PresentationFormat>Широкоэкранный</PresentationFormat>
  <Paragraphs>144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Вопрос:   Зачем тогда нам рваться в такие журналы и в такую международную науку?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Иван Челядинов</cp:lastModifiedBy>
  <cp:revision>298</cp:revision>
  <cp:lastPrinted>2025-11-24T12:36:23Z</cp:lastPrinted>
  <dcterms:created xsi:type="dcterms:W3CDTF">2025-05-15T11:46:12Z</dcterms:created>
  <dcterms:modified xsi:type="dcterms:W3CDTF">2025-11-24T14:28:15Z</dcterms:modified>
</cp:coreProperties>
</file>