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354" r:id="rId3"/>
    <p:sldId id="369" r:id="rId4"/>
    <p:sldId id="366" r:id="rId5"/>
    <p:sldId id="372" r:id="rId6"/>
    <p:sldId id="373" r:id="rId7"/>
    <p:sldId id="376" r:id="rId8"/>
    <p:sldId id="377" r:id="rId9"/>
    <p:sldId id="378" r:id="rId10"/>
    <p:sldId id="379" r:id="rId11"/>
    <p:sldId id="371" r:id="rId12"/>
    <p:sldId id="381" r:id="rId13"/>
    <p:sldId id="382" r:id="rId14"/>
    <p:sldId id="386" r:id="rId15"/>
    <p:sldId id="383" r:id="rId16"/>
    <p:sldId id="384" r:id="rId17"/>
    <p:sldId id="368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7035" autoAdjust="0"/>
  </p:normalViewPr>
  <p:slideViewPr>
    <p:cSldViewPr>
      <p:cViewPr varScale="1">
        <p:scale>
          <a:sx n="79" d="100"/>
          <a:sy n="79" d="100"/>
        </p:scale>
        <p:origin x="12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65DEE-5533-4E12-F8F8-EE355901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EC66A0-E015-119E-604A-713FBFDA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54963-1FA0-FF87-A6EE-E8D7EB2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808CC-966D-4A17-9924-98E6EA4B375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8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7873E8-86CF-B359-F6F5-30D321A9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2FE93B-399C-C710-6513-7F83F15B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87DAB-5E8D-9BFB-CC0E-5FF9D5514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8D3BD-5E84-43D1-A5FE-ED023432FBC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546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6EB96D-F730-34DE-4A84-EDF78F5F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F6D2D-51CD-A1B4-E7B0-EBC30FFA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046824-880B-B872-A303-E0C746BF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0D633-70D4-46D4-BA6C-2FE61EF7F8C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6688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B6522-B260-0D4C-520B-35209B0C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FCF52-FAEA-485D-B635-C682ADB3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B14C3-E56A-301C-E90A-C5738CAB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D958E-E84D-43A9-B785-0CCB9E8FC9B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8580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A6A6E-77FF-C7B7-89C3-0F096A26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DC45B-73A8-5BD3-0DDA-FDED8992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6D904-AC18-E412-4536-7B820CF4E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73976-867A-46DD-BF9B-27413889FCD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0433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90D9282-6352-DCAD-7796-F71CD681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77A89B4-3244-21BB-B379-EE70A0EA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C184717-1A71-9B5A-1EE1-F0F6C9B5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B9A91-FFF0-41EC-91F1-1989C75EB7B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6352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1DD07B9-4487-B041-73A6-F4E08BBE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E8EDFF6-A2D7-EBE4-812F-8A63CA37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31AE7F9-EE5F-3A45-5568-E0FED34C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291F-CD53-4B74-9E61-6B18148F812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7221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3770BA6-3953-B20F-AF35-89540850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F5827E5-DBE6-9718-5891-A1DC2691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B6BC7E30-0033-18F3-B508-8BA9590C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02DF6-F6B5-46C3-ADD1-BA6F4142A96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3755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3637E98-7531-76E6-C2D2-9091D881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EA14112-4A58-7A94-FE37-D282E416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BEA49B02-64CD-101A-FAF4-95021B22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78900-2C02-49F1-ACC5-62E95C96488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869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D1CBAE9-7B3A-75BF-77DB-1CE28CC6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771CC49-87F3-A815-09E5-EE5D5432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6DB49E8-B250-F720-5676-763EC55E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0AA4-0DDB-47AD-A049-34C26E2B135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548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C3DBC74-0A8C-428F-F143-BA740271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2927F4B-9559-E407-5D57-D36EC8AA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930E0FA-6D7D-8453-29A9-4913BAD4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4E138-B58F-4F17-B8D9-B0C9EF481B8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6287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9035D5A-B421-64F6-A273-6F7F49B9F5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728BCAC-9B13-EE0C-0917-175A20015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1521A-D26B-DAC6-0383-DD3045E8F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2AC7-67D7-ADC1-E9DB-3F9D5C540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D1F4E3-1748-7CE3-93A2-452DD0A9B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C94711C-D4E2-440D-973A-46E4C9C02C2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7">
            <a:extLst>
              <a:ext uri="{FF2B5EF4-FFF2-40B4-BE49-F238E27FC236}">
                <a16:creationId xmlns:a16="http://schemas.microsoft.com/office/drawing/2014/main" id="{CDE60DEA-1036-BC22-CE7E-9D6375444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714875"/>
            <a:ext cx="6049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/>
              <a:t>И. В. Тимошенко к.т.н., доцент </a:t>
            </a:r>
          </a:p>
          <a:p>
            <a:pPr eaLnBrk="1" hangingPunct="1"/>
            <a:r>
              <a:rPr lang="ru-RU" altLang="ru-RU" sz="2000" dirty="0"/>
              <a:t>Отв. секретарь ТК 191</a:t>
            </a:r>
          </a:p>
        </p:txBody>
      </p:sp>
      <p:sp>
        <p:nvSpPr>
          <p:cNvPr id="2051" name="TextBox 8">
            <a:extLst>
              <a:ext uri="{FF2B5EF4-FFF2-40B4-BE49-F238E27FC236}">
                <a16:creationId xmlns:a16="http://schemas.microsoft.com/office/drawing/2014/main" id="{A893787E-9432-A91F-152E-D1103BF83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  <p:grpSp>
        <p:nvGrpSpPr>
          <p:cNvPr id="2052" name="Группа 12">
            <a:extLst>
              <a:ext uri="{FF2B5EF4-FFF2-40B4-BE49-F238E27FC236}">
                <a16:creationId xmlns:a16="http://schemas.microsoft.com/office/drawing/2014/main" id="{7B07DECD-44FC-F214-7A2F-6128941BA0A5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5281613"/>
            <a:chOff x="-2" y="-66675"/>
            <a:chExt cx="9144002" cy="5281625"/>
          </a:xfrm>
        </p:grpSpPr>
        <p:pic>
          <p:nvPicPr>
            <p:cNvPr id="2054" name="Picture 9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214ADA99-7215-0D43-C115-2CF3FB790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214290"/>
              <a:ext cx="1905000" cy="181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7C2387BA-6555-F229-1716-6A64FAF53B26}"/>
                </a:ext>
              </a:extLst>
            </p:cNvPr>
            <p:cNvSpPr/>
            <p:nvPr/>
          </p:nvSpPr>
          <p:spPr>
            <a:xfrm rot="5400000">
              <a:off x="1964524" y="-1964526"/>
              <a:ext cx="5214950" cy="9144002"/>
            </a:xfrm>
            <a:prstGeom prst="parallelogram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21F60977-379D-AA8D-5981-A7C459FB0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48" y="-66675"/>
              <a:ext cx="7092952" cy="85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057" name="Прямоугольник 6">
              <a:extLst>
                <a:ext uri="{FF2B5EF4-FFF2-40B4-BE49-F238E27FC236}">
                  <a16:creationId xmlns:a16="http://schemas.microsoft.com/office/drawing/2014/main" id="{39541E81-936E-181B-443E-69581B319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48" y="2033566"/>
              <a:ext cx="6747091" cy="1815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 b="1" dirty="0"/>
                <a:t>Обновление нормативной базы поискового индексирования информационных ресурсов </a:t>
              </a:r>
            </a:p>
            <a:p>
              <a:pPr eaLnBrk="1" hangingPunct="1"/>
              <a:r>
                <a:rPr lang="ru-RU" altLang="ru-RU" sz="2800" b="1" dirty="0"/>
                <a:t>научно-технических библиотек</a:t>
              </a:r>
            </a:p>
          </p:txBody>
        </p:sp>
        <p:sp>
          <p:nvSpPr>
            <p:cNvPr id="12" name="Прямоугольный треугольник 11">
              <a:extLst>
                <a:ext uri="{FF2B5EF4-FFF2-40B4-BE49-F238E27FC236}">
                  <a16:creationId xmlns:a16="http://schemas.microsoft.com/office/drawing/2014/main" id="{9BA62FF3-A8D0-6318-2027-5BC069A8FD5E}"/>
                </a:ext>
              </a:extLst>
            </p:cNvPr>
            <p:cNvSpPr/>
            <p:nvPr/>
          </p:nvSpPr>
          <p:spPr>
            <a:xfrm rot="10800000">
              <a:off x="-2" y="0"/>
              <a:ext cx="9144002" cy="1285878"/>
            </a:xfrm>
            <a:prstGeom prst="rtTriangle">
              <a:avLst/>
            </a:prstGeom>
            <a:solidFill>
              <a:srgbClr val="92D05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pic>
        <p:nvPicPr>
          <p:cNvPr id="2053" name="Picture 9">
            <a:extLst>
              <a:ext uri="{FF2B5EF4-FFF2-40B4-BE49-F238E27FC236}">
                <a16:creationId xmlns:a16="http://schemas.microsoft.com/office/drawing/2014/main" id="{85C482D3-E064-A39E-0BB0-30E53057C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4271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7">
            <a:extLst>
              <a:ext uri="{FF2B5EF4-FFF2-40B4-BE49-F238E27FC236}">
                <a16:creationId xmlns:a16="http://schemas.microsoft.com/office/drawing/2014/main" id="{EB6A774C-5715-2996-A513-0442AAE3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286500"/>
            <a:ext cx="328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Румянцевские чтения - 2025 </a:t>
            </a:r>
          </a:p>
        </p:txBody>
      </p:sp>
      <p:grpSp>
        <p:nvGrpSpPr>
          <p:cNvPr id="12291" name="Группа 28">
            <a:extLst>
              <a:ext uri="{FF2B5EF4-FFF2-40B4-BE49-F238E27FC236}">
                <a16:creationId xmlns:a16="http://schemas.microsoft.com/office/drawing/2014/main" id="{8928087A-1B99-8210-03DA-09A4296722E3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48523F5A-D5A9-3013-899F-3F6C57949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83C451B-C375-0D0A-D1B7-C913CD5F8BCB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12297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12474DEA-8946-7023-9B74-6D6938CD8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Номер слайда 6">
            <a:extLst>
              <a:ext uri="{FF2B5EF4-FFF2-40B4-BE49-F238E27FC236}">
                <a16:creationId xmlns:a16="http://schemas.microsoft.com/office/drawing/2014/main" id="{5EBC28BB-434F-DAB7-FF72-CBF1A3B9D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FDA897-CD47-4C4E-9F44-6583199D6AD8}" type="slidenum">
              <a:rPr lang="en-US" altLang="ru-RU">
                <a:solidFill>
                  <a:srgbClr val="898989"/>
                </a:solidFill>
              </a:rPr>
              <a:pPr/>
              <a:t>10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pic>
        <p:nvPicPr>
          <p:cNvPr id="12293" name="Рисунок 2">
            <a:extLst>
              <a:ext uri="{FF2B5EF4-FFF2-40B4-BE49-F238E27FC236}">
                <a16:creationId xmlns:a16="http://schemas.microsoft.com/office/drawing/2014/main" id="{F12EA2B5-7696-20AF-C651-2FB4F1F3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46150"/>
            <a:ext cx="788035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>
            <a:extLst>
              <a:ext uri="{FF2B5EF4-FFF2-40B4-BE49-F238E27FC236}">
                <a16:creationId xmlns:a16="http://schemas.microsoft.com/office/drawing/2014/main" id="{B8C9FFFE-ACCC-F5E6-3CAD-E2ED1F4B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28">
            <a:extLst>
              <a:ext uri="{FF2B5EF4-FFF2-40B4-BE49-F238E27FC236}">
                <a16:creationId xmlns:a16="http://schemas.microsoft.com/office/drawing/2014/main" id="{E3DAF11D-777B-F9C4-10DC-2E85D4369CE8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3B8362ED-823F-CE98-4685-21FEA16D5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EC5C0EEC-18AA-62B5-87F2-AE333F2BF17C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14348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733E3999-3E85-C81B-AA80-191F95841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Номер слайда 6">
            <a:extLst>
              <a:ext uri="{FF2B5EF4-FFF2-40B4-BE49-F238E27FC236}">
                <a16:creationId xmlns:a16="http://schemas.microsoft.com/office/drawing/2014/main" id="{15FCB725-AB14-8DE4-6265-F2100CF012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01A18F-3B19-433E-B771-CE87E0E1FE66}" type="slidenum">
              <a:rPr lang="en-US" altLang="ru-RU">
                <a:solidFill>
                  <a:srgbClr val="898989"/>
                </a:solidFill>
              </a:rPr>
              <a:pPr/>
              <a:t>11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14340" name="TextBox 2">
            <a:extLst>
              <a:ext uri="{FF2B5EF4-FFF2-40B4-BE49-F238E27FC236}">
                <a16:creationId xmlns:a16="http://schemas.microsoft.com/office/drawing/2014/main" id="{26E1509A-64CA-39A6-C36B-7F41B3BE9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7" y="981075"/>
            <a:ext cx="756483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/>
              <a:t>Нормативная база применения информационно-поисковых тезаурусов</a:t>
            </a:r>
          </a:p>
        </p:txBody>
      </p:sp>
      <p:sp>
        <p:nvSpPr>
          <p:cNvPr id="14341" name="TextBox 4">
            <a:extLst>
              <a:ext uri="{FF2B5EF4-FFF2-40B4-BE49-F238E27FC236}">
                <a16:creationId xmlns:a16="http://schemas.microsoft.com/office/drawing/2014/main" id="{B7257377-1027-8448-E242-87B570E1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892300"/>
            <a:ext cx="50863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cs typeface="Times New Roman" panose="02020603050405020304" pitchFamily="18" charset="0"/>
              </a:rPr>
              <a:t>ИСО 999:1975 </a:t>
            </a:r>
            <a:endParaRPr lang="en-US" altLang="ru-RU" b="1" dirty="0"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cs typeface="Times New Roman" panose="02020603050405020304" pitchFamily="18" charset="0"/>
              </a:rPr>
              <a:t>Документация. Индекс издания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algn="just"/>
            <a:r>
              <a:rPr lang="en-US" altLang="ru-RU" b="1" dirty="0">
                <a:solidFill>
                  <a:srgbClr val="222222"/>
                </a:solidFill>
                <a:sym typeface="Symbol" panose="05050102010706020507" pitchFamily="18" charset="2"/>
              </a:rPr>
              <a:t>	</a:t>
            </a:r>
            <a:r>
              <a:rPr lang="ru-RU" altLang="ru-RU" b="1" dirty="0">
                <a:solidFill>
                  <a:srgbClr val="222222"/>
                </a:solidFill>
                <a:sym typeface="Symbol" panose="05050102010706020507" pitchFamily="18" charset="2"/>
              </a:rPr>
              <a:t>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algn="just"/>
            <a:r>
              <a:rPr lang="ru-RU" altLang="ru-RU" b="1" dirty="0">
                <a:cs typeface="Times New Roman" panose="02020603050405020304" pitchFamily="18" charset="0"/>
              </a:rPr>
              <a:t>ИСО 999:1996 </a:t>
            </a:r>
            <a:endParaRPr lang="en-US" altLang="ru-RU" b="1" dirty="0"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cs typeface="Times New Roman" panose="02020603050405020304" pitchFamily="18" charset="0"/>
              </a:rPr>
              <a:t>Информация и документация. 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altLang="ru-RU" dirty="0">
                <a:cs typeface="Times New Roman" panose="02020603050405020304" pitchFamily="18" charset="0"/>
              </a:rPr>
              <a:t>Руководство по содержанию, организации и представлению индексов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algn="just"/>
            <a:r>
              <a:rPr lang="en-US" altLang="ru-RU" sz="1400" dirty="0">
                <a:cs typeface="Times New Roman" panose="02020603050405020304" pitchFamily="18" charset="0"/>
              </a:rPr>
              <a:t>(Miliaras Nicholas</a:t>
            </a:r>
            <a:r>
              <a:rPr lang="ru-RU" altLang="ru-RU" sz="1400" dirty="0">
                <a:cs typeface="Times New Roman" panose="02020603050405020304" pitchFamily="18" charset="0"/>
              </a:rPr>
              <a:t>,</a:t>
            </a:r>
            <a:r>
              <a:rPr lang="en-US" altLang="ru-RU" sz="1400" dirty="0">
                <a:cs typeface="Times New Roman" panose="02020603050405020304" pitchFamily="18" charset="0"/>
              </a:rPr>
              <a:t> Ph.D. National Library of Medicine, US)</a:t>
            </a:r>
          </a:p>
        </p:txBody>
      </p:sp>
      <p:pic>
        <p:nvPicPr>
          <p:cNvPr id="14342" name="Рисунок 6">
            <a:extLst>
              <a:ext uri="{FF2B5EF4-FFF2-40B4-BE49-F238E27FC236}">
                <a16:creationId xmlns:a16="http://schemas.microsoft.com/office/drawing/2014/main" id="{86079F14-5EB6-7F85-DBA9-D67430C94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82788"/>
            <a:ext cx="2928938" cy="411003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Box 8">
            <a:extLst>
              <a:ext uri="{FF2B5EF4-FFF2-40B4-BE49-F238E27FC236}">
                <a16:creationId xmlns:a16="http://schemas.microsoft.com/office/drawing/2014/main" id="{102A4600-ECBF-8E3D-D2B9-8AD4BB3D6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4292600"/>
            <a:ext cx="5124450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/>
              <a:t>Рекомендации к подготовке индексов вручную или компьютерными методами. </a:t>
            </a:r>
          </a:p>
          <a:p>
            <a:pPr algn="just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altLang="ru-RU" sz="1400" dirty="0"/>
              <a:t>Для различных видов индексов: предметных, авторских, именных, географических, кодовых, указателей наименований.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400" b="1" dirty="0"/>
              <a:t>Не содержит </a:t>
            </a:r>
            <a:r>
              <a:rPr lang="ru-RU" sz="1400" dirty="0"/>
              <a:t>рекомендаций по методам предварительного анализа ресурсов.</a:t>
            </a:r>
            <a:endParaRPr lang="ru-RU" altLang="ru-RU" sz="1400" dirty="0"/>
          </a:p>
        </p:txBody>
      </p:sp>
      <p:pic>
        <p:nvPicPr>
          <p:cNvPr id="14345" name="Picture 9">
            <a:extLst>
              <a:ext uri="{FF2B5EF4-FFF2-40B4-BE49-F238E27FC236}">
                <a16:creationId xmlns:a16="http://schemas.microsoft.com/office/drawing/2014/main" id="{D1C3057C-0EF5-4F50-C0EF-444DDF1F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86DB36A6-FC56-2B05-0F39-B42A7AC1F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28">
            <a:extLst>
              <a:ext uri="{FF2B5EF4-FFF2-40B4-BE49-F238E27FC236}">
                <a16:creationId xmlns:a16="http://schemas.microsoft.com/office/drawing/2014/main" id="{70DAB2BF-19EF-C213-D87E-A96783BA59C0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2556571F-888B-5916-09BE-DA2A991A5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290A426-7DD8-E124-7561-B1EB0391B48F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15372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69187529-EEBF-FEB2-7C4D-78530F9FA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Номер слайда 6">
            <a:extLst>
              <a:ext uri="{FF2B5EF4-FFF2-40B4-BE49-F238E27FC236}">
                <a16:creationId xmlns:a16="http://schemas.microsoft.com/office/drawing/2014/main" id="{5FB7E1BD-BA9C-45E1-269A-40A62EC09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734D75-3509-41F6-9288-016B7916BE24}" type="slidenum">
              <a:rPr lang="en-US" altLang="ru-RU">
                <a:solidFill>
                  <a:srgbClr val="898989"/>
                </a:solidFill>
              </a:rPr>
              <a:pPr/>
              <a:t>12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EC8AED74-29ED-99CC-0056-8C1241F04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892300"/>
            <a:ext cx="5086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cs typeface="Times New Roman" panose="02020603050405020304" pitchFamily="18" charset="0"/>
              </a:rPr>
              <a:t>ИСО 5963:1985 </a:t>
            </a:r>
            <a:r>
              <a:rPr lang="ru-RU" altLang="ru-RU" dirty="0">
                <a:cs typeface="Times New Roman" panose="02020603050405020304" pitchFamily="18" charset="0"/>
              </a:rPr>
              <a:t>Документация. Методы анализа документов, определения их тематики и выбора условий индексирования</a:t>
            </a:r>
            <a:endParaRPr lang="en-US" altLang="ru-RU" sz="1600" dirty="0">
              <a:cs typeface="Times New Roman" panose="02020603050405020304" pitchFamily="18" charset="0"/>
            </a:endParaRPr>
          </a:p>
        </p:txBody>
      </p:sp>
      <p:sp>
        <p:nvSpPr>
          <p:cNvPr id="15366" name="TextBox 8">
            <a:extLst>
              <a:ext uri="{FF2B5EF4-FFF2-40B4-BE49-F238E27FC236}">
                <a16:creationId xmlns:a16="http://schemas.microsoft.com/office/drawing/2014/main" id="{8057AC96-AD1D-215E-4625-8FC447EE2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3122613"/>
            <a:ext cx="51260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dirty="0"/>
              <a:t>методы анализа документов для всех видов индексирования, как терминами тезаурусов, так и кодами классификационных систем;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dirty="0"/>
              <a:t>может служить руководством для анализа запросов пользователей и их трансляции в контролируемые термины ИПЯ, а также для подготовки тезисов для рефератов и аннотаций.</a:t>
            </a:r>
          </a:p>
        </p:txBody>
      </p:sp>
      <p:pic>
        <p:nvPicPr>
          <p:cNvPr id="15367" name="Рисунок 3">
            <a:extLst>
              <a:ext uri="{FF2B5EF4-FFF2-40B4-BE49-F238E27FC236}">
                <a16:creationId xmlns:a16="http://schemas.microsoft.com/office/drawing/2014/main" id="{A02497E0-8C9E-9E3B-DA27-CF3BF2B74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35163"/>
            <a:ext cx="2892425" cy="39909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>
            <a:extLst>
              <a:ext uri="{FF2B5EF4-FFF2-40B4-BE49-F238E27FC236}">
                <a16:creationId xmlns:a16="http://schemas.microsoft.com/office/drawing/2014/main" id="{31482A93-2F84-53A7-BAE2-6D34B7595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08649A79-5853-560A-4998-50AAA5C54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B2E89-673F-0861-CFC0-71191D238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7" y="981075"/>
            <a:ext cx="756483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/>
              <a:t>Нормативная база применения информационно-поисковых тезаурусов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28">
            <a:extLst>
              <a:ext uri="{FF2B5EF4-FFF2-40B4-BE49-F238E27FC236}">
                <a16:creationId xmlns:a16="http://schemas.microsoft.com/office/drawing/2014/main" id="{8FD5AC69-45C1-46A7-822C-4416FA3B83CA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0A899A53-B206-3C6F-231D-98E51BD8E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09925A8-1DDB-2562-2A45-EA077AF28895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16394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F6751D51-8072-903F-D730-9D33999A5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Номер слайда 6">
            <a:extLst>
              <a:ext uri="{FF2B5EF4-FFF2-40B4-BE49-F238E27FC236}">
                <a16:creationId xmlns:a16="http://schemas.microsoft.com/office/drawing/2014/main" id="{093D110C-2DE1-0743-02B4-7991F769B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3221B-04AA-4116-A23A-5BF09A53E863}" type="slidenum">
              <a:rPr lang="en-US" altLang="ru-RU">
                <a:solidFill>
                  <a:srgbClr val="898989"/>
                </a:solidFill>
              </a:rPr>
              <a:pPr/>
              <a:t>13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18D0A4AF-A820-BCDF-CFED-0988369E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" y="3667620"/>
            <a:ext cx="76295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cs typeface="Times New Roman" panose="02020603050405020304" pitchFamily="18" charset="0"/>
              </a:rPr>
              <a:t>ГОСТ 7.44‑84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СИБИД. Систематизация документов. Общие требования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cs typeface="Times New Roman" panose="02020603050405020304" pitchFamily="18" charset="0"/>
              </a:rPr>
              <a:t>ГОСТ 7.45‑84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СИБИД. Предметизация документов. Общие требования</a:t>
            </a:r>
            <a:endParaRPr lang="en-US" altLang="ru-RU" dirty="0"/>
          </a:p>
          <a:p>
            <a:pPr algn="just">
              <a:spcAft>
                <a:spcPts val="1000"/>
              </a:spcAft>
            </a:pP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16391" name="Picture 9">
            <a:extLst>
              <a:ext uri="{FF2B5EF4-FFF2-40B4-BE49-F238E27FC236}">
                <a16:creationId xmlns:a16="http://schemas.microsoft.com/office/drawing/2014/main" id="{C1051CF7-5AB3-79A8-DFA3-0028E85E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ABEF2070-ABC9-9287-5C82-EF35B1EA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920BC-2ED3-064C-F62E-37456695F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7" y="981075"/>
            <a:ext cx="756483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/>
              <a:t>Нормативная база применения информационно-поисковых тезаурусов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96F03-58F2-5F85-DCA5-A08D44EE8CF2}"/>
              </a:ext>
            </a:extLst>
          </p:cNvPr>
          <p:cNvSpPr txBox="1"/>
          <p:nvPr/>
        </p:nvSpPr>
        <p:spPr>
          <a:xfrm>
            <a:off x="1052066" y="2867214"/>
            <a:ext cx="1997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>
                <a:cs typeface="Times New Roman" panose="02020603050405020304" pitchFamily="18" charset="0"/>
              </a:rPr>
              <a:t>ИСО 5963:1985 </a:t>
            </a:r>
            <a:endParaRPr lang="en-US" altLang="ru-RU" b="1" dirty="0">
              <a:cs typeface="Times New Roman" panose="02020603050405020304" pitchFamily="18" charset="0"/>
            </a:endParaRPr>
          </a:p>
          <a:p>
            <a:r>
              <a:rPr lang="en-US" altLang="ru-RU" b="1" dirty="0">
                <a:solidFill>
                  <a:srgbClr val="222222"/>
                </a:solidFill>
                <a:sym typeface="Symbol" panose="05050102010706020507" pitchFamily="18" charset="2"/>
              </a:rPr>
              <a:t>            </a:t>
            </a:r>
            <a:r>
              <a:rPr lang="ru-RU" altLang="ru-RU" b="1" dirty="0">
                <a:solidFill>
                  <a:srgbClr val="222222"/>
                </a:solidFill>
                <a:sym typeface="Symbol" panose="05050102010706020507" pitchFamily="18" charset="2"/>
              </a:rPr>
              <a:t>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28">
            <a:extLst>
              <a:ext uri="{FF2B5EF4-FFF2-40B4-BE49-F238E27FC236}">
                <a16:creationId xmlns:a16="http://schemas.microsoft.com/office/drawing/2014/main" id="{8D8F8A0A-A7E3-4527-E9E7-C74FD6F8553C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17516FC0-E5ED-6C53-6492-98552D4C8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264CE35-6D53-97D3-8A7F-43D6B10A354F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17418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3448820C-E1AC-4BC7-85FF-645AC2A1B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Номер слайда 6">
            <a:extLst>
              <a:ext uri="{FF2B5EF4-FFF2-40B4-BE49-F238E27FC236}">
                <a16:creationId xmlns:a16="http://schemas.microsoft.com/office/drawing/2014/main" id="{4BB83D4A-4FDF-1004-A977-3374F28FA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76566B-5407-4792-8CA3-80AA4C3A8C52}" type="slidenum">
              <a:rPr lang="en-US" altLang="ru-RU">
                <a:solidFill>
                  <a:srgbClr val="898989"/>
                </a:solidFill>
              </a:rPr>
              <a:pPr/>
              <a:t>14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17412" name="TextBox 2">
            <a:extLst>
              <a:ext uri="{FF2B5EF4-FFF2-40B4-BE49-F238E27FC236}">
                <a16:creationId xmlns:a16="http://schemas.microsoft.com/office/drawing/2014/main" id="{5714E73F-4A12-BD8B-8C67-EBFD51BDF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981075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/>
              <a:t>Нормативная база применения информационно-поисковых тезаурусов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60AF6-BD2C-7395-8098-31FC1645939C}"/>
              </a:ext>
            </a:extLst>
          </p:cNvPr>
          <p:cNvSpPr txBox="1"/>
          <p:nvPr/>
        </p:nvSpPr>
        <p:spPr>
          <a:xfrm>
            <a:off x="757237" y="2891678"/>
            <a:ext cx="7629525" cy="31188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dirty="0">
                <a:cs typeface="Times New Roman" pitchFamily="18" charset="0"/>
              </a:rPr>
              <a:t>  </a:t>
            </a:r>
            <a:r>
              <a:rPr lang="ru-RU" dirty="0">
                <a:cs typeface="Times New Roman" pitchFamily="18" charset="0"/>
              </a:rPr>
              <a:t>(</a:t>
            </a:r>
            <a:r>
              <a:rPr lang="ru-RU" strike="sngStrike" dirty="0">
                <a:cs typeface="Times New Roman" pitchFamily="18" charset="0"/>
              </a:rPr>
              <a:t>ГОСТ 7.44</a:t>
            </a:r>
            <a:r>
              <a:rPr lang="ru-RU" altLang="ru-RU" dirty="0">
                <a:cs typeface="Times New Roman" pitchFamily="18" charset="0"/>
              </a:rPr>
              <a:t>‑</a:t>
            </a:r>
            <a:r>
              <a:rPr lang="ru-RU" strike="sngStrike" dirty="0">
                <a:cs typeface="Times New Roman" pitchFamily="18" charset="0"/>
              </a:rPr>
              <a:t>84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strike="sngStrike" dirty="0">
                <a:cs typeface="Times New Roman" pitchFamily="18" charset="0"/>
              </a:rPr>
              <a:t>ГОСТ 7.45</a:t>
            </a:r>
            <a:r>
              <a:rPr lang="ru-RU" altLang="ru-RU" dirty="0">
                <a:cs typeface="Times New Roman" pitchFamily="18" charset="0"/>
              </a:rPr>
              <a:t>‑</a:t>
            </a:r>
            <a:r>
              <a:rPr lang="ru-RU" strike="sngStrike" dirty="0">
                <a:cs typeface="Times New Roman" pitchFamily="18" charset="0"/>
              </a:rPr>
              <a:t>84</a:t>
            </a:r>
            <a:r>
              <a:rPr lang="ru-RU" dirty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ГОСТ 7.59</a:t>
            </a:r>
            <a:r>
              <a:rPr lang="ru-RU" altLang="ru-RU" b="1" dirty="0">
                <a:cs typeface="Times New Roman" pitchFamily="18" charset="0"/>
              </a:rPr>
              <a:t>‑</a:t>
            </a:r>
            <a:r>
              <a:rPr lang="ru-RU" b="1" dirty="0">
                <a:cs typeface="Times New Roman" pitchFamily="18" charset="0"/>
              </a:rPr>
              <a:t>90 </a:t>
            </a:r>
            <a:r>
              <a:rPr lang="ru-RU" dirty="0">
                <a:cs typeface="Times New Roman" pitchFamily="18" charset="0"/>
              </a:rPr>
              <a:t>(2003) СИБИД. Индексирование документов. Общие требования к </a:t>
            </a:r>
            <a:r>
              <a:rPr lang="ru-RU" b="1" dirty="0">
                <a:cs typeface="Times New Roman" pitchFamily="18" charset="0"/>
              </a:rPr>
              <a:t>систематизации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b="1" dirty="0">
                <a:cs typeface="Times New Roman" pitchFamily="18" charset="0"/>
              </a:rPr>
              <a:t>предметизации </a:t>
            </a:r>
          </a:p>
          <a:p>
            <a:pPr algn="just">
              <a:spcAft>
                <a:spcPts val="1000"/>
              </a:spcAft>
              <a:defRPr/>
            </a:pPr>
            <a:endParaRPr lang="en-US" dirty="0">
              <a:cs typeface="Times New Roman" pitchFamily="18" charset="0"/>
            </a:endParaRPr>
          </a:p>
          <a:p>
            <a:pPr algn="just">
              <a:spcAft>
                <a:spcPts val="1000"/>
              </a:spcAft>
              <a:defRPr/>
            </a:pPr>
            <a:endParaRPr lang="ru-RU" dirty="0"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ГОСТ 7.66</a:t>
            </a:r>
            <a:r>
              <a:rPr lang="ru-RU" altLang="ru-RU" b="1" dirty="0">
                <a:cs typeface="Times New Roman" pitchFamily="18" charset="0"/>
              </a:rPr>
              <a:t>‑</a:t>
            </a:r>
            <a:r>
              <a:rPr lang="ru-RU" b="1" dirty="0">
                <a:cs typeface="Times New Roman" pitchFamily="18" charset="0"/>
              </a:rPr>
              <a:t>92 </a:t>
            </a:r>
            <a:r>
              <a:rPr lang="ru-RU" dirty="0">
                <a:cs typeface="Times New Roman" pitchFamily="18" charset="0"/>
              </a:rPr>
              <a:t>СИБИД. Индексирование документов. Общие требования к </a:t>
            </a:r>
            <a:r>
              <a:rPr lang="ru-RU" b="1" dirty="0">
                <a:cs typeface="Times New Roman" pitchFamily="18" charset="0"/>
              </a:rPr>
              <a:t>координатному</a:t>
            </a:r>
            <a:r>
              <a:rPr lang="ru-RU" dirty="0">
                <a:cs typeface="Times New Roman" pitchFamily="18" charset="0"/>
              </a:rPr>
              <a:t> индексированию</a:t>
            </a:r>
            <a:endParaRPr lang="en-US" dirty="0"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n-US" altLang="ru-RU" b="1" dirty="0">
                <a:solidFill>
                  <a:srgbClr val="222222"/>
                </a:solidFill>
                <a:sym typeface="Symbol"/>
              </a:rPr>
              <a:t>				</a:t>
            </a:r>
            <a:r>
              <a:rPr lang="ru-RU" altLang="ru-RU" b="1" dirty="0">
                <a:solidFill>
                  <a:srgbClr val="222222"/>
                </a:solidFill>
                <a:sym typeface="Symbol"/>
              </a:rPr>
              <a:t></a:t>
            </a:r>
            <a:endParaRPr lang="ru-RU" dirty="0">
              <a:cs typeface="Times New Roman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b="1" dirty="0">
                <a:cs typeface="Times New Roman" pitchFamily="18" charset="0"/>
              </a:rPr>
              <a:t>ГОСТ Р 7.0.66</a:t>
            </a:r>
            <a:r>
              <a:rPr lang="ru-RU" altLang="ru-RU" b="1" dirty="0">
                <a:cs typeface="Times New Roman" pitchFamily="18" charset="0"/>
              </a:rPr>
              <a:t>‑</a:t>
            </a:r>
            <a:r>
              <a:rPr lang="ru-RU" b="1" dirty="0">
                <a:cs typeface="Times New Roman" pitchFamily="18" charset="0"/>
              </a:rPr>
              <a:t>2010 </a:t>
            </a:r>
            <a:r>
              <a:rPr lang="ru-RU" dirty="0">
                <a:cs typeface="Times New Roman" pitchFamily="18" charset="0"/>
              </a:rPr>
              <a:t>СИБИД. Индексирование документов. Общие требования к </a:t>
            </a:r>
            <a:r>
              <a:rPr lang="ru-RU" b="1" dirty="0">
                <a:cs typeface="Times New Roman" pitchFamily="18" charset="0"/>
              </a:rPr>
              <a:t>координатному </a:t>
            </a:r>
            <a:r>
              <a:rPr lang="ru-RU" dirty="0">
                <a:cs typeface="Times New Roman" pitchFamily="18" charset="0"/>
              </a:rPr>
              <a:t>индексированию</a:t>
            </a:r>
          </a:p>
        </p:txBody>
      </p:sp>
      <p:pic>
        <p:nvPicPr>
          <p:cNvPr id="17415" name="Picture 9">
            <a:extLst>
              <a:ext uri="{FF2B5EF4-FFF2-40B4-BE49-F238E27FC236}">
                <a16:creationId xmlns:a16="http://schemas.microsoft.com/office/drawing/2014/main" id="{95261777-F5C2-4DCA-4794-C0799118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D10EFF65-B630-C9CF-0D94-266535F6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E167A-A75C-68BF-5D05-8A082AC60600}"/>
              </a:ext>
            </a:extLst>
          </p:cNvPr>
          <p:cNvSpPr txBox="1"/>
          <p:nvPr/>
        </p:nvSpPr>
        <p:spPr>
          <a:xfrm>
            <a:off x="1052066" y="2245347"/>
            <a:ext cx="1997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b="1" dirty="0">
                <a:cs typeface="Times New Roman" panose="02020603050405020304" pitchFamily="18" charset="0"/>
              </a:rPr>
              <a:t>ИСО 5963:1985 </a:t>
            </a:r>
            <a:endParaRPr lang="en-US" altLang="ru-RU" b="1" dirty="0">
              <a:cs typeface="Times New Roman" panose="02020603050405020304" pitchFamily="18" charset="0"/>
            </a:endParaRPr>
          </a:p>
          <a:p>
            <a:r>
              <a:rPr lang="en-US" altLang="ru-RU" b="1" dirty="0">
                <a:solidFill>
                  <a:srgbClr val="222222"/>
                </a:solidFill>
                <a:sym typeface="Symbol" panose="05050102010706020507" pitchFamily="18" charset="2"/>
              </a:rPr>
              <a:t>            </a:t>
            </a:r>
            <a:r>
              <a:rPr lang="ru-RU" altLang="ru-RU" b="1" dirty="0">
                <a:solidFill>
                  <a:srgbClr val="222222"/>
                </a:solidFill>
                <a:sym typeface="Symbol" panose="05050102010706020507" pitchFamily="18" charset="2"/>
              </a:rPr>
              <a:t>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28">
            <a:extLst>
              <a:ext uri="{FF2B5EF4-FFF2-40B4-BE49-F238E27FC236}">
                <a16:creationId xmlns:a16="http://schemas.microsoft.com/office/drawing/2014/main" id="{B7B20DF2-3FEF-3972-C221-89C755103790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5C102039-B31B-6571-B72C-854ADC34C5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884190F-471E-4A37-7E46-19766B8C7BA5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18442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8DD03035-E5E8-C34C-B288-0FC787718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Номер слайда 6">
            <a:extLst>
              <a:ext uri="{FF2B5EF4-FFF2-40B4-BE49-F238E27FC236}">
                <a16:creationId xmlns:a16="http://schemas.microsoft.com/office/drawing/2014/main" id="{64C14E95-CFF2-3773-2993-B6C91CEAEA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977C4C-A491-4532-998B-84EA919544CF}" type="slidenum">
              <a:rPr lang="en-US" altLang="ru-RU">
                <a:solidFill>
                  <a:srgbClr val="898989"/>
                </a:solidFill>
              </a:rPr>
              <a:pPr/>
              <a:t>15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18436" name="TextBox 2">
            <a:extLst>
              <a:ext uri="{FF2B5EF4-FFF2-40B4-BE49-F238E27FC236}">
                <a16:creationId xmlns:a16="http://schemas.microsoft.com/office/drawing/2014/main" id="{EAE8C4C8-A704-EE69-E8A6-D40DFE581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981075"/>
            <a:ext cx="626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/>
              <a:t>Нормативная база применения информационно-поисковых тезаурусов</a:t>
            </a:r>
          </a:p>
        </p:txBody>
      </p:sp>
      <p:sp>
        <p:nvSpPr>
          <p:cNvPr id="18437" name="TextBox 4">
            <a:extLst>
              <a:ext uri="{FF2B5EF4-FFF2-40B4-BE49-F238E27FC236}">
                <a16:creationId xmlns:a16="http://schemas.microsoft.com/office/drawing/2014/main" id="{352E557A-DD7F-157F-5F9B-A81BB488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20913"/>
            <a:ext cx="784860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ru-RU" altLang="ru-RU" b="1" dirty="0">
                <a:cs typeface="Times New Roman" panose="02020603050405020304" pitchFamily="18" charset="0"/>
              </a:rPr>
              <a:t>2016 г. </a:t>
            </a:r>
            <a:r>
              <a:rPr lang="en-US" altLang="ru-RU" dirty="0"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cs typeface="Times New Roman" panose="02020603050405020304" pitchFamily="18" charset="0"/>
              </a:rPr>
              <a:t> совещание ИСО/ТК 46 «Информация и документация». </a:t>
            </a:r>
          </a:p>
          <a:p>
            <a:pPr algn="just">
              <a:spcAft>
                <a:spcPts val="1000"/>
              </a:spcAft>
            </a:pPr>
            <a:r>
              <a:rPr lang="ru-RU" altLang="ru-RU" dirty="0">
                <a:cs typeface="Times New Roman" panose="02020603050405020304" pitchFamily="18" charset="0"/>
              </a:rPr>
              <a:t>В резолюции отмечено, что действующие стандарты ИСО 999 и ИСО 5963 устарели и в планах комитета объединить их путём пересмотра ИСО 999 с последующей отменой стандарта ИСО 5963.</a:t>
            </a:r>
          </a:p>
          <a:p>
            <a:pPr algn="just">
              <a:spcAft>
                <a:spcPts val="1000"/>
              </a:spcAft>
            </a:pPr>
            <a:endParaRPr lang="ru-RU" altLang="ru-RU" b="1" dirty="0"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altLang="ru-RU" b="1" dirty="0">
                <a:cs typeface="Times New Roman" panose="02020603050405020304" pitchFamily="18" charset="0"/>
              </a:rPr>
              <a:t>2023 г.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en-US" altLang="ru-RU" dirty="0"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cs typeface="Times New Roman" panose="02020603050405020304" pitchFamily="18" charset="0"/>
              </a:rPr>
              <a:t> организация рабочей группы РГ 12 «Индексы и индексирование» (ISO/TC 46/SC 9/WG 12 "Indexes and indexing"). </a:t>
            </a:r>
          </a:p>
          <a:p>
            <a:pPr algn="just">
              <a:spcAft>
                <a:spcPts val="1000"/>
              </a:spcAft>
            </a:pPr>
            <a:r>
              <a:rPr lang="ru-RU" altLang="ru-RU" dirty="0">
                <a:cs typeface="Times New Roman" panose="02020603050405020304" pitchFamily="18" charset="0"/>
              </a:rPr>
              <a:t>Руководитель - </a:t>
            </a:r>
            <a:r>
              <a:rPr lang="ru-RU" altLang="ru-RU" dirty="0"/>
              <a:t>Милиарас Николас.</a:t>
            </a:r>
          </a:p>
          <a:p>
            <a:pPr algn="just">
              <a:spcAft>
                <a:spcPts val="1000"/>
              </a:spcAft>
            </a:pPr>
            <a:r>
              <a:rPr lang="en-US" altLang="ru-RU" b="1" i="1" dirty="0">
                <a:solidFill>
                  <a:srgbClr val="212529"/>
                </a:solidFill>
                <a:latin typeface="Inter var ISO"/>
              </a:rPr>
              <a:t>ISO/DIS 999</a:t>
            </a:r>
            <a:r>
              <a:rPr lang="ru-RU" altLang="ru-RU" b="1" i="1" dirty="0">
                <a:solidFill>
                  <a:srgbClr val="212529"/>
                </a:solidFill>
                <a:latin typeface="Inter var ISO"/>
              </a:rPr>
              <a:t> </a:t>
            </a:r>
            <a:r>
              <a:rPr lang="en-US" altLang="ru-RU" b="1" i="1" dirty="0">
                <a:solidFill>
                  <a:srgbClr val="212529"/>
                </a:solidFill>
                <a:latin typeface="Inter var ISO"/>
              </a:rPr>
              <a:t>Information and documentation — Guidelines for the content, organization and presentation of indexes</a:t>
            </a:r>
          </a:p>
        </p:txBody>
      </p:sp>
      <p:pic>
        <p:nvPicPr>
          <p:cNvPr id="18439" name="Picture 9">
            <a:extLst>
              <a:ext uri="{FF2B5EF4-FFF2-40B4-BE49-F238E27FC236}">
                <a16:creationId xmlns:a16="http://schemas.microsoft.com/office/drawing/2014/main" id="{A7B72DE0-DE09-2D3B-3DA9-6F01DCB3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0EC83696-29B5-39EF-3E4B-7764DF2E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28">
            <a:extLst>
              <a:ext uri="{FF2B5EF4-FFF2-40B4-BE49-F238E27FC236}">
                <a16:creationId xmlns:a16="http://schemas.microsoft.com/office/drawing/2014/main" id="{0731B031-9C49-7D11-BAAA-12FA4A8E170E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16695B28-0B62-8628-A4B0-ABBC24FC3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54107AA5-6973-ADAF-4422-D6FECC31B1E6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19466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306C5AF9-8DD5-5C6F-5D2A-4790981FD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Номер слайда 6">
            <a:extLst>
              <a:ext uri="{FF2B5EF4-FFF2-40B4-BE49-F238E27FC236}">
                <a16:creationId xmlns:a16="http://schemas.microsoft.com/office/drawing/2014/main" id="{D9F38E0D-364D-3A32-8BDB-4AF22ABFE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7B7FAD-C466-4015-B39A-78B134E11685}" type="slidenum">
              <a:rPr lang="en-US" altLang="ru-RU">
                <a:solidFill>
                  <a:srgbClr val="898989"/>
                </a:solidFill>
              </a:rPr>
              <a:pPr/>
              <a:t>16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19460" name="TextBox 2">
            <a:extLst>
              <a:ext uri="{FF2B5EF4-FFF2-40B4-BE49-F238E27FC236}">
                <a16:creationId xmlns:a16="http://schemas.microsoft.com/office/drawing/2014/main" id="{E8E112DC-DAED-233C-F8CF-48FB58421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869811"/>
            <a:ext cx="7704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/>
              <a:t>Обновление нормативной базы поискового индексирования информационных ресурсов </a:t>
            </a: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CD8C0063-96D2-4599-45AA-DE1AB38C3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849057"/>
            <a:ext cx="7848600" cy="424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altLang="ru-RU" sz="1600" b="1" dirty="0">
                <a:cs typeface="Times New Roman" panose="02020603050405020304" pitchFamily="18" charset="0"/>
              </a:rPr>
              <a:t>Пересмотр: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1600" dirty="0"/>
              <a:t>ГОСТ Р 7.0.91‑2015 СИБИД. Тезаурусы для информационного поиска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defRPr/>
            </a:pPr>
            <a:r>
              <a:rPr lang="ru-RU" altLang="ru-RU" sz="1600" b="1" dirty="0">
                <a:cs typeface="Times New Roman" panose="02020603050405020304" pitchFamily="18" charset="0"/>
              </a:rPr>
              <a:t>Отмены:</a:t>
            </a:r>
          </a:p>
          <a:p>
            <a:pPr algn="just"/>
            <a:r>
              <a:rPr lang="ru-RU" altLang="ru-RU" sz="1600" dirty="0">
                <a:cs typeface="Times New Roman" panose="02020603050405020304" pitchFamily="18" charset="0"/>
              </a:rPr>
              <a:t>-  ГОСТ 7.25‑2001 СИБИД. Тезаурус информационно-поисковый одноязычный;</a:t>
            </a:r>
          </a:p>
          <a:p>
            <a:pPr algn="just"/>
            <a:r>
              <a:rPr lang="ru-RU" altLang="ru-RU" sz="1600" dirty="0">
                <a:cs typeface="Times New Roman" panose="02020603050405020304" pitchFamily="18" charset="0"/>
              </a:rPr>
              <a:t>-  ГОСТ 7.24‑2007 СИБИД. Тезаурус информационно-поисковый многоязычный;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altLang="ru-RU" sz="16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altLang="ru-RU" sz="1600" b="1" dirty="0">
                <a:cs typeface="Times New Roman" panose="02020603050405020304" pitchFamily="18" charset="0"/>
              </a:rPr>
              <a:t>Разработка: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cs typeface="Times New Roman" panose="02020603050405020304" pitchFamily="18" charset="0"/>
              </a:rPr>
              <a:t>Национальный стандарт (ГОСТ Р 7.0.___‑202__) на базе новой редакции ИСО 999 «Информация и документация. Руководство по содержанию, организации и представлению индексов».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altLang="ru-RU" sz="1600" b="1" dirty="0">
                <a:cs typeface="Times New Roman" panose="02020603050405020304" pitchFamily="18" charset="0"/>
              </a:rPr>
              <a:t>Отмены:</a:t>
            </a:r>
            <a:endParaRPr lang="ru-RU" altLang="ru-RU" sz="16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cs typeface="Times New Roman" panose="02020603050405020304" pitchFamily="18" charset="0"/>
              </a:rPr>
              <a:t>-  ГОСТ 7.59‑2003 СИБИД. Индексирование документов. Общие требования к систематизации и предметизации;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altLang="ru-RU" sz="1600" dirty="0">
                <a:cs typeface="Times New Roman" panose="02020603050405020304" pitchFamily="18" charset="0"/>
              </a:rPr>
              <a:t>-  ГОСТ 7.0.66‑2010 СИБИД. Индексирование документов. Общие требования к координатному индексированию</a:t>
            </a:r>
            <a:r>
              <a:rPr lang="ru-RU" altLang="ru-RU" sz="1600" i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463" name="Picture 9">
            <a:extLst>
              <a:ext uri="{FF2B5EF4-FFF2-40B4-BE49-F238E27FC236}">
                <a16:creationId xmlns:a16="http://schemas.microsoft.com/office/drawing/2014/main" id="{2C3FB76E-3E36-1D5B-AF2C-D3491569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94A534C1-5D05-34E6-E186-3E02D98CE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28">
            <a:extLst>
              <a:ext uri="{FF2B5EF4-FFF2-40B4-BE49-F238E27FC236}">
                <a16:creationId xmlns:a16="http://schemas.microsoft.com/office/drawing/2014/main" id="{289B9D52-6D92-E5D9-C26E-2CB5BBE5ACBF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7865D70F-18A2-4A59-34A3-CBC796405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4479756-64FD-3BC3-3A1E-0D9467163979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20489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CCDBE680-8E44-FFAC-9DF5-7B43062446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Прямоугольник 5">
            <a:extLst>
              <a:ext uri="{FF2B5EF4-FFF2-40B4-BE49-F238E27FC236}">
                <a16:creationId xmlns:a16="http://schemas.microsoft.com/office/drawing/2014/main" id="{1B3D0348-FE81-AA31-9622-531FAF64C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1812925"/>
            <a:ext cx="417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/>
              <a:t>Спасибо за внимание!</a:t>
            </a:r>
          </a:p>
        </p:txBody>
      </p:sp>
      <p:sp>
        <p:nvSpPr>
          <p:cNvPr id="20484" name="TextBox 2">
            <a:extLst>
              <a:ext uri="{FF2B5EF4-FFF2-40B4-BE49-F238E27FC236}">
                <a16:creationId xmlns:a16="http://schemas.microsoft.com/office/drawing/2014/main" id="{A1FD35EC-4574-7C73-620E-2D1F0DD3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76" y="3356992"/>
            <a:ext cx="403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Игорь Владимирович Тимошенко </a:t>
            </a:r>
          </a:p>
          <a:p>
            <a:pPr eaLnBrk="1" hangingPunct="1"/>
            <a:r>
              <a:rPr lang="ru-RU" altLang="ru-RU" dirty="0"/>
              <a:t>к.т.н., доцент, </a:t>
            </a:r>
          </a:p>
          <a:p>
            <a:pPr eaLnBrk="1" hangingPunct="1"/>
            <a:r>
              <a:rPr lang="ru-RU" altLang="ru-RU" dirty="0"/>
              <a:t>отв. секретарь ТК 191</a:t>
            </a:r>
          </a:p>
          <a:p>
            <a:pPr eaLnBrk="1" hangingPunct="1"/>
            <a:r>
              <a:rPr lang="ru-RU" altLang="ru-RU" dirty="0"/>
              <a:t>         </a:t>
            </a:r>
            <a:r>
              <a:rPr lang="en-US" altLang="ru-RU" dirty="0"/>
              <a:t>timigor@yandex.ru</a:t>
            </a:r>
            <a:endParaRPr lang="ru-RU" altLang="ru-RU" dirty="0"/>
          </a:p>
        </p:txBody>
      </p:sp>
      <p:pic>
        <p:nvPicPr>
          <p:cNvPr id="20486" name="Picture 9">
            <a:extLst>
              <a:ext uri="{FF2B5EF4-FFF2-40B4-BE49-F238E27FC236}">
                <a16:creationId xmlns:a16="http://schemas.microsoft.com/office/drawing/2014/main" id="{12984CED-27FF-1AE5-4465-7E421B8E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727DE7D0-BC18-5119-71A0-9C994A2B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F848DF-DDF0-B6CF-F6DA-26C135000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79266"/>
            <a:ext cx="4134427" cy="40677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28">
            <a:extLst>
              <a:ext uri="{FF2B5EF4-FFF2-40B4-BE49-F238E27FC236}">
                <a16:creationId xmlns:a16="http://schemas.microsoft.com/office/drawing/2014/main" id="{0CC123F9-3C16-24ED-39EC-4FC6057CBC43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6FBBA775-126A-EA5A-DD27-30D43E90C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6210741-28A9-A930-CAD9-9FC093CE8974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3083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E5B8662F-435D-40A7-0D99-4F24640E2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TextBox 43">
            <a:extLst>
              <a:ext uri="{FF2B5EF4-FFF2-40B4-BE49-F238E27FC236}">
                <a16:creationId xmlns:a16="http://schemas.microsoft.com/office/drawing/2014/main" id="{DDCDC29D-9A9E-8C4B-BF8A-199DC8BF1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908050"/>
            <a:ext cx="8429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Первые информационно-поисковые тезаурусы для индексирования ресурсов в компьютерных ИПС</a:t>
            </a:r>
          </a:p>
        </p:txBody>
      </p:sp>
      <p:sp>
        <p:nvSpPr>
          <p:cNvPr id="3076" name="TextBox 2">
            <a:extLst>
              <a:ext uri="{FF2B5EF4-FFF2-40B4-BE49-F238E27FC236}">
                <a16:creationId xmlns:a16="http://schemas.microsoft.com/office/drawing/2014/main" id="{325E78CE-EBFF-0C81-7014-4D6AF5E23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230438"/>
            <a:ext cx="47513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cs typeface="Times New Roman" panose="02020603050405020304" pitchFamily="18" charset="0"/>
              </a:rPr>
              <a:t>1964 г.</a:t>
            </a:r>
            <a:r>
              <a:rPr lang="ru-RU" altLang="ru-RU" dirty="0">
                <a:cs typeface="Times New Roman" panose="02020603050405020304" pitchFamily="18" charset="0"/>
              </a:rPr>
              <a:t> - Тезаурус инженерных и научных терминов (</a:t>
            </a:r>
            <a:r>
              <a:rPr lang="en-US" altLang="ru-RU" dirty="0">
                <a:cs typeface="Times New Roman" panose="02020603050405020304" pitchFamily="18" charset="0"/>
              </a:rPr>
              <a:t>TEST</a:t>
            </a:r>
            <a:r>
              <a:rPr lang="ru-RU" altLang="ru-RU" dirty="0">
                <a:cs typeface="Times New Roman" panose="02020603050405020304" pitchFamily="18" charset="0"/>
              </a:rPr>
              <a:t>) , переиздан в 1967 г.</a:t>
            </a:r>
          </a:p>
          <a:p>
            <a:pPr algn="just"/>
            <a:endParaRPr lang="ru-RU" altLang="ru-RU" dirty="0">
              <a:cs typeface="Times New Roman" panose="02020603050405020304" pitchFamily="18" charset="0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Thesaurus of Engineering and Scientific Terms: A List of Engineering and Related Scientific Terms and Their Relationships for Use as a Vocabulary Reference in Indexing and Retrieving Technical Information // Engineers Joint Council, 1967. – 690 c. – URL: https://books.google.ru/books?id=BHbVAAAAMAAJ&amp;hl=ru&amp;source=gbs_book_other_versions</a:t>
            </a:r>
            <a:r>
              <a:rPr lang="ru-RU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  <a:p>
            <a:pPr algn="just"/>
            <a:endParaRPr lang="ru-RU" altLang="ru-RU" dirty="0"/>
          </a:p>
        </p:txBody>
      </p:sp>
      <p:pic>
        <p:nvPicPr>
          <p:cNvPr id="3077" name="Рисунок 4">
            <a:extLst>
              <a:ext uri="{FF2B5EF4-FFF2-40B4-BE49-F238E27FC236}">
                <a16:creationId xmlns:a16="http://schemas.microsoft.com/office/drawing/2014/main" id="{A3D84B4E-E943-E9B2-FA86-84563701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09800"/>
            <a:ext cx="30226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Номер слайда 6">
            <a:extLst>
              <a:ext uri="{FF2B5EF4-FFF2-40B4-BE49-F238E27FC236}">
                <a16:creationId xmlns:a16="http://schemas.microsoft.com/office/drawing/2014/main" id="{68F5F78D-60F7-F0FE-1189-EBBB0AD1D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A5181D-13DD-4A21-8975-C71814DDAFF3}" type="slidenum">
              <a:rPr lang="en-US" altLang="ru-RU">
                <a:solidFill>
                  <a:srgbClr val="898989"/>
                </a:solidFill>
              </a:rPr>
              <a:pPr/>
              <a:t>2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pic>
        <p:nvPicPr>
          <p:cNvPr id="3080" name="Picture 9">
            <a:extLst>
              <a:ext uri="{FF2B5EF4-FFF2-40B4-BE49-F238E27FC236}">
                <a16:creationId xmlns:a16="http://schemas.microsoft.com/office/drawing/2014/main" id="{81BD1C18-2514-7AD5-9F08-BB425C06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DEDBC840-E03B-06C9-322C-45AA28F90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28">
            <a:extLst>
              <a:ext uri="{FF2B5EF4-FFF2-40B4-BE49-F238E27FC236}">
                <a16:creationId xmlns:a16="http://schemas.microsoft.com/office/drawing/2014/main" id="{2C8D6D6E-86FE-BDA8-B059-C34604981BFE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24686295-1D6B-F6FE-61D3-D8696416B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645864A0-4DA9-FEDF-15BA-A3614F81D55D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4107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23C763EC-0D04-536A-D751-C4E0437C69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extBox 43">
            <a:extLst>
              <a:ext uri="{FF2B5EF4-FFF2-40B4-BE49-F238E27FC236}">
                <a16:creationId xmlns:a16="http://schemas.microsoft.com/office/drawing/2014/main" id="{52128D50-D30F-3D93-A1D5-6B2647A2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908050"/>
            <a:ext cx="8429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Первые информационно-поисковые тезаурусы для индексирования ресурсов в компьютерных ИПС</a:t>
            </a:r>
          </a:p>
        </p:txBody>
      </p:sp>
      <p:sp>
        <p:nvSpPr>
          <p:cNvPr id="4100" name="TextBox 2">
            <a:extLst>
              <a:ext uri="{FF2B5EF4-FFF2-40B4-BE49-F238E27FC236}">
                <a16:creationId xmlns:a16="http://schemas.microsoft.com/office/drawing/2014/main" id="{612F5908-B868-F46C-D3CF-C5B639156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2230438"/>
            <a:ext cx="503979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b="1" dirty="0">
                <a:cs typeface="Times New Roman" panose="02020603050405020304" pitchFamily="18" charset="0"/>
              </a:rPr>
              <a:t>1972 г.</a:t>
            </a:r>
            <a:r>
              <a:rPr lang="ru-RU" altLang="ru-RU" dirty="0">
                <a:cs typeface="Times New Roman" panose="02020603050405020304" pitchFamily="18" charset="0"/>
              </a:rPr>
              <a:t> –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Тезаурус научно-технических терминов.</a:t>
            </a:r>
            <a:endParaRPr lang="ru-RU" altLang="ru-RU" dirty="0">
              <a:cs typeface="Times New Roman" panose="02020603050405020304" pitchFamily="18" charset="0"/>
            </a:endParaRPr>
          </a:p>
          <a:p>
            <a:pPr algn="just"/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Тезаурус научно-технических терминов / Под общ. ред. д-ра техн. наук Юрия Ивановича Шемакина. </a:t>
            </a:r>
            <a:r>
              <a:rPr lang="en-US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Москва : Воениздат, 1972. </a:t>
            </a:r>
            <a:r>
              <a:rPr lang="en-US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671 с. </a:t>
            </a:r>
            <a:r>
              <a:rPr lang="en-US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URL: https://reallib.org/reader?file=506495&amp;pg=3</a:t>
            </a:r>
            <a:endParaRPr lang="ru-RU" altLang="ru-RU" dirty="0"/>
          </a:p>
        </p:txBody>
      </p:sp>
      <p:pic>
        <p:nvPicPr>
          <p:cNvPr id="4101" name="Рисунок 3">
            <a:extLst>
              <a:ext uri="{FF2B5EF4-FFF2-40B4-BE49-F238E27FC236}">
                <a16:creationId xmlns:a16="http://schemas.microsoft.com/office/drawing/2014/main" id="{D1509F52-D789-76C9-485C-6D09018F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116138"/>
            <a:ext cx="3100388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Номер слайда 6">
            <a:extLst>
              <a:ext uri="{FF2B5EF4-FFF2-40B4-BE49-F238E27FC236}">
                <a16:creationId xmlns:a16="http://schemas.microsoft.com/office/drawing/2014/main" id="{CA3D439C-D3AF-B92A-D580-DFA4B9E6E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FD9DB5-CEAB-4AC5-B49D-394B0AC19236}" type="slidenum">
              <a:rPr lang="en-US" altLang="ru-RU">
                <a:solidFill>
                  <a:srgbClr val="898989"/>
                </a:solidFill>
              </a:rPr>
              <a:pPr/>
              <a:t>3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pic>
        <p:nvPicPr>
          <p:cNvPr id="4104" name="Picture 9">
            <a:extLst>
              <a:ext uri="{FF2B5EF4-FFF2-40B4-BE49-F238E27FC236}">
                <a16:creationId xmlns:a16="http://schemas.microsoft.com/office/drawing/2014/main" id="{854072F2-9C89-B50C-EBD0-56739781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FDB3269D-98AB-C2DE-785D-6A98168FF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28">
            <a:extLst>
              <a:ext uri="{FF2B5EF4-FFF2-40B4-BE49-F238E27FC236}">
                <a16:creationId xmlns:a16="http://schemas.microsoft.com/office/drawing/2014/main" id="{5963DB99-8307-53E3-5681-9B90AABE9EEC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C7994F2D-A03B-C97F-ECD6-FC574C700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740649A-EDD9-A722-97BA-621769821E4B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6155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A129BB90-7CD6-82E3-AF11-533DF8F06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Номер слайда 6">
            <a:extLst>
              <a:ext uri="{FF2B5EF4-FFF2-40B4-BE49-F238E27FC236}">
                <a16:creationId xmlns:a16="http://schemas.microsoft.com/office/drawing/2014/main" id="{6D4E903A-94D7-3BE5-A97B-AD9DCDE74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B03D16-BBD1-4BF1-9509-569E721929D9}" type="slidenum">
              <a:rPr lang="en-US" altLang="ru-RU">
                <a:solidFill>
                  <a:srgbClr val="898989"/>
                </a:solidFill>
              </a:rPr>
              <a:pPr/>
              <a:t>4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6148" name="TextBox 2">
            <a:extLst>
              <a:ext uri="{FF2B5EF4-FFF2-40B4-BE49-F238E27FC236}">
                <a16:creationId xmlns:a16="http://schemas.microsoft.com/office/drawing/2014/main" id="{6AC23311-B1E8-F1DB-3E1E-415C8CD63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908050"/>
            <a:ext cx="8429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Стандартизация </a:t>
            </a:r>
          </a:p>
          <a:p>
            <a:pPr algn="ctr" eaLnBrk="1" hangingPunct="1"/>
            <a:r>
              <a:rPr lang="ru-RU" altLang="ru-RU" sz="2400" b="1" dirty="0"/>
              <a:t>информационно-поисковых тезаурусов</a:t>
            </a: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5A130665-E95F-B8E7-4881-9354D2AD1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908175"/>
            <a:ext cx="54737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i="1" dirty="0">
                <a:cs typeface="Times New Roman" panose="02020603050405020304" pitchFamily="18" charset="0"/>
              </a:rPr>
              <a:t>ISO/ TC 46/ T </a:t>
            </a:r>
            <a:r>
              <a:rPr lang="ru-RU" altLang="ru-RU" b="1" i="1" dirty="0" err="1">
                <a:cs typeface="Times New Roman" panose="02020603050405020304" pitchFamily="18" charset="0"/>
              </a:rPr>
              <a:t>Recommendation</a:t>
            </a:r>
            <a:r>
              <a:rPr lang="ru-RU" altLang="ru-RU" i="1" dirty="0">
                <a:cs typeface="Times New Roman" panose="02020603050405020304" pitchFamily="18" charset="0"/>
              </a:rPr>
              <a:t> </a:t>
            </a:r>
            <a:r>
              <a:rPr lang="ru-RU" altLang="ru-RU" b="1" i="1" dirty="0">
                <a:cs typeface="Times New Roman" panose="02020603050405020304" pitchFamily="18" charset="0"/>
              </a:rPr>
              <a:t>1041E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i="1" dirty="0" err="1">
                <a:cs typeface="Times New Roman" panose="02020603050405020304" pitchFamily="18" charset="0"/>
              </a:rPr>
              <a:t>of</a:t>
            </a:r>
            <a:r>
              <a:rPr lang="ru-RU" altLang="ru-RU" i="1" dirty="0">
                <a:cs typeface="Times New Roman" panose="02020603050405020304" pitchFamily="18" charset="0"/>
              </a:rPr>
              <a:t> August 3, 1971</a:t>
            </a:r>
          </a:p>
          <a:p>
            <a:pPr algn="just"/>
            <a:endParaRPr lang="ru-RU" altLang="ru-RU" b="1" dirty="0">
              <a:solidFill>
                <a:srgbClr val="222222"/>
              </a:solidFill>
            </a:endParaRPr>
          </a:p>
          <a:p>
            <a:pPr algn="just"/>
            <a:r>
              <a:rPr lang="ru-RU" altLang="ru-RU" sz="3200" b="1" dirty="0">
                <a:solidFill>
                  <a:srgbClr val="222222"/>
                </a:solidFill>
              </a:rPr>
              <a:t>		</a:t>
            </a:r>
            <a:r>
              <a:rPr lang="ru-RU" altLang="ru-RU" sz="3200" b="1" dirty="0">
                <a:solidFill>
                  <a:srgbClr val="222222"/>
                </a:solidFill>
                <a:sym typeface="Symbol" panose="05050102010706020507" pitchFamily="18" charset="2"/>
              </a:rPr>
              <a:t></a:t>
            </a:r>
          </a:p>
          <a:p>
            <a:pPr algn="just"/>
            <a:endParaRPr lang="ru-RU" altLang="ru-RU" b="1" dirty="0">
              <a:solidFill>
                <a:srgbClr val="222222"/>
              </a:solidFill>
            </a:endParaRPr>
          </a:p>
          <a:p>
            <a:pPr algn="just"/>
            <a:r>
              <a:rPr lang="ru-RU" altLang="ru-RU" b="1" dirty="0">
                <a:solidFill>
                  <a:srgbClr val="222222"/>
                </a:solidFill>
              </a:rPr>
              <a:t>ГОСТ 18383-73 </a:t>
            </a:r>
            <a:r>
              <a:rPr lang="ru-RU" altLang="ru-RU" dirty="0">
                <a:solidFill>
                  <a:srgbClr val="222222"/>
                </a:solidFill>
              </a:rPr>
              <a:t>Тезаурус информационно-поисковый</a:t>
            </a:r>
            <a:r>
              <a:rPr lang="en-US" altLang="ru-RU" dirty="0">
                <a:solidFill>
                  <a:srgbClr val="222222"/>
                </a:solidFill>
              </a:rPr>
              <a:t>.</a:t>
            </a:r>
            <a:r>
              <a:rPr lang="ru-RU" altLang="ru-RU" dirty="0">
                <a:solidFill>
                  <a:srgbClr val="222222"/>
                </a:solidFill>
              </a:rPr>
              <a:t> Общие положения. Форма представления : государственный стандарт союза CCCР / Гос. комитет стандартов Совмина СССР. </a:t>
            </a:r>
            <a:r>
              <a:rPr lang="en-US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222222"/>
                </a:solidFill>
              </a:rPr>
              <a:t> Срок действия с 01.07.1973 г. до 01.07.1978 г. / Переизд. Апрель 1974 г. </a:t>
            </a:r>
            <a:r>
              <a:rPr lang="en-US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222222"/>
                </a:solidFill>
              </a:rPr>
              <a:t> Москва : Изд-во стандартов, 1974. </a:t>
            </a:r>
            <a:r>
              <a:rPr lang="en-US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solidFill>
                  <a:srgbClr val="222222"/>
                </a:solidFill>
              </a:rPr>
              <a:t> 8 с.</a:t>
            </a:r>
          </a:p>
          <a:p>
            <a:pPr algn="just"/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6150" name="Рисунок 8">
            <a:extLst>
              <a:ext uri="{FF2B5EF4-FFF2-40B4-BE49-F238E27FC236}">
                <a16:creationId xmlns:a16="http://schemas.microsoft.com/office/drawing/2014/main" id="{4B41A5C4-BC12-D904-8ECB-18FD521E3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2359025" cy="336867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9">
            <a:extLst>
              <a:ext uri="{FF2B5EF4-FFF2-40B4-BE49-F238E27FC236}">
                <a16:creationId xmlns:a16="http://schemas.microsoft.com/office/drawing/2014/main" id="{057BB0D4-6BC4-F1B4-BB76-495BD9DE8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FC9D4016-BB44-0B9E-67C0-3EA9D53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28">
            <a:extLst>
              <a:ext uri="{FF2B5EF4-FFF2-40B4-BE49-F238E27FC236}">
                <a16:creationId xmlns:a16="http://schemas.microsoft.com/office/drawing/2014/main" id="{1A13F45E-6D55-3695-412B-75CB4F7D6BDF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124832DA-8B2E-A843-8EB2-441C93B47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D49B3874-3B00-1A7B-8CAE-89F29FB7AD96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7178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25803CF1-87B1-176A-1B04-E60D22C55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Номер слайда 6">
            <a:extLst>
              <a:ext uri="{FF2B5EF4-FFF2-40B4-BE49-F238E27FC236}">
                <a16:creationId xmlns:a16="http://schemas.microsoft.com/office/drawing/2014/main" id="{43E86B8E-02C8-B1A5-6CFA-6460D06F2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BEE214-F592-4CA5-9B5C-F5D2EE53329D}" type="slidenum">
              <a:rPr lang="en-US" altLang="ru-RU">
                <a:solidFill>
                  <a:srgbClr val="898989"/>
                </a:solidFill>
              </a:rPr>
              <a:pPr/>
              <a:t>5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7172" name="TextBox 2">
            <a:extLst>
              <a:ext uri="{FF2B5EF4-FFF2-40B4-BE49-F238E27FC236}">
                <a16:creationId xmlns:a16="http://schemas.microsoft.com/office/drawing/2014/main" id="{7D8E3B80-B470-9F38-48AE-7F001D4D2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908050"/>
            <a:ext cx="8429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Стандартизация </a:t>
            </a:r>
          </a:p>
          <a:p>
            <a:pPr algn="ctr" eaLnBrk="1" hangingPunct="1"/>
            <a:r>
              <a:rPr lang="ru-RU" altLang="ru-RU" sz="2400" b="1" dirty="0"/>
              <a:t>информационно-поисковых тезаурусов</a:t>
            </a: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5D1BB14B-E249-D1FC-A87D-3D572E51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88840"/>
            <a:ext cx="76327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en-US" b="1" i="1" dirty="0"/>
              <a:t>ISO </a:t>
            </a:r>
            <a:r>
              <a:rPr lang="ru-RU" b="1" i="1" dirty="0"/>
              <a:t>2788:1974 </a:t>
            </a:r>
            <a:r>
              <a:rPr lang="ru-RU" i="1" dirty="0"/>
              <a:t>(1986) «Documentation – Guidelines for the establishment and development of monolingual thesauri» </a:t>
            </a:r>
            <a:r>
              <a:rPr lang="ru-RU" altLang="ru-RU" dirty="0">
                <a:cs typeface="Calibri" pitchFamily="34" charset="0"/>
              </a:rPr>
              <a:t>;</a:t>
            </a:r>
          </a:p>
          <a:p>
            <a:pPr marL="285750" indent="-285750" algn="just">
              <a:defRPr/>
            </a:pPr>
            <a:r>
              <a:rPr lang="ru-RU" altLang="ru-RU" dirty="0">
                <a:cs typeface="Calibri" pitchFamily="34" charset="0"/>
              </a:rPr>
              <a:t>					</a:t>
            </a:r>
            <a:r>
              <a:rPr lang="ru-RU" altLang="ru-RU" sz="3200" b="1" dirty="0">
                <a:solidFill>
                  <a:srgbClr val="222222"/>
                </a:solidFill>
                <a:sym typeface="Symbol"/>
              </a:rPr>
              <a:t> </a:t>
            </a:r>
            <a:endParaRPr lang="ru-RU" altLang="ru-RU" dirty="0">
              <a:cs typeface="Times New Roman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b="1" dirty="0">
                <a:cs typeface="Times New Roman" pitchFamily="18" charset="0"/>
              </a:rPr>
              <a:t>ГОСТ 7.25‑80 </a:t>
            </a:r>
            <a:r>
              <a:rPr lang="ru-RU" altLang="ru-RU" dirty="0">
                <a:cs typeface="Times New Roman" pitchFamily="18" charset="0"/>
              </a:rPr>
              <a:t>(2001) СИБИД. Тезаурус информационно-поисковый одноязычный; (</a:t>
            </a:r>
            <a:r>
              <a:rPr lang="ru-RU" altLang="ru-RU" strike="sngStrike" dirty="0">
                <a:solidFill>
                  <a:srgbClr val="222222"/>
                </a:solidFill>
              </a:rPr>
              <a:t>ГОСТ 18383-73</a:t>
            </a:r>
            <a:r>
              <a:rPr lang="en-US" altLang="ru-RU" strike="sngStrike" dirty="0">
                <a:solidFill>
                  <a:srgbClr val="222222"/>
                </a:solidFill>
              </a:rPr>
              <a:t>, </a:t>
            </a:r>
            <a:r>
              <a:rPr lang="ru-RU" strike="sngStrike" dirty="0">
                <a:solidFill>
                  <a:srgbClr val="222222"/>
                </a:solidFill>
              </a:rPr>
              <a:t>СТ СЭВ 174-85</a:t>
            </a:r>
            <a:r>
              <a:rPr lang="en-US" strike="sngStrike" dirty="0">
                <a:solidFill>
                  <a:srgbClr val="222222"/>
                </a:solidFill>
              </a:rPr>
              <a:t>1</a:t>
            </a:r>
            <a:r>
              <a:rPr lang="ru-RU" strike="sngStrike" dirty="0">
                <a:solidFill>
                  <a:srgbClr val="222222"/>
                </a:solidFill>
              </a:rPr>
              <a:t> </a:t>
            </a:r>
            <a:r>
              <a:rPr lang="ru-RU" altLang="ru-RU" dirty="0">
                <a:solidFill>
                  <a:srgbClr val="222222"/>
                </a:solidFill>
              </a:rPr>
              <a:t>)</a:t>
            </a:r>
            <a:endParaRPr lang="ru-RU" altLang="ru-RU" dirty="0">
              <a:cs typeface="Times New Roman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b="1" dirty="0">
                <a:cs typeface="Times New Roman" pitchFamily="18" charset="0"/>
              </a:rPr>
              <a:t>ГОСТ 7.24‑80 </a:t>
            </a:r>
            <a:r>
              <a:rPr lang="ru-RU" altLang="ru-RU" dirty="0">
                <a:cs typeface="Times New Roman" pitchFamily="18" charset="0"/>
              </a:rPr>
              <a:t>(1990, 2007) СИБИД. Тезаурус информационно-поисковый многоязычный.</a:t>
            </a:r>
          </a:p>
          <a:p>
            <a:pPr marL="285750" indent="-285750" algn="just">
              <a:spcAft>
                <a:spcPts val="1200"/>
              </a:spcAft>
              <a:defRPr/>
            </a:pPr>
            <a:r>
              <a:rPr lang="ru-RU" altLang="ru-RU" dirty="0">
                <a:cs typeface="Times New Roman" pitchFamily="18" charset="0"/>
              </a:rPr>
              <a:t>					</a:t>
            </a:r>
            <a:r>
              <a:rPr lang="ru-RU" altLang="ru-RU" sz="3200" b="1" dirty="0">
                <a:solidFill>
                  <a:srgbClr val="222222"/>
                </a:solidFill>
                <a:sym typeface="Symbol"/>
              </a:rPr>
              <a:t> </a:t>
            </a:r>
          </a:p>
          <a:p>
            <a:pPr marL="285750" indent="-285750" algn="just"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altLang="ru-RU" b="1" i="1" dirty="0">
                <a:cs typeface="Calibri" pitchFamily="34" charset="0"/>
              </a:rPr>
              <a:t>ИСО 5964:1985 </a:t>
            </a:r>
            <a:r>
              <a:rPr lang="ru-RU" altLang="ru-RU" i="1" dirty="0">
                <a:cs typeface="Calibri" pitchFamily="34" charset="0"/>
              </a:rPr>
              <a:t>Документация. Руководство по созданию и развитию многоязычных тезаурусов</a:t>
            </a:r>
            <a:r>
              <a:rPr lang="ru-RU" altLang="ru-RU" dirty="0">
                <a:cs typeface="Calibri" pitchFamily="34" charset="0"/>
              </a:rPr>
              <a:t>.</a:t>
            </a:r>
          </a:p>
        </p:txBody>
      </p:sp>
      <p:pic>
        <p:nvPicPr>
          <p:cNvPr id="7175" name="Picture 9">
            <a:extLst>
              <a:ext uri="{FF2B5EF4-FFF2-40B4-BE49-F238E27FC236}">
                <a16:creationId xmlns:a16="http://schemas.microsoft.com/office/drawing/2014/main" id="{492F3800-B3AE-9EB0-FC8C-6A1ACFD15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E4F1ABF-D6B8-CA51-37C3-AC3957EF3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28">
            <a:extLst>
              <a:ext uri="{FF2B5EF4-FFF2-40B4-BE49-F238E27FC236}">
                <a16:creationId xmlns:a16="http://schemas.microsoft.com/office/drawing/2014/main" id="{695EDD41-8A62-CD26-E741-0AE03EFB9E04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28E69819-2405-1ABF-BF2A-626883591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2F437BB-D82C-35B8-38E2-41A58C03E60E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8203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93DEAE19-7E12-1561-BAD0-E7CEDA869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Номер слайда 6">
            <a:extLst>
              <a:ext uri="{FF2B5EF4-FFF2-40B4-BE49-F238E27FC236}">
                <a16:creationId xmlns:a16="http://schemas.microsoft.com/office/drawing/2014/main" id="{CF438CC9-D09B-8386-9F0D-8E12B8CB0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192F48-5B8E-4647-A0AD-46E870E044A1}" type="slidenum">
              <a:rPr lang="en-US" altLang="ru-RU">
                <a:solidFill>
                  <a:srgbClr val="898989"/>
                </a:solidFill>
              </a:rPr>
              <a:pPr/>
              <a:t>6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8196" name="TextBox 2">
            <a:extLst>
              <a:ext uri="{FF2B5EF4-FFF2-40B4-BE49-F238E27FC236}">
                <a16:creationId xmlns:a16="http://schemas.microsoft.com/office/drawing/2014/main" id="{73DFE01F-E432-D4C1-2654-F58C804D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001713"/>
            <a:ext cx="7421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altLang="ru-RU" sz="2400" b="1" dirty="0"/>
              <a:t>Эволюция концепции построения тезаурусов</a:t>
            </a:r>
          </a:p>
        </p:txBody>
      </p:sp>
      <p:sp>
        <p:nvSpPr>
          <p:cNvPr id="8197" name="TextBox 4">
            <a:extLst>
              <a:ext uri="{FF2B5EF4-FFF2-40B4-BE49-F238E27FC236}">
                <a16:creationId xmlns:a16="http://schemas.microsoft.com/office/drawing/2014/main" id="{4E20C6D9-CBD2-AECC-FE24-A1D49D26D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46" y="2780928"/>
            <a:ext cx="5911930" cy="236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altLang="ru-RU" sz="2400" i="1" dirty="0">
                <a:cs typeface="Times New Roman" panose="02020603050405020304" pitchFamily="18" charset="0"/>
              </a:rPr>
              <a:t>Аристотель – грек.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altLang="ru-RU" sz="2400" i="1" dirty="0">
                <a:cs typeface="Times New Roman" panose="02020603050405020304" pitchFamily="18" charset="0"/>
              </a:rPr>
              <a:t>Грек – слово из четырех букв.</a:t>
            </a:r>
          </a:p>
          <a:p>
            <a:pPr algn="just"/>
            <a:r>
              <a:rPr lang="ru-RU" altLang="ru-RU" sz="2400" i="1" dirty="0">
                <a:cs typeface="Times New Roman" panose="02020603050405020304" pitchFamily="18" charset="0"/>
              </a:rPr>
              <a:t>------------------------------------------------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altLang="ru-RU" sz="2400" i="1" dirty="0">
                <a:cs typeface="Times New Roman" panose="02020603050405020304" pitchFamily="18" charset="0"/>
              </a:rPr>
              <a:t>Аристотель – слово из четырех букв.</a:t>
            </a:r>
            <a:endParaRPr lang="ru-RU" altLang="ru-RU" sz="2400" i="1" dirty="0"/>
          </a:p>
        </p:txBody>
      </p:sp>
      <p:pic>
        <p:nvPicPr>
          <p:cNvPr id="8198" name="Рисунок 5">
            <a:extLst>
              <a:ext uri="{FF2B5EF4-FFF2-40B4-BE49-F238E27FC236}">
                <a16:creationId xmlns:a16="http://schemas.microsoft.com/office/drawing/2014/main" id="{C5D77E52-F4B0-F280-F1EA-249D2EB63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916113"/>
            <a:ext cx="2659062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>
            <a:extLst>
              <a:ext uri="{FF2B5EF4-FFF2-40B4-BE49-F238E27FC236}">
                <a16:creationId xmlns:a16="http://schemas.microsoft.com/office/drawing/2014/main" id="{275E2BB8-76A0-CA51-C970-A5B0F5DA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B6EA5977-1B1F-D94D-4587-B2C3ACB9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1B0339F-8D3D-135B-2AD6-4F700AFBC3F8}"/>
              </a:ext>
            </a:extLst>
          </p:cNvPr>
          <p:cNvCxnSpPr/>
          <p:nvPr/>
        </p:nvCxnSpPr>
        <p:spPr>
          <a:xfrm>
            <a:off x="244246" y="4437112"/>
            <a:ext cx="5047834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28">
            <a:extLst>
              <a:ext uri="{FF2B5EF4-FFF2-40B4-BE49-F238E27FC236}">
                <a16:creationId xmlns:a16="http://schemas.microsoft.com/office/drawing/2014/main" id="{65A55B7D-CA03-E489-B417-0C657F0C9440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14401751-EC30-525C-8108-46093AD62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87C2EE6-B328-CE71-12CD-5886198F99A7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10250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548E146E-16C8-6EF3-D209-9073590C0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Номер слайда 6">
            <a:extLst>
              <a:ext uri="{FF2B5EF4-FFF2-40B4-BE49-F238E27FC236}">
                <a16:creationId xmlns:a16="http://schemas.microsoft.com/office/drawing/2014/main" id="{961F85CA-34D0-617C-8C1A-A88FA0E59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0D3DE1-C162-46B9-BC18-849C952C97A1}" type="slidenum">
              <a:rPr lang="en-US" altLang="ru-RU">
                <a:solidFill>
                  <a:srgbClr val="898989"/>
                </a:solidFill>
              </a:rPr>
              <a:pPr/>
              <a:t>7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10244" name="TextBox 2">
            <a:extLst>
              <a:ext uri="{FF2B5EF4-FFF2-40B4-BE49-F238E27FC236}">
                <a16:creationId xmlns:a16="http://schemas.microsoft.com/office/drawing/2014/main" id="{77B63B73-500B-5B11-9348-813710878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038225"/>
            <a:ext cx="7419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/>
              <a:t>Развитие нормативной базы </a:t>
            </a:r>
          </a:p>
          <a:p>
            <a:pPr algn="ctr"/>
            <a:r>
              <a:rPr lang="ru-RU" altLang="ru-RU" sz="2400" b="1" dirty="0"/>
              <a:t>информационно-поисковых тезаурусов</a:t>
            </a:r>
          </a:p>
        </p:txBody>
      </p:sp>
      <p:sp>
        <p:nvSpPr>
          <p:cNvPr id="10245" name="TextBox 4">
            <a:extLst>
              <a:ext uri="{FF2B5EF4-FFF2-40B4-BE49-F238E27FC236}">
                <a16:creationId xmlns:a16="http://schemas.microsoft.com/office/drawing/2014/main" id="{408E295A-34C8-7AEB-52B9-2D135AABD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2205038"/>
            <a:ext cx="834072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>
                <a:cs typeface="Times New Roman" panose="02020603050405020304" pitchFamily="18" charset="0"/>
              </a:rPr>
              <a:t>199</a:t>
            </a:r>
            <a:r>
              <a:rPr lang="en-US" altLang="ru-RU" dirty="0">
                <a:cs typeface="Times New Roman" panose="02020603050405020304" pitchFamily="18" charset="0"/>
              </a:rPr>
              <a:t>7</a:t>
            </a:r>
            <a:r>
              <a:rPr lang="ru-RU" altLang="ru-RU" dirty="0">
                <a:cs typeface="Times New Roman" panose="02020603050405020304" pitchFamily="18" charset="0"/>
              </a:rPr>
              <a:t>–2007 гг. </a:t>
            </a:r>
            <a:r>
              <a:rPr lang="en-US" alt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dirty="0">
                <a:cs typeface="Times New Roman" panose="02020603050405020304" pitchFamily="18" charset="0"/>
              </a:rPr>
              <a:t> проекты </a:t>
            </a:r>
            <a:r>
              <a:rPr lang="en-US" altLang="ru-RU" dirty="0">
                <a:cs typeface="Times New Roman" panose="02020603050405020304" pitchFamily="18" charset="0"/>
              </a:rPr>
              <a:t>DESIRE II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dirty="0">
                <a:cs typeface="Times New Roman" panose="02020603050405020304" pitchFamily="18" charset="0"/>
              </a:rPr>
              <a:t>LIMBER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dirty="0">
                <a:cs typeface="Times New Roman" panose="02020603050405020304" pitchFamily="18" charset="0"/>
              </a:rPr>
              <a:t>SWAD</a:t>
            </a:r>
            <a:r>
              <a:rPr lang="ru-RU" altLang="ru-RU" dirty="0">
                <a:cs typeface="Times New Roman" panose="02020603050405020304" pitchFamily="18" charset="0"/>
              </a:rPr>
              <a:t>-</a:t>
            </a:r>
            <a:r>
              <a:rPr lang="en-US" altLang="ru-RU" dirty="0">
                <a:cs typeface="Times New Roman" panose="02020603050405020304" pitchFamily="18" charset="0"/>
              </a:rPr>
              <a:t>Europe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dirty="0">
                <a:cs typeface="Times New Roman" panose="02020603050405020304" pitchFamily="18" charset="0"/>
              </a:rPr>
              <a:t>US DL/JCDL, ECDL</a:t>
            </a:r>
            <a:r>
              <a:rPr lang="ru-RU" altLang="ru-RU" dirty="0">
                <a:cs typeface="Times New Roman" panose="02020603050405020304" pitchFamily="18" charset="0"/>
              </a:rPr>
              <a:t>: разработка методов представления тезаурусов на языке </a:t>
            </a:r>
            <a:r>
              <a:rPr lang="en-US" altLang="ru-RU" dirty="0">
                <a:cs typeface="Times New Roman" panose="02020603050405020304" pitchFamily="18" charset="0"/>
              </a:rPr>
              <a:t>RDF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en-US" altLang="ru-RU" dirty="0">
                <a:cs typeface="Times New Roman" panose="02020603050405020304" pitchFamily="18" charset="0"/>
              </a:rPr>
              <a:t>				</a:t>
            </a:r>
            <a:r>
              <a:rPr lang="ru-RU" altLang="ru-RU" b="1" dirty="0">
                <a:solidFill>
                  <a:srgbClr val="222222"/>
                </a:solidFill>
                <a:sym typeface="Symbol" panose="05050102010706020507" pitchFamily="18" charset="2"/>
              </a:rPr>
              <a:t> </a:t>
            </a:r>
            <a:endParaRPr lang="ru-RU" altLang="ru-RU" dirty="0"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2004 г. </a:t>
            </a:r>
            <a:r>
              <a:rPr lang="en-US" altLang="ru-RU" dirty="0">
                <a:cs typeface="Times New Roman" panose="02020603050405020304" pitchFamily="18" charset="0"/>
              </a:rPr>
              <a:t>– Review of RDF Thesaurus Work, IST, SWAD-Europe Thesaurus Activity, Deliverable 8.2. –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altLang="ru-RU" dirty="0">
                <a:cs typeface="Times New Roman" panose="02020603050405020304" pitchFamily="18" charset="0"/>
              </a:rPr>
              <a:t>URL: http://www.w3.org/2001/sw/Europe/reports/thes/8.2/draft01.html.</a:t>
            </a:r>
            <a:endParaRPr lang="ru-RU" altLang="ru-RU" dirty="0"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altLang="ru-RU" dirty="0">
                <a:cs typeface="Times New Roman" panose="02020603050405020304" pitchFamily="18" charset="0"/>
              </a:rPr>
              <a:t>				</a:t>
            </a:r>
            <a:r>
              <a:rPr lang="ru-RU" altLang="ru-RU" b="1" dirty="0">
                <a:solidFill>
                  <a:srgbClr val="222222"/>
                </a:solidFill>
                <a:sym typeface="Symbol" panose="05050102010706020507" pitchFamily="18" charset="2"/>
              </a:rPr>
              <a:t> </a:t>
            </a:r>
            <a:endParaRPr lang="ru-RU" altLang="ru-RU" dirty="0"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2009 г. – </a:t>
            </a:r>
            <a:r>
              <a:rPr lang="en-US" altLang="ru-RU" dirty="0">
                <a:cs typeface="Times New Roman" panose="02020603050405020304" pitchFamily="18" charset="0"/>
              </a:rPr>
              <a:t>W3C Recommendation</a:t>
            </a:r>
            <a:r>
              <a:rPr lang="ru-RU" altLang="ru-RU" dirty="0">
                <a:cs typeface="Times New Roman" panose="02020603050405020304" pitchFamily="18" charset="0"/>
              </a:rPr>
              <a:t>: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endParaRPr lang="ru-RU" altLang="ru-RU" dirty="0"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altLang="ru-RU" b="1" dirty="0">
                <a:cs typeface="Times New Roman" panose="02020603050405020304" pitchFamily="18" charset="0"/>
              </a:rPr>
              <a:t>Simple Knowledge Organization System (SKOS)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en-US" altLang="ru-RU" dirty="0">
                <a:cs typeface="Times New Roman" panose="02020603050405020304" pitchFamily="18" charset="0"/>
              </a:rPr>
              <a:t>URL: https://www.w3.org/TR/skos-reference/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10247" name="Picture 9">
            <a:extLst>
              <a:ext uri="{FF2B5EF4-FFF2-40B4-BE49-F238E27FC236}">
                <a16:creationId xmlns:a16="http://schemas.microsoft.com/office/drawing/2014/main" id="{FCA708DF-7AB0-7BCB-C5BB-64F9BFFED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FD43FB55-2641-3CC7-D270-036BAAE4B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28">
            <a:extLst>
              <a:ext uri="{FF2B5EF4-FFF2-40B4-BE49-F238E27FC236}">
                <a16:creationId xmlns:a16="http://schemas.microsoft.com/office/drawing/2014/main" id="{1AF302AB-DBFE-E365-063C-123DA9555B53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4DF5D780-7EE6-DAC4-E607-7BD537D02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9783E64-D361-1BA8-9412-47BD91C6BC1F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11275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2F1A8434-D2D8-1B01-9551-EDE476D03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Номер слайда 6">
            <a:extLst>
              <a:ext uri="{FF2B5EF4-FFF2-40B4-BE49-F238E27FC236}">
                <a16:creationId xmlns:a16="http://schemas.microsoft.com/office/drawing/2014/main" id="{B4E2DB94-E803-0DBB-6DB3-A2679DEE0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BAB1DC-284C-4CB2-ABC3-FB7DE0179B96}" type="slidenum">
              <a:rPr lang="en-US" altLang="ru-RU">
                <a:solidFill>
                  <a:srgbClr val="898989"/>
                </a:solidFill>
              </a:rPr>
              <a:pPr/>
              <a:t>8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11268" name="TextBox 2">
            <a:extLst>
              <a:ext uri="{FF2B5EF4-FFF2-40B4-BE49-F238E27FC236}">
                <a16:creationId xmlns:a16="http://schemas.microsoft.com/office/drawing/2014/main" id="{3CC679C4-1932-F2C6-3377-41F01ED7D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836613"/>
            <a:ext cx="7419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/>
              <a:t>Новые стандарты</a:t>
            </a:r>
          </a:p>
          <a:p>
            <a:pPr algn="ctr"/>
            <a:r>
              <a:rPr lang="ru-RU" altLang="ru-RU" sz="2400" b="1" dirty="0"/>
              <a:t>информационно-поисковых тезаурусов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E9EF6-FECF-23E2-FF03-9A57061AF841}"/>
              </a:ext>
            </a:extLst>
          </p:cNvPr>
          <p:cNvSpPr txBox="1"/>
          <p:nvPr/>
        </p:nvSpPr>
        <p:spPr>
          <a:xfrm>
            <a:off x="3492500" y="1708150"/>
            <a:ext cx="5472113" cy="423192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333333"/>
                </a:solidFill>
                <a:latin typeface="Helvetica Neue"/>
              </a:rPr>
              <a:t>BS 8723:2005 </a:t>
            </a:r>
            <a:br>
              <a:rPr lang="ru-RU" dirty="0">
                <a:solidFill>
                  <a:srgbClr val="333333"/>
                </a:solidFill>
                <a:latin typeface="Helvetica Neue"/>
              </a:rPr>
            </a:br>
            <a:r>
              <a:rPr lang="ru-RU" dirty="0">
                <a:solidFill>
                  <a:srgbClr val="333333"/>
                </a:solidFill>
                <a:latin typeface="Helvetica Neue"/>
              </a:rPr>
              <a:t>Структурированные словари для поиска информации - Руководство</a:t>
            </a:r>
            <a:endParaRPr lang="en-US" dirty="0">
              <a:solidFill>
                <a:srgbClr val="333333"/>
              </a:solidFill>
              <a:latin typeface="Helvetica Neue"/>
            </a:endParaRPr>
          </a:p>
          <a:p>
            <a:pPr marL="285750" indent="-28575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2, 3 </a:t>
            </a:r>
            <a:r>
              <a:rPr lang="en-US" altLang="ru-RU" sz="1400" dirty="0">
                <a:cs typeface="Times New Roman" panose="02020603050405020304" pitchFamily="18" charset="0"/>
              </a:rPr>
              <a:t>–</a:t>
            </a:r>
            <a:r>
              <a:rPr lang="ru-RU" sz="1400" dirty="0">
                <a:solidFill>
                  <a:srgbClr val="333333"/>
                </a:solidFill>
                <a:latin typeface="Helvetica Neue"/>
              </a:rPr>
              <a:t> рекомендации по разработке структурированных словарей предметных терминов и понятий для поиска информации; </a:t>
            </a:r>
            <a:endParaRPr lang="en-US" sz="1400" dirty="0">
              <a:solidFill>
                <a:srgbClr val="333333"/>
              </a:solidFill>
              <a:latin typeface="Helvetica Neue"/>
            </a:endParaRPr>
          </a:p>
          <a:p>
            <a:pPr marL="285750" indent="-28575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4 </a:t>
            </a:r>
            <a:r>
              <a:rPr lang="en-US" altLang="ru-RU" sz="1400" dirty="0">
                <a:cs typeface="Times New Roman" panose="02020603050405020304" pitchFamily="18" charset="0"/>
              </a:rPr>
              <a:t>–</a:t>
            </a:r>
            <a:r>
              <a:rPr lang="ru-RU" sz="1400" dirty="0">
                <a:solidFill>
                  <a:srgbClr val="333333"/>
                </a:solidFill>
                <a:latin typeface="Helvetica Neue"/>
              </a:rPr>
              <a:t> рекомендации по обмену данными между несколькими словарями, а также между словарем и программным обеспечением;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5 </a:t>
            </a:r>
            <a:r>
              <a:rPr lang="en-US" altLang="ru-RU" sz="1400" dirty="0">
                <a:cs typeface="Times New Roman" panose="02020603050405020304" pitchFamily="18" charset="0"/>
              </a:rPr>
              <a:t>–</a:t>
            </a:r>
            <a:r>
              <a:rPr lang="ru-RU" sz="1400" dirty="0">
                <a:solidFill>
                  <a:srgbClr val="333333"/>
                </a:solidFill>
                <a:latin typeface="Helvetica Neue"/>
              </a:rPr>
              <a:t> рекомендации по обмену данными между словарями и программным обеспечением;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Словари для извлечения информации из баз знаний, библиографических БД или коллекций полнотекстовых документов, каталогов изображений или артефактов; используются в посткоординатных поисковых системах, иерархических каталогах, предкоординатных индексах и системах классификации.</a:t>
            </a:r>
          </a:p>
        </p:txBody>
      </p:sp>
      <p:pic>
        <p:nvPicPr>
          <p:cNvPr id="11270" name="Picture 11" descr="Структурированные словари для поиска информации - Руководство - Определения, символы и сокращения">
            <a:extLst>
              <a:ext uri="{FF2B5EF4-FFF2-40B4-BE49-F238E27FC236}">
                <a16:creationId xmlns:a16="http://schemas.microsoft.com/office/drawing/2014/main" id="{719392A4-33D1-287A-3BA9-1BB40898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2857500" cy="39433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9">
            <a:extLst>
              <a:ext uri="{FF2B5EF4-FFF2-40B4-BE49-F238E27FC236}">
                <a16:creationId xmlns:a16="http://schemas.microsoft.com/office/drawing/2014/main" id="{7F36EC32-CCE9-BBDE-5D03-04741A81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12A9EA32-453B-5EAF-2628-5E6D4ACF0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28">
            <a:extLst>
              <a:ext uri="{FF2B5EF4-FFF2-40B4-BE49-F238E27FC236}">
                <a16:creationId xmlns:a16="http://schemas.microsoft.com/office/drawing/2014/main" id="{D7957264-A0B2-FCF9-5BCE-5D5A6E7C0C65}"/>
              </a:ext>
            </a:extLst>
          </p:cNvPr>
          <p:cNvGrpSpPr>
            <a:grpSpLocks/>
          </p:cNvGrpSpPr>
          <p:nvPr/>
        </p:nvGrpSpPr>
        <p:grpSpPr bwMode="auto">
          <a:xfrm>
            <a:off x="0" y="-66675"/>
            <a:ext cx="9144000" cy="923925"/>
            <a:chOff x="0" y="-66675"/>
            <a:chExt cx="9144000" cy="923907"/>
          </a:xfrm>
        </p:grpSpPr>
        <p:sp>
          <p:nvSpPr>
            <p:cNvPr id="22533" name="Text Box 5">
              <a:extLst>
                <a:ext uri="{FF2B5EF4-FFF2-40B4-BE49-F238E27FC236}">
                  <a16:creationId xmlns:a16="http://schemas.microsoft.com/office/drawing/2014/main" id="{F09C0AD5-B031-2B8C-BA6B-20867570A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050" y="-66675"/>
              <a:ext cx="7092950" cy="854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  <a:p>
              <a:pPr eaLnBrk="1" hangingPunct="1">
                <a:defRPr/>
              </a:pP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B7D77C4A-EE37-2054-CF14-A5B8FED079DA}"/>
                </a:ext>
              </a:extLst>
            </p:cNvPr>
            <p:cNvSpPr/>
            <p:nvPr/>
          </p:nvSpPr>
          <p:spPr>
            <a:xfrm>
              <a:off x="0" y="-1"/>
              <a:ext cx="9144000" cy="857233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13322" name="Picture 4" descr="https://www.mgik.org/bitrix/templates/modern2016/assets/src/img/logo-header.png">
              <a:extLst>
                <a:ext uri="{FF2B5EF4-FFF2-40B4-BE49-F238E27FC236}">
                  <a16:creationId xmlns:a16="http://schemas.microsoft.com/office/drawing/2014/main" id="{BC9B268D-A642-EB0E-B403-8A26EF38A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06" y="71414"/>
              <a:ext cx="751408" cy="7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Номер слайда 6">
            <a:extLst>
              <a:ext uri="{FF2B5EF4-FFF2-40B4-BE49-F238E27FC236}">
                <a16:creationId xmlns:a16="http://schemas.microsoft.com/office/drawing/2014/main" id="{549D3D7E-DEE5-F691-4459-24E6AFBFB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4E4759-1845-4C3A-B780-BE7F2592B63F}" type="slidenum">
              <a:rPr lang="en-US" altLang="ru-RU">
                <a:solidFill>
                  <a:srgbClr val="898989"/>
                </a:solidFill>
              </a:rPr>
              <a:pPr/>
              <a:t>9</a:t>
            </a:fld>
            <a:endParaRPr lang="en-US" altLang="ru-RU" dirty="0">
              <a:solidFill>
                <a:srgbClr val="898989"/>
              </a:solidFill>
            </a:endParaRPr>
          </a:p>
        </p:txBody>
      </p:sp>
      <p:sp>
        <p:nvSpPr>
          <p:cNvPr id="13316" name="TextBox 2">
            <a:extLst>
              <a:ext uri="{FF2B5EF4-FFF2-40B4-BE49-F238E27FC236}">
                <a16:creationId xmlns:a16="http://schemas.microsoft.com/office/drawing/2014/main" id="{F83349FE-C65B-BB41-DB16-1A39D8E99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038225"/>
            <a:ext cx="7419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/>
              <a:t>Новые стандарты</a:t>
            </a:r>
          </a:p>
          <a:p>
            <a:pPr algn="ctr"/>
            <a:r>
              <a:rPr lang="ru-RU" altLang="ru-RU" sz="2400" b="1" dirty="0"/>
              <a:t>информационно-поисковых тезаурусов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39930-B008-A332-A125-E41D7712F5E9}"/>
              </a:ext>
            </a:extLst>
          </p:cNvPr>
          <p:cNvSpPr txBox="1"/>
          <p:nvPr/>
        </p:nvSpPr>
        <p:spPr>
          <a:xfrm>
            <a:off x="495300" y="2133600"/>
            <a:ext cx="8342313" cy="335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ИСО 25964 Информация и документация. 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Тезаурусы и взаимодействие с другими словарями:</a:t>
            </a:r>
          </a:p>
          <a:p>
            <a:pPr marL="719138" indent="354013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Часть 1. Тезаурус для информационного поиска (2011 г.);</a:t>
            </a:r>
          </a:p>
          <a:p>
            <a:pPr marL="719138" indent="354013" algn="just">
              <a:lnSpc>
                <a:spcPct val="115000"/>
              </a:lnSpc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Часть </a:t>
            </a:r>
            <a:r>
              <a:rPr lang="ru-RU" altLang="ru-RU" dirty="0"/>
              <a:t>2. Взаимодействие с другими словарями (2013 г.).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dirty="0"/>
              <a:t>(</a:t>
            </a:r>
            <a:r>
              <a:rPr lang="ru-RU" strike="sngStrike" dirty="0"/>
              <a:t>ISO</a:t>
            </a:r>
            <a:r>
              <a:rPr lang="en-US" strike="sngStrike" dirty="0"/>
              <a:t> </a:t>
            </a:r>
            <a:r>
              <a:rPr lang="ru-RU" strike="sngStrike" dirty="0"/>
              <a:t>2788</a:t>
            </a:r>
            <a:r>
              <a:rPr lang="ru-RU" dirty="0"/>
              <a:t>, </a:t>
            </a:r>
            <a:r>
              <a:rPr lang="ru-RU" strike="sngStrike" dirty="0"/>
              <a:t>ISO</a:t>
            </a:r>
            <a:r>
              <a:rPr lang="en-US" strike="sngStrike" dirty="0"/>
              <a:t> </a:t>
            </a:r>
            <a:r>
              <a:rPr lang="ru-RU" strike="sngStrike" dirty="0"/>
              <a:t>5964</a:t>
            </a:r>
            <a:r>
              <a:rPr lang="ru-RU" dirty="0"/>
              <a:t>)  </a:t>
            </a:r>
            <a:endParaRPr lang="en-US" altLang="ru-RU" dirty="0"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altLang="ru-RU" dirty="0">
                <a:cs typeface="Times New Roman" panose="02020603050405020304" pitchFamily="18" charset="0"/>
              </a:rPr>
              <a:t>				</a:t>
            </a:r>
            <a:r>
              <a:rPr lang="ru-RU" altLang="ru-RU" b="1" dirty="0">
                <a:solidFill>
                  <a:srgbClr val="222222"/>
                </a:solidFill>
                <a:sym typeface="Symbol"/>
              </a:rPr>
              <a:t> </a:t>
            </a:r>
            <a:r>
              <a:rPr lang="ru-RU" altLang="ru-RU" sz="2800" b="1" dirty="0">
                <a:solidFill>
                  <a:srgbClr val="222222"/>
                </a:solidFill>
                <a:sym typeface="Symbol"/>
              </a:rPr>
              <a:t></a:t>
            </a:r>
            <a:endParaRPr lang="ru-RU" altLang="ru-RU" sz="2800" dirty="0"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7.0.91</a:t>
            </a:r>
            <a:r>
              <a:rPr lang="ru-RU" altLang="ru-RU" dirty="0">
                <a:cs typeface="Times New Roman" pitchFamily="18" charset="0"/>
              </a:rPr>
              <a:t>‑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СИБИД. Тезаурусы для информационного поиска;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7.0.106</a:t>
            </a:r>
            <a:r>
              <a:rPr lang="ru-RU" altLang="ru-RU" dirty="0">
                <a:cs typeface="Times New Roman" pitchFamily="18" charset="0"/>
              </a:rPr>
              <a:t>‑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СИБИД. Взаимодействие тезаурусов и других словарей.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13319" name="Picture 9">
            <a:extLst>
              <a:ext uri="{FF2B5EF4-FFF2-40B4-BE49-F238E27FC236}">
                <a16:creationId xmlns:a16="http://schemas.microsoft.com/office/drawing/2014/main" id="{07C3B2AE-7F5C-B264-F8CB-7EEB28221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22238"/>
            <a:ext cx="7953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D1E2FBBD-D016-FF66-00C5-8E42BA0BD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308725"/>
            <a:ext cx="1871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БЕН РАН 2025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7807</TotalTime>
  <Words>1181</Words>
  <Application>Microsoft Office PowerPoint</Application>
  <PresentationFormat>Экран (4:3)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Helvetica Neue</vt:lpstr>
      <vt:lpstr>Inter var ISO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ГПНТБ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Гончаров</dc:creator>
  <cp:lastModifiedBy>Igor Timoshenko</cp:lastModifiedBy>
  <cp:revision>441</cp:revision>
  <dcterms:created xsi:type="dcterms:W3CDTF">2010-09-09T13:19:40Z</dcterms:created>
  <dcterms:modified xsi:type="dcterms:W3CDTF">2025-10-30T05:35:30Z</dcterms:modified>
</cp:coreProperties>
</file>