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2" r:id="rId3"/>
    <p:sldId id="259" r:id="rId4"/>
    <p:sldId id="287" r:id="rId5"/>
    <p:sldId id="258" r:id="rId6"/>
    <p:sldId id="283" r:id="rId7"/>
    <p:sldId id="285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66901" autoAdjust="0"/>
  </p:normalViewPr>
  <p:slideViewPr>
    <p:cSldViewPr>
      <p:cViewPr varScale="1">
        <p:scale>
          <a:sx n="73" d="100"/>
          <a:sy n="73" d="100"/>
        </p:scale>
        <p:origin x="24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738F6-1BC8-4CA1-A881-AC5829B1BA8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DE9A8-D5E2-48C2-B07E-395A55A17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10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E7E2-CAF9-4018-8626-AF5190F8127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68D09-6EB7-47F7-9D90-C984E266E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8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B1D751-928A-4946-A46C-5CACF95362C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B1D751-928A-4946-A46C-5CACF95362C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326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2899E-1A62-4237-B8A9-10D56F5A23AD}" type="slidenum">
              <a:rPr lang="ru-RU" alt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E3033-8A1C-30DC-F436-EF83BFF1D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267757A5-02F7-8D1F-D492-F64559E3F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2899E-1A62-4237-B8A9-10D56F5A23AD}" type="slidenum">
              <a:rPr lang="ru-RU" alt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3A6AA1B-36C8-A717-056E-E5528422D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EB298FE-0B47-1773-44E6-4FD6F855E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405366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07D-294C-4DD1-B2F9-C40268B4DA3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B1D751-928A-4946-A46C-5CACF95362C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947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2899E-1A62-4237-B8A9-10D56F5A23AD}" type="slidenum">
              <a:rPr lang="ru-RU" alt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08332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771FE-BE28-A571-B410-3B14E085A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862B815-E427-792C-90C9-6A78385EB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A29F72C-9794-CCEA-77DC-4FE2FB3B5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A116C6-6134-D695-4C08-E3DD27BB8B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07D-294C-4DD1-B2F9-C40268B4DA3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2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163 w 4128"/>
              <a:gd name="T1" fmla="*/ 200 h 479"/>
              <a:gd name="T2" fmla="*/ 4128 w 4128"/>
              <a:gd name="T3" fmla="*/ 200 h 479"/>
              <a:gd name="T4" fmla="*/ 4128 w 4128"/>
              <a:gd name="T5" fmla="*/ 429 h 479"/>
              <a:gd name="T6" fmla="*/ 0 w 4128"/>
              <a:gd name="T7" fmla="*/ 441 h 479"/>
              <a:gd name="T8" fmla="*/ 163 w 4128"/>
              <a:gd name="T9" fmla="*/ 20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Щелчок правит 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Щелчок правит 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43114190-EB70-46E5-BCE0-8E26C82C3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964015"/>
      </p:ext>
    </p:extLst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09F0359-AB60-45FF-85D2-0D6D1B914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533991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3C85ABA-C12B-482F-9CD6-11D91C6FE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502228"/>
      </p:ext>
    </p:extLst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A8E86A3-028F-4289-B7E5-2E7BCA1211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616240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8578001-B597-401E-A72A-BBC9A6EE6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617844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6BB0011-E3C1-425A-A766-07C643B72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116644"/>
      </p:ext>
    </p:extLst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00501B-C117-4FEE-BB32-2B1E8CD95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483219"/>
      </p:ext>
    </p:extLst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08245D8-8C69-434A-A134-E78E6190F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674488"/>
      </p:ext>
    </p:extLst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D3AD720-9F2E-4D73-9FDB-6E2D802FC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790114"/>
      </p:ext>
    </p:extLst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B5870A2-E6F3-4AA3-AD2F-04CB7D8BD8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475107"/>
      </p:ext>
    </p:extLst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ACF5E04-BD2E-42AF-BFB9-C19980DFE9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76874"/>
      </p:ext>
    </p:extLst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E4C1112-0910-4B7A-B466-FDEC95DADD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034795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578963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578963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578963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5981657-4C52-462C-889C-FEB7860C1C6E}" type="slidenum">
              <a:rPr lang="ru-RU" alt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27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04664"/>
            <a:ext cx="9144000" cy="3096344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4800" b="1" i="1" dirty="0">
                <a:solidFill>
                  <a:srgbClr val="800080"/>
                </a:solidFill>
              </a:rPr>
              <a:t>Критерии отбора источников при цифровизации фондов научной библиотеки: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4800" b="1" i="1" dirty="0">
                <a:solidFill>
                  <a:srgbClr val="800080"/>
                </a:solidFill>
              </a:rPr>
              <a:t>опыт БЕН РАН</a:t>
            </a:r>
          </a:p>
          <a:p>
            <a:pPr marL="0" indent="0" algn="ctr" eaLnBrk="1" hangingPunct="1">
              <a:lnSpc>
                <a:spcPct val="90000"/>
              </a:lnSpc>
              <a:buFont typeface="Monotype Sorts"/>
              <a:buNone/>
            </a:pPr>
            <a:endParaRPr lang="ru-RU" altLang="ru-RU" sz="4200" b="1" i="1" dirty="0">
              <a:solidFill>
                <a:srgbClr val="80008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Monotype Sorts"/>
              <a:buNone/>
            </a:pPr>
            <a:endParaRPr lang="ru-RU" altLang="ru-RU" sz="4000" b="1" i="1" dirty="0">
              <a:solidFill>
                <a:srgbClr val="80008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Monotype Sorts"/>
              <a:buNone/>
            </a:pPr>
            <a:r>
              <a:rPr lang="ru-RU" altLang="ru-RU" sz="4000" b="1" i="1" dirty="0">
                <a:solidFill>
                  <a:srgbClr val="800080"/>
                </a:solidFill>
              </a:rPr>
              <a:t>Слащева Наталья Анатольевна</a:t>
            </a:r>
          </a:p>
          <a:p>
            <a:pPr marL="0" indent="0" algn="ctr" eaLnBrk="1" hangingPunct="1">
              <a:lnSpc>
                <a:spcPct val="90000"/>
              </a:lnSpc>
              <a:buFont typeface="Monotype Sorts"/>
              <a:buNone/>
            </a:pPr>
            <a:r>
              <a:rPr lang="ru-RU" altLang="ru-RU" sz="4000" b="1" i="1" dirty="0" err="1">
                <a:solidFill>
                  <a:srgbClr val="800080"/>
                </a:solidFill>
              </a:rPr>
              <a:t>с.н.с</a:t>
            </a:r>
            <a:r>
              <a:rPr lang="ru-RU" altLang="ru-RU" sz="4000" b="1" i="1" dirty="0">
                <a:solidFill>
                  <a:srgbClr val="800080"/>
                </a:solidFill>
              </a:rPr>
              <a:t>. БЕН РАН, </a:t>
            </a:r>
            <a:r>
              <a:rPr lang="ru-RU" altLang="ru-RU" sz="4000" b="1" i="1" dirty="0" err="1">
                <a:solidFill>
                  <a:srgbClr val="800080"/>
                </a:solidFill>
              </a:rPr>
              <a:t>к.п.н</a:t>
            </a:r>
            <a:r>
              <a:rPr lang="ru-RU" altLang="ru-RU" sz="4000" b="1" i="1" dirty="0">
                <a:solidFill>
                  <a:srgbClr val="800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593887"/>
      </p:ext>
    </p:extLst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317937"/>
            <a:ext cx="5938019" cy="3414056"/>
          </a:xfrm>
          <a:prstGeom prst="rect">
            <a:avLst/>
          </a:prstGeom>
        </p:spPr>
      </p:pic>
      <p:sp>
        <p:nvSpPr>
          <p:cNvPr id="1536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24744"/>
            <a:ext cx="9144000" cy="438638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ru-RU" altLang="ru-RU" sz="4800" b="1" i="1" dirty="0">
              <a:solidFill>
                <a:srgbClr val="8000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25"/>
            <a:ext cx="73803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3092"/>
      </p:ext>
    </p:extLst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9636" y="0"/>
            <a:ext cx="9114364" cy="901700"/>
          </a:xfrm>
        </p:spPr>
        <p:txBody>
          <a:bodyPr/>
          <a:lstStyle/>
          <a:p>
            <a:pPr algn="ctr" eaLnBrk="1" hangingPunct="1"/>
            <a:r>
              <a:rPr lang="ru-RU" altLang="ru-RU" sz="4800" b="1" i="1" dirty="0">
                <a:solidFill>
                  <a:srgbClr val="800080"/>
                </a:solidFill>
              </a:rPr>
              <a:t>Критерии отбора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1700"/>
            <a:ext cx="9019480" cy="5839668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3800" b="1" dirty="0">
                <a:solidFill>
                  <a:srgbClr val="800080"/>
                </a:solidFill>
              </a:rPr>
              <a:t>Юридический аспект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3800" b="1" dirty="0">
                <a:solidFill>
                  <a:srgbClr val="800080"/>
                </a:solidFill>
              </a:rPr>
              <a:t>Научная (историческая) ценность – Экспертная оценка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3800" b="1" dirty="0">
                <a:solidFill>
                  <a:srgbClr val="800080"/>
                </a:solidFill>
              </a:rPr>
              <a:t>Статистические данные книговыдачи (</a:t>
            </a:r>
            <a:r>
              <a:rPr lang="ru-RU" altLang="ru-RU" sz="3800" b="1" dirty="0" err="1">
                <a:solidFill>
                  <a:srgbClr val="800080"/>
                </a:solidFill>
              </a:rPr>
              <a:t>документовыдачи</a:t>
            </a:r>
            <a:r>
              <a:rPr lang="ru-RU" altLang="ru-RU" sz="3800" b="1" dirty="0">
                <a:solidFill>
                  <a:srgbClr val="800080"/>
                </a:solidFill>
              </a:rPr>
              <a:t>)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3800" b="1" dirty="0">
                <a:solidFill>
                  <a:srgbClr val="800080"/>
                </a:solidFill>
              </a:rPr>
              <a:t>Тематическая направленность и </a:t>
            </a:r>
          </a:p>
          <a:p>
            <a:pPr marL="0" indent="0" eaLnBrk="1" hangingPunct="1">
              <a:lnSpc>
                <a:spcPct val="90000"/>
              </a:lnSpc>
              <a:buClr>
                <a:srgbClr val="800080"/>
              </a:buClr>
              <a:buNone/>
            </a:pPr>
            <a:r>
              <a:rPr lang="ru-RU" altLang="ru-RU" sz="3800" b="1" dirty="0">
                <a:solidFill>
                  <a:srgbClr val="800080"/>
                </a:solidFill>
              </a:rPr>
              <a:t>тип документа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3800" b="1" dirty="0">
                <a:solidFill>
                  <a:srgbClr val="800080"/>
                </a:solidFill>
              </a:rPr>
              <a:t>Физическое состояние материала и переплета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3800" b="1" dirty="0">
                <a:solidFill>
                  <a:srgbClr val="800080"/>
                </a:solidFill>
              </a:rPr>
              <a:t>Культурное значение и др.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endParaRPr lang="ru-RU" altLang="ru-RU" sz="40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6658"/>
      </p:ext>
    </p:extLst>
  </p:cSld>
  <p:clrMapOvr>
    <a:masterClrMapping/>
  </p:clrMapOvr>
  <p:transition spd="med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0A3C53D-01EA-7CE0-AB5A-B73A2CA9F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392A49D2-475C-93EB-A3E8-93C79BAD3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0" y="7020"/>
            <a:ext cx="9114364" cy="901700"/>
          </a:xfrm>
        </p:spPr>
        <p:txBody>
          <a:bodyPr/>
          <a:lstStyle/>
          <a:p>
            <a:pPr algn="ctr" eaLnBrk="1" hangingPunct="1"/>
            <a:r>
              <a:rPr lang="ru-RU" altLang="ru-RU" sz="4800" b="1" i="1" dirty="0">
                <a:solidFill>
                  <a:srgbClr val="800080"/>
                </a:solidFill>
              </a:rPr>
              <a:t>Критерии отбора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C54864B0-1CC9-7709-4F3E-BDE1E0D1B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9019480" cy="561662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800080"/>
              </a:buClr>
              <a:buNone/>
            </a:pPr>
            <a:r>
              <a:rPr lang="ru-RU" altLang="ru-RU" sz="3800" b="1" dirty="0" err="1">
                <a:solidFill>
                  <a:srgbClr val="FF0000"/>
                </a:solidFill>
              </a:rPr>
              <a:t>V</a:t>
            </a:r>
            <a:r>
              <a:rPr lang="ru-RU" altLang="ru-RU" sz="3800" b="1" baseline="-25000" dirty="0" err="1">
                <a:solidFill>
                  <a:srgbClr val="FF0000"/>
                </a:solidFill>
              </a:rPr>
              <a:t>i</a:t>
            </a:r>
            <a:r>
              <a:rPr lang="ru-RU" altLang="ru-RU" sz="3800" b="1" dirty="0">
                <a:solidFill>
                  <a:srgbClr val="FF0000"/>
                </a:solidFill>
              </a:rPr>
              <a:t>=A*K1</a:t>
            </a:r>
            <a:r>
              <a:rPr lang="ru-RU" altLang="ru-RU" sz="3800" b="1" baseline="-25000" dirty="0">
                <a:solidFill>
                  <a:srgbClr val="FF0000"/>
                </a:solidFill>
              </a:rPr>
              <a:t>i</a:t>
            </a:r>
            <a:r>
              <a:rPr lang="ru-RU" altLang="ru-RU" sz="3800" b="1" dirty="0">
                <a:solidFill>
                  <a:srgbClr val="FF0000"/>
                </a:solidFill>
              </a:rPr>
              <a:t>+B*K2</a:t>
            </a:r>
            <a:r>
              <a:rPr lang="ru-RU" altLang="ru-RU" sz="3800" b="1" baseline="-25000" dirty="0">
                <a:solidFill>
                  <a:srgbClr val="FF0000"/>
                </a:solidFill>
              </a:rPr>
              <a:t>i</a:t>
            </a:r>
            <a:r>
              <a:rPr lang="ru-RU" altLang="ru-RU" sz="3800" b="1" dirty="0">
                <a:solidFill>
                  <a:srgbClr val="800080"/>
                </a:solidFill>
              </a:rPr>
              <a:t>+</a:t>
            </a:r>
            <a:r>
              <a:rPr lang="ru-RU" altLang="ru-RU" sz="2800" b="1" dirty="0">
                <a:solidFill>
                  <a:srgbClr val="800080"/>
                </a:solidFill>
              </a:rPr>
              <a:t>C*K3</a:t>
            </a:r>
            <a:r>
              <a:rPr lang="ru-RU" altLang="ru-RU" sz="2800" b="1" baseline="-25000" dirty="0">
                <a:solidFill>
                  <a:srgbClr val="800080"/>
                </a:solidFill>
              </a:rPr>
              <a:t>i</a:t>
            </a:r>
            <a:r>
              <a:rPr lang="ru-RU" altLang="ru-RU" sz="3800" b="1" dirty="0">
                <a:solidFill>
                  <a:srgbClr val="800080"/>
                </a:solidFill>
              </a:rPr>
              <a:t>+…. , где                                    </a:t>
            </a:r>
          </a:p>
          <a:p>
            <a:pPr marL="0" indent="0" eaLnBrk="1" hangingPunct="1">
              <a:lnSpc>
                <a:spcPct val="90000"/>
              </a:lnSpc>
              <a:buClr>
                <a:srgbClr val="800080"/>
              </a:buClr>
              <a:buNone/>
            </a:pPr>
            <a:r>
              <a:rPr lang="ru-RU" altLang="ru-RU" sz="3800" b="1" dirty="0" err="1">
                <a:solidFill>
                  <a:srgbClr val="FF0000"/>
                </a:solidFill>
              </a:rPr>
              <a:t>V</a:t>
            </a:r>
            <a:r>
              <a:rPr lang="ru-RU" altLang="ru-RU" sz="3800" b="1" baseline="-25000" dirty="0" err="1">
                <a:solidFill>
                  <a:srgbClr val="800080"/>
                </a:solidFill>
              </a:rPr>
              <a:t>i</a:t>
            </a:r>
            <a:r>
              <a:rPr lang="ru-RU" altLang="ru-RU" sz="3800" b="1" dirty="0">
                <a:solidFill>
                  <a:srgbClr val="800080"/>
                </a:solidFill>
              </a:rPr>
              <a:t> - информационная значимость журнала</a:t>
            </a:r>
          </a:p>
          <a:p>
            <a:pPr marL="0" indent="0" eaLnBrk="1" hangingPunct="1">
              <a:lnSpc>
                <a:spcPct val="90000"/>
              </a:lnSpc>
              <a:buClr>
                <a:srgbClr val="800080"/>
              </a:buClr>
              <a:buNone/>
            </a:pPr>
            <a:r>
              <a:rPr lang="ru-RU" altLang="ru-RU" sz="3800" b="1" dirty="0">
                <a:solidFill>
                  <a:srgbClr val="FF0000"/>
                </a:solidFill>
              </a:rPr>
              <a:t>A</a:t>
            </a:r>
            <a:r>
              <a:rPr lang="ru-RU" altLang="ru-RU" sz="3800" b="1" dirty="0">
                <a:solidFill>
                  <a:srgbClr val="800080"/>
                </a:solidFill>
              </a:rPr>
              <a:t> - коэффициент для экспертных оценок, </a:t>
            </a:r>
            <a:r>
              <a:rPr lang="ru-RU" altLang="ru-RU" sz="3800" b="1" dirty="0">
                <a:solidFill>
                  <a:srgbClr val="FF0000"/>
                </a:solidFill>
              </a:rPr>
              <a:t>K1</a:t>
            </a:r>
            <a:r>
              <a:rPr lang="ru-RU" altLang="ru-RU" sz="3800" b="1" baseline="-25000" dirty="0">
                <a:solidFill>
                  <a:srgbClr val="FF0000"/>
                </a:solidFill>
              </a:rPr>
              <a:t>i</a:t>
            </a:r>
            <a:r>
              <a:rPr lang="ru-RU" altLang="ru-RU" sz="3800" b="1" dirty="0">
                <a:solidFill>
                  <a:srgbClr val="800080"/>
                </a:solidFill>
              </a:rPr>
              <a:t> - относительный показатель экспертных оценок</a:t>
            </a:r>
          </a:p>
          <a:p>
            <a:pPr marL="0" indent="0" eaLnBrk="1" hangingPunct="1">
              <a:lnSpc>
                <a:spcPct val="90000"/>
              </a:lnSpc>
              <a:buClr>
                <a:srgbClr val="800080"/>
              </a:buClr>
              <a:buNone/>
            </a:pPr>
            <a:r>
              <a:rPr lang="ru-RU" altLang="ru-RU" sz="3800" b="1" dirty="0">
                <a:solidFill>
                  <a:srgbClr val="FF0000"/>
                </a:solidFill>
              </a:rPr>
              <a:t>B</a:t>
            </a:r>
            <a:r>
              <a:rPr lang="ru-RU" altLang="ru-RU" sz="3800" b="1" dirty="0">
                <a:solidFill>
                  <a:srgbClr val="800080"/>
                </a:solidFill>
              </a:rPr>
              <a:t> -  коэффициент спроса журнала, </a:t>
            </a:r>
            <a:r>
              <a:rPr lang="ru-RU" altLang="ru-RU" sz="3800" b="1" dirty="0">
                <a:solidFill>
                  <a:srgbClr val="FF0000"/>
                </a:solidFill>
              </a:rPr>
              <a:t>K2</a:t>
            </a:r>
            <a:r>
              <a:rPr lang="ru-RU" altLang="ru-RU" sz="3800" b="1" baseline="-25000" dirty="0">
                <a:solidFill>
                  <a:srgbClr val="FF0000"/>
                </a:solidFill>
              </a:rPr>
              <a:t>i </a:t>
            </a:r>
            <a:r>
              <a:rPr lang="ru-RU" altLang="ru-RU" sz="3800" b="1" dirty="0">
                <a:solidFill>
                  <a:srgbClr val="FF0000"/>
                </a:solidFill>
              </a:rPr>
              <a:t>-</a:t>
            </a:r>
            <a:r>
              <a:rPr lang="ru-RU" altLang="ru-RU" sz="3800" b="1" dirty="0">
                <a:solidFill>
                  <a:srgbClr val="800080"/>
                </a:solidFill>
              </a:rPr>
              <a:t> относительный показатель спроса журнала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endParaRPr lang="ru-RU" altLang="ru-RU" sz="40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73914"/>
      </p:ext>
    </p:extLst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24936" cy="5832648"/>
          </a:xfrm>
        </p:spPr>
        <p:txBody>
          <a:bodyPr/>
          <a:lstStyle/>
          <a:p>
            <a:pPr algn="ctr" eaLnBrk="1" hangingPunct="1"/>
            <a:r>
              <a:rPr lang="en-US" altLang="ru-RU" b="1" dirty="0">
                <a:solidFill>
                  <a:srgbClr val="800080"/>
                </a:solidFill>
              </a:rPr>
              <a:t> </a:t>
            </a:r>
            <a:endParaRPr lang="ru-RU" altLang="ru-RU" b="1" dirty="0">
              <a:solidFill>
                <a:srgbClr val="800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2D1E3-8D4F-5B37-CF69-D05C4DBEF9A6}"/>
              </a:ext>
            </a:extLst>
          </p:cNvPr>
          <p:cNvSpPr txBox="1"/>
          <p:nvPr/>
        </p:nvSpPr>
        <p:spPr>
          <a:xfrm>
            <a:off x="1619672" y="476672"/>
            <a:ext cx="568863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Тематическая направленность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BEE595-8CD0-4871-6B42-816EC4B0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7" y="2564904"/>
            <a:ext cx="8679965" cy="34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81620"/>
      </p:ext>
    </p:extLst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60648"/>
            <a:ext cx="7859020" cy="4752528"/>
          </a:xfrm>
          <a:prstGeom prst="rect">
            <a:avLst/>
          </a:prstGeom>
        </p:spPr>
      </p:pic>
      <p:sp>
        <p:nvSpPr>
          <p:cNvPr id="1536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24744"/>
            <a:ext cx="9144000" cy="438638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ru-RU" altLang="ru-RU" sz="4800" b="1" i="1" dirty="0">
              <a:solidFill>
                <a:srgbClr val="80008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317937"/>
            <a:ext cx="5938019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759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8" y="116632"/>
            <a:ext cx="9114364" cy="792088"/>
          </a:xfrm>
        </p:spPr>
        <p:txBody>
          <a:bodyPr/>
          <a:lstStyle/>
          <a:p>
            <a:pPr algn="ctr" eaLnBrk="1" hangingPunct="1"/>
            <a:r>
              <a:rPr lang="ru-RU" altLang="ru-RU" sz="4800" b="1" i="1" dirty="0">
                <a:solidFill>
                  <a:srgbClr val="800080"/>
                </a:solidFill>
              </a:rPr>
              <a:t>Категории источников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4976" cy="5040560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4000" b="1" dirty="0">
                <a:solidFill>
                  <a:srgbClr val="800080"/>
                </a:solidFill>
              </a:rPr>
              <a:t> Книжные издания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4000" b="1" dirty="0">
                <a:solidFill>
                  <a:srgbClr val="800080"/>
                </a:solidFill>
              </a:rPr>
              <a:t> Периодические издания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4000" b="1" dirty="0">
                <a:solidFill>
                  <a:srgbClr val="800080"/>
                </a:solidFill>
              </a:rPr>
              <a:t> Патентная документация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4000" b="1" dirty="0">
                <a:solidFill>
                  <a:srgbClr val="800080"/>
                </a:solidFill>
              </a:rPr>
              <a:t> Научно-популярные издания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4000" b="1" dirty="0">
                <a:solidFill>
                  <a:srgbClr val="800080"/>
                </a:solidFill>
              </a:rPr>
              <a:t>  Научно-методические материалы</a:t>
            </a:r>
          </a:p>
          <a:p>
            <a:pPr marL="180975" indent="-180975" eaLnBrk="1" hangingPunct="1">
              <a:lnSpc>
                <a:spcPct val="90000"/>
              </a:lnSpc>
              <a:buClr>
                <a:srgbClr val="800080"/>
              </a:buClr>
              <a:buFontTx/>
              <a:buChar char="•"/>
            </a:pPr>
            <a:r>
              <a:rPr lang="ru-RU" altLang="ru-RU" sz="4000" b="1" dirty="0">
                <a:solidFill>
                  <a:srgbClr val="800080"/>
                </a:solidFill>
              </a:rPr>
              <a:t>  Материалы научных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698796577"/>
      </p:ext>
    </p:extLst>
  </p:cSld>
  <p:clrMapOvr>
    <a:masterClrMapping/>
  </p:clrMapOvr>
  <p:transition spd="med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024C8-BAFD-FCE9-BD6C-DEC3DDBE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56CB0A18-DE0F-F9B3-ABD8-EF32D9BD3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9532" y="404664"/>
            <a:ext cx="8424936" cy="5616624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rgbClr val="800080"/>
                </a:solidFill>
              </a:rPr>
              <a:t>Спасибо за внимание!</a:t>
            </a:r>
            <a:br>
              <a:rPr lang="ru-RU" altLang="ru-RU" b="1" dirty="0">
                <a:solidFill>
                  <a:srgbClr val="800080"/>
                </a:solidFill>
              </a:rPr>
            </a:br>
            <a:br>
              <a:rPr lang="ru-RU" altLang="ru-RU" b="1" dirty="0">
                <a:solidFill>
                  <a:srgbClr val="800080"/>
                </a:solidFill>
              </a:rPr>
            </a:br>
            <a:r>
              <a:rPr lang="ru-RU" altLang="ru-RU" b="1" dirty="0">
                <a:solidFill>
                  <a:srgbClr val="800080"/>
                </a:solidFill>
              </a:rPr>
              <a:t>Слащева Наталья Анатольевна</a:t>
            </a:r>
            <a:br>
              <a:rPr lang="ru-RU" altLang="ru-RU" b="1" dirty="0">
                <a:solidFill>
                  <a:srgbClr val="800080"/>
                </a:solidFill>
              </a:rPr>
            </a:br>
            <a:r>
              <a:rPr lang="ru-RU" altLang="ru-RU" b="1" dirty="0">
                <a:solidFill>
                  <a:srgbClr val="800080"/>
                </a:solidFill>
              </a:rPr>
              <a:t>БЕН РАН</a:t>
            </a:r>
            <a:br>
              <a:rPr lang="ru-RU" altLang="ru-RU" b="1" dirty="0">
                <a:solidFill>
                  <a:srgbClr val="800080"/>
                </a:solidFill>
              </a:rPr>
            </a:br>
            <a:br>
              <a:rPr lang="ru-RU" altLang="ru-RU" b="1" dirty="0">
                <a:solidFill>
                  <a:srgbClr val="800080"/>
                </a:solidFill>
              </a:rPr>
            </a:br>
            <a:r>
              <a:rPr lang="en-US" altLang="ru-RU" b="1" dirty="0">
                <a:solidFill>
                  <a:srgbClr val="800080"/>
                </a:solidFill>
              </a:rPr>
              <a:t>slashcheva@rambler.ru</a:t>
            </a:r>
            <a:br>
              <a:rPr lang="ru-RU" altLang="ru-RU" b="1" dirty="0">
                <a:solidFill>
                  <a:srgbClr val="800080"/>
                </a:solidFill>
              </a:rPr>
            </a:br>
            <a:r>
              <a:rPr lang="en-US" altLang="ru-RU" b="1" dirty="0" err="1">
                <a:solidFill>
                  <a:srgbClr val="800080"/>
                </a:solidFill>
              </a:rPr>
              <a:t>slashcheva</a:t>
            </a:r>
            <a:r>
              <a:rPr lang="en-US" altLang="ru-RU" b="1" dirty="0">
                <a:solidFill>
                  <a:srgbClr val="800080"/>
                </a:solidFill>
              </a:rPr>
              <a:t>@</a:t>
            </a:r>
            <a:r>
              <a:rPr lang="en-GB" altLang="ru-RU" b="1" dirty="0" err="1">
                <a:solidFill>
                  <a:srgbClr val="800080"/>
                </a:solidFill>
              </a:rPr>
              <a:t>benran</a:t>
            </a:r>
            <a:r>
              <a:rPr lang="en-US" altLang="ru-RU" b="1" dirty="0">
                <a:solidFill>
                  <a:srgbClr val="800080"/>
                </a:solidFill>
              </a:rPr>
              <a:t>.</a:t>
            </a:r>
            <a:r>
              <a:rPr lang="en-US" altLang="ru-RU" b="1" dirty="0" err="1">
                <a:solidFill>
                  <a:srgbClr val="800080"/>
                </a:solidFill>
              </a:rPr>
              <a:t>ru</a:t>
            </a:r>
            <a:r>
              <a:rPr lang="en-US" altLang="ru-RU" b="1" dirty="0">
                <a:solidFill>
                  <a:srgbClr val="800080"/>
                </a:solidFill>
              </a:rPr>
              <a:t> </a:t>
            </a:r>
            <a:endParaRPr lang="ru-RU" altLang="ru-RU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4761"/>
      </p:ext>
    </p:extLst>
  </p:cSld>
  <p:clrMapOvr>
    <a:masterClrMapping/>
  </p:clrMapOvr>
  <p:transition spd="med">
    <p:pull dir="rd"/>
  </p:transition>
</p:sld>
</file>

<file path=ppt/theme/theme1.xml><?xml version="1.0" encoding="utf-8"?>
<a:theme xmlns:a="http://schemas.openxmlformats.org/drawingml/2006/main" name="Безмятежность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Безмятеж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езмятежность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168</Words>
  <Application>Microsoft Office PowerPoint</Application>
  <PresentationFormat>Экран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Monotype Sorts</vt:lpstr>
      <vt:lpstr>Arial</vt:lpstr>
      <vt:lpstr>Calibri</vt:lpstr>
      <vt:lpstr>Times New Roman</vt:lpstr>
      <vt:lpstr>Безмятежность</vt:lpstr>
      <vt:lpstr>Презентация PowerPoint</vt:lpstr>
      <vt:lpstr>Презентация PowerPoint</vt:lpstr>
      <vt:lpstr>Критерии отбора</vt:lpstr>
      <vt:lpstr>Критерии отбора</vt:lpstr>
      <vt:lpstr> </vt:lpstr>
      <vt:lpstr>Презентация PowerPoint</vt:lpstr>
      <vt:lpstr>Категории источников</vt:lpstr>
      <vt:lpstr>Спасибо за внимание!  Слащева Наталья Анатольевна БЕН РАН  slashcheva@rambler.ru slashcheva@benran.ru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Reader</dc:creator>
  <cp:lastModifiedBy>AndyNatik AndyNatik</cp:lastModifiedBy>
  <cp:revision>99</cp:revision>
  <cp:lastPrinted>2025-09-24T17:52:47Z</cp:lastPrinted>
  <dcterms:created xsi:type="dcterms:W3CDTF">2015-12-21T10:26:47Z</dcterms:created>
  <dcterms:modified xsi:type="dcterms:W3CDTF">2025-10-28T10:34:20Z</dcterms:modified>
</cp:coreProperties>
</file>