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5" r:id="rId11"/>
    <p:sldId id="264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393D96-DC46-4114-B019-8B01232753D4}" type="doc">
      <dgm:prSet loTypeId="urn:microsoft.com/office/officeart/2005/8/layout/pyramid3" loCatId="pyramid" qsTypeId="urn:microsoft.com/office/officeart/2005/8/quickstyle/simple3" qsCatId="simple" csTypeId="urn:microsoft.com/office/officeart/2005/8/colors/accent1_2" csCatId="accent1" phldr="1"/>
      <dgm:spPr/>
    </dgm:pt>
    <dgm:pt modelId="{0773E713-A56D-4B10-B08F-04DBA23D271B}">
      <dgm:prSet phldrT="[Текст]"/>
      <dgm:spPr/>
      <dgm:t>
        <a:bodyPr/>
        <a:lstStyle/>
        <a:p>
          <a:r>
            <a:rPr lang="ru-RU" dirty="0"/>
            <a:t>Библиотека </a:t>
          </a:r>
          <a:r>
            <a:rPr lang="en-US" dirty="0"/>
            <a:t>I</a:t>
          </a:r>
          <a:r>
            <a:rPr lang="ru-RU" dirty="0"/>
            <a:t> уровня: </a:t>
          </a:r>
          <a:br>
            <a:rPr lang="ru-RU" dirty="0"/>
          </a:br>
          <a:r>
            <a:rPr lang="ru-RU" dirty="0"/>
            <a:t>объём фонда 50-55%</a:t>
          </a:r>
        </a:p>
      </dgm:t>
    </dgm:pt>
    <dgm:pt modelId="{409E66D5-FB56-4BB9-A8AD-39E9EB24EC87}" type="parTrans" cxnId="{8C48051B-E129-43CB-B573-D42CBC23BBF4}">
      <dgm:prSet/>
      <dgm:spPr/>
      <dgm:t>
        <a:bodyPr/>
        <a:lstStyle/>
        <a:p>
          <a:endParaRPr lang="ru-RU"/>
        </a:p>
      </dgm:t>
    </dgm:pt>
    <dgm:pt modelId="{8C05FAE8-6D19-4C11-8061-DF75DCF9E7FB}" type="sibTrans" cxnId="{8C48051B-E129-43CB-B573-D42CBC23BBF4}">
      <dgm:prSet/>
      <dgm:spPr/>
      <dgm:t>
        <a:bodyPr/>
        <a:lstStyle/>
        <a:p>
          <a:endParaRPr lang="ru-RU"/>
        </a:p>
      </dgm:t>
    </dgm:pt>
    <dgm:pt modelId="{7BF888AE-DAA7-40B5-9A5D-ED0E9E2477C7}">
      <dgm:prSet phldrT="[Текст]"/>
      <dgm:spPr/>
      <dgm:t>
        <a:bodyPr/>
        <a:lstStyle/>
        <a:p>
          <a:r>
            <a:rPr lang="ru-RU" dirty="0"/>
            <a:t>Библиотеки </a:t>
          </a:r>
          <a:r>
            <a:rPr lang="en-US" dirty="0"/>
            <a:t>II</a:t>
          </a:r>
          <a:r>
            <a:rPr lang="ru-RU" dirty="0"/>
            <a:t> уровня:</a:t>
          </a:r>
          <a:br>
            <a:rPr lang="ru-RU" dirty="0"/>
          </a:br>
          <a:r>
            <a:rPr lang="ru-RU" dirty="0"/>
            <a:t>объём фондов 20-25%</a:t>
          </a:r>
        </a:p>
      </dgm:t>
    </dgm:pt>
    <dgm:pt modelId="{FA400700-602E-4531-8B9B-A574C72AD04E}" type="parTrans" cxnId="{EE6FD9E4-1F52-438B-A991-8F8410CE4549}">
      <dgm:prSet/>
      <dgm:spPr/>
      <dgm:t>
        <a:bodyPr/>
        <a:lstStyle/>
        <a:p>
          <a:endParaRPr lang="ru-RU"/>
        </a:p>
      </dgm:t>
    </dgm:pt>
    <dgm:pt modelId="{00E607F7-E9D8-4B07-AFAB-AE3E38B0FCDF}" type="sibTrans" cxnId="{EE6FD9E4-1F52-438B-A991-8F8410CE4549}">
      <dgm:prSet/>
      <dgm:spPr/>
      <dgm:t>
        <a:bodyPr/>
        <a:lstStyle/>
        <a:p>
          <a:endParaRPr lang="ru-RU"/>
        </a:p>
      </dgm:t>
    </dgm:pt>
    <dgm:pt modelId="{C69C3371-F92F-4713-B5B2-FED6C370220C}">
      <dgm:prSet phldrT="[Текст]"/>
      <dgm:spPr/>
      <dgm:t>
        <a:bodyPr/>
        <a:lstStyle/>
        <a:p>
          <a:r>
            <a:rPr lang="ru-RU" dirty="0"/>
            <a:t>Библиотеки </a:t>
          </a:r>
          <a:r>
            <a:rPr lang="en-US" dirty="0"/>
            <a:t>III</a:t>
          </a:r>
          <a:r>
            <a:rPr lang="ru-RU" dirty="0"/>
            <a:t> уровня: объём фондов 25-30%</a:t>
          </a:r>
        </a:p>
      </dgm:t>
    </dgm:pt>
    <dgm:pt modelId="{7614AD59-F748-4B29-B01E-121EB27630FF}" type="parTrans" cxnId="{7A9D4797-001D-4D61-807B-064CEFDB92C4}">
      <dgm:prSet/>
      <dgm:spPr/>
      <dgm:t>
        <a:bodyPr/>
        <a:lstStyle/>
        <a:p>
          <a:endParaRPr lang="ru-RU"/>
        </a:p>
      </dgm:t>
    </dgm:pt>
    <dgm:pt modelId="{684646F1-89F2-4680-9A69-C6CAB6DE4A84}" type="sibTrans" cxnId="{7A9D4797-001D-4D61-807B-064CEFDB92C4}">
      <dgm:prSet/>
      <dgm:spPr/>
      <dgm:t>
        <a:bodyPr/>
        <a:lstStyle/>
        <a:p>
          <a:endParaRPr lang="ru-RU"/>
        </a:p>
      </dgm:t>
    </dgm:pt>
    <dgm:pt modelId="{38DD4E3A-6169-4EB1-A2A0-FDCE50DE7EB7}" type="pres">
      <dgm:prSet presAssocID="{4C393D96-DC46-4114-B019-8B01232753D4}" presName="Name0" presStyleCnt="0">
        <dgm:presLayoutVars>
          <dgm:dir/>
          <dgm:animLvl val="lvl"/>
          <dgm:resizeHandles val="exact"/>
        </dgm:presLayoutVars>
      </dgm:prSet>
      <dgm:spPr/>
    </dgm:pt>
    <dgm:pt modelId="{952A2596-C639-424B-BDC3-AA1A72373108}" type="pres">
      <dgm:prSet presAssocID="{0773E713-A56D-4B10-B08F-04DBA23D271B}" presName="Name8" presStyleCnt="0"/>
      <dgm:spPr/>
    </dgm:pt>
    <dgm:pt modelId="{84BD92E2-51B6-45AF-A54E-C81B53A47724}" type="pres">
      <dgm:prSet presAssocID="{0773E713-A56D-4B10-B08F-04DBA23D271B}" presName="level" presStyleLbl="node1" presStyleIdx="0" presStyleCnt="3" custScaleY="25566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855A17-8C23-4F0F-8D7F-7088BF2EF9E2}" type="pres">
      <dgm:prSet presAssocID="{0773E713-A56D-4B10-B08F-04DBA23D271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4090CD-99BF-4BB5-8659-A90C21B5B182}" type="pres">
      <dgm:prSet presAssocID="{7BF888AE-DAA7-40B5-9A5D-ED0E9E2477C7}" presName="Name8" presStyleCnt="0"/>
      <dgm:spPr/>
    </dgm:pt>
    <dgm:pt modelId="{818EB417-A6BC-4189-872F-F66F938E772E}" type="pres">
      <dgm:prSet presAssocID="{7BF888AE-DAA7-40B5-9A5D-ED0E9E2477C7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0DAA84-868F-4E70-B07F-E8783A4A606C}" type="pres">
      <dgm:prSet presAssocID="{7BF888AE-DAA7-40B5-9A5D-ED0E9E2477C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18D157-EA8A-4A3E-A21E-72DA18FCDE6E}" type="pres">
      <dgm:prSet presAssocID="{C69C3371-F92F-4713-B5B2-FED6C370220C}" presName="Name8" presStyleCnt="0"/>
      <dgm:spPr/>
    </dgm:pt>
    <dgm:pt modelId="{4ADDC872-C908-484D-B7FE-6CB485C5F229}" type="pres">
      <dgm:prSet presAssocID="{C69C3371-F92F-4713-B5B2-FED6C370220C}" presName="level" presStyleLbl="node1" presStyleIdx="2" presStyleCnt="3" custScaleY="15590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91F974-AED9-49B9-8EB2-0B8C7445F0B1}" type="pres">
      <dgm:prSet presAssocID="{C69C3371-F92F-4713-B5B2-FED6C370220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C48051B-E129-43CB-B573-D42CBC23BBF4}" srcId="{4C393D96-DC46-4114-B019-8B01232753D4}" destId="{0773E713-A56D-4B10-B08F-04DBA23D271B}" srcOrd="0" destOrd="0" parTransId="{409E66D5-FB56-4BB9-A8AD-39E9EB24EC87}" sibTransId="{8C05FAE8-6D19-4C11-8061-DF75DCF9E7FB}"/>
    <dgm:cxn modelId="{7E74A1E0-BCC2-4081-98F9-F3CBE98C4A6F}" type="presOf" srcId="{0773E713-A56D-4B10-B08F-04DBA23D271B}" destId="{84BD92E2-51B6-45AF-A54E-C81B53A47724}" srcOrd="0" destOrd="0" presId="urn:microsoft.com/office/officeart/2005/8/layout/pyramid3"/>
    <dgm:cxn modelId="{F4157830-9D1F-4A5D-A126-6A57DEEC433D}" type="presOf" srcId="{C69C3371-F92F-4713-B5B2-FED6C370220C}" destId="{4591F974-AED9-49B9-8EB2-0B8C7445F0B1}" srcOrd="1" destOrd="0" presId="urn:microsoft.com/office/officeart/2005/8/layout/pyramid3"/>
    <dgm:cxn modelId="{7A9D4797-001D-4D61-807B-064CEFDB92C4}" srcId="{4C393D96-DC46-4114-B019-8B01232753D4}" destId="{C69C3371-F92F-4713-B5B2-FED6C370220C}" srcOrd="2" destOrd="0" parTransId="{7614AD59-F748-4B29-B01E-121EB27630FF}" sibTransId="{684646F1-89F2-4680-9A69-C6CAB6DE4A84}"/>
    <dgm:cxn modelId="{515535FA-81DB-407D-8652-B5D8752C3878}" type="presOf" srcId="{4C393D96-DC46-4114-B019-8B01232753D4}" destId="{38DD4E3A-6169-4EB1-A2A0-FDCE50DE7EB7}" srcOrd="0" destOrd="0" presId="urn:microsoft.com/office/officeart/2005/8/layout/pyramid3"/>
    <dgm:cxn modelId="{EE6FD9E4-1F52-438B-A991-8F8410CE4549}" srcId="{4C393D96-DC46-4114-B019-8B01232753D4}" destId="{7BF888AE-DAA7-40B5-9A5D-ED0E9E2477C7}" srcOrd="1" destOrd="0" parTransId="{FA400700-602E-4531-8B9B-A574C72AD04E}" sibTransId="{00E607F7-E9D8-4B07-AFAB-AE3E38B0FCDF}"/>
    <dgm:cxn modelId="{0F278E5B-F025-45EE-9D46-6A5B57CC8275}" type="presOf" srcId="{7BF888AE-DAA7-40B5-9A5D-ED0E9E2477C7}" destId="{818EB417-A6BC-4189-872F-F66F938E772E}" srcOrd="0" destOrd="0" presId="urn:microsoft.com/office/officeart/2005/8/layout/pyramid3"/>
    <dgm:cxn modelId="{A6B0A094-B2C7-4751-9127-FBC7E9E8AC13}" type="presOf" srcId="{0773E713-A56D-4B10-B08F-04DBA23D271B}" destId="{06855A17-8C23-4F0F-8D7F-7088BF2EF9E2}" srcOrd="1" destOrd="0" presId="urn:microsoft.com/office/officeart/2005/8/layout/pyramid3"/>
    <dgm:cxn modelId="{87A00B0F-D180-4864-A0C6-CB94EB99909D}" type="presOf" srcId="{7BF888AE-DAA7-40B5-9A5D-ED0E9E2477C7}" destId="{220DAA84-868F-4E70-B07F-E8783A4A606C}" srcOrd="1" destOrd="0" presId="urn:microsoft.com/office/officeart/2005/8/layout/pyramid3"/>
    <dgm:cxn modelId="{99E97EE8-4C43-42AD-A726-6E4387BD1020}" type="presOf" srcId="{C69C3371-F92F-4713-B5B2-FED6C370220C}" destId="{4ADDC872-C908-484D-B7FE-6CB485C5F229}" srcOrd="0" destOrd="0" presId="urn:microsoft.com/office/officeart/2005/8/layout/pyramid3"/>
    <dgm:cxn modelId="{62231D65-60A3-4375-B333-A39F99EEFA69}" type="presParOf" srcId="{38DD4E3A-6169-4EB1-A2A0-FDCE50DE7EB7}" destId="{952A2596-C639-424B-BDC3-AA1A72373108}" srcOrd="0" destOrd="0" presId="urn:microsoft.com/office/officeart/2005/8/layout/pyramid3"/>
    <dgm:cxn modelId="{42436157-DE54-4E41-90C9-0C9C719EA735}" type="presParOf" srcId="{952A2596-C639-424B-BDC3-AA1A72373108}" destId="{84BD92E2-51B6-45AF-A54E-C81B53A47724}" srcOrd="0" destOrd="0" presId="urn:microsoft.com/office/officeart/2005/8/layout/pyramid3"/>
    <dgm:cxn modelId="{8953CF0B-AD71-4A88-8401-720DFFC6D016}" type="presParOf" srcId="{952A2596-C639-424B-BDC3-AA1A72373108}" destId="{06855A17-8C23-4F0F-8D7F-7088BF2EF9E2}" srcOrd="1" destOrd="0" presId="urn:microsoft.com/office/officeart/2005/8/layout/pyramid3"/>
    <dgm:cxn modelId="{A603934C-FCD2-4299-924E-D20808836BF9}" type="presParOf" srcId="{38DD4E3A-6169-4EB1-A2A0-FDCE50DE7EB7}" destId="{2D4090CD-99BF-4BB5-8659-A90C21B5B182}" srcOrd="1" destOrd="0" presId="urn:microsoft.com/office/officeart/2005/8/layout/pyramid3"/>
    <dgm:cxn modelId="{4F7C886E-EDCE-47C9-A414-3512F941BF8D}" type="presParOf" srcId="{2D4090CD-99BF-4BB5-8659-A90C21B5B182}" destId="{818EB417-A6BC-4189-872F-F66F938E772E}" srcOrd="0" destOrd="0" presId="urn:microsoft.com/office/officeart/2005/8/layout/pyramid3"/>
    <dgm:cxn modelId="{14029C79-29BD-42F1-BE22-0E9528A88F32}" type="presParOf" srcId="{2D4090CD-99BF-4BB5-8659-A90C21B5B182}" destId="{220DAA84-868F-4E70-B07F-E8783A4A606C}" srcOrd="1" destOrd="0" presId="urn:microsoft.com/office/officeart/2005/8/layout/pyramid3"/>
    <dgm:cxn modelId="{C31B1D81-0A13-4C1E-913C-3B7AA8E36B98}" type="presParOf" srcId="{38DD4E3A-6169-4EB1-A2A0-FDCE50DE7EB7}" destId="{A918D157-EA8A-4A3E-A21E-72DA18FCDE6E}" srcOrd="2" destOrd="0" presId="urn:microsoft.com/office/officeart/2005/8/layout/pyramid3"/>
    <dgm:cxn modelId="{FFC90CAA-DBB2-4139-9FB2-725B8DDE5688}" type="presParOf" srcId="{A918D157-EA8A-4A3E-A21E-72DA18FCDE6E}" destId="{4ADDC872-C908-484D-B7FE-6CB485C5F229}" srcOrd="0" destOrd="0" presId="urn:microsoft.com/office/officeart/2005/8/layout/pyramid3"/>
    <dgm:cxn modelId="{D7A8B4A6-3541-4B00-B30B-54D2DD86418B}" type="presParOf" srcId="{A918D157-EA8A-4A3E-A21E-72DA18FCDE6E}" destId="{4591F974-AED9-49B9-8EB2-0B8C7445F0B1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BD92E2-51B6-45AF-A54E-C81B53A47724}">
      <dsp:nvSpPr>
        <dsp:cNvPr id="0" name=""/>
        <dsp:cNvSpPr/>
      </dsp:nvSpPr>
      <dsp:spPr>
        <a:xfrm rot="10800000">
          <a:off x="0" y="0"/>
          <a:ext cx="5370023" cy="2026929"/>
        </a:xfrm>
        <a:prstGeom prst="trapezoid">
          <a:avLst>
            <a:gd name="adj" fmla="val 66202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Библиотека </a:t>
          </a:r>
          <a:r>
            <a:rPr lang="en-US" sz="1400" kern="1200" dirty="0"/>
            <a:t>I</a:t>
          </a:r>
          <a:r>
            <a:rPr lang="ru-RU" sz="1400" kern="1200" dirty="0"/>
            <a:t> уровня: </a:t>
          </a:r>
          <a:br>
            <a:rPr lang="ru-RU" sz="1400" kern="1200" dirty="0"/>
          </a:br>
          <a:r>
            <a:rPr lang="ru-RU" sz="1400" kern="1200" dirty="0"/>
            <a:t>объём фонда 50-55%</a:t>
          </a:r>
        </a:p>
      </dsp:txBody>
      <dsp:txXfrm rot="-10800000">
        <a:off x="939754" y="0"/>
        <a:ext cx="3490514" cy="2026929"/>
      </dsp:txXfrm>
    </dsp:sp>
    <dsp:sp modelId="{818EB417-A6BC-4189-872F-F66F938E772E}">
      <dsp:nvSpPr>
        <dsp:cNvPr id="0" name=""/>
        <dsp:cNvSpPr/>
      </dsp:nvSpPr>
      <dsp:spPr>
        <a:xfrm rot="10800000">
          <a:off x="1341862" y="2026929"/>
          <a:ext cx="2686297" cy="792819"/>
        </a:xfrm>
        <a:prstGeom prst="trapezoid">
          <a:avLst>
            <a:gd name="adj" fmla="val 66202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Библиотеки </a:t>
          </a:r>
          <a:r>
            <a:rPr lang="en-US" sz="1400" kern="1200" dirty="0"/>
            <a:t>II</a:t>
          </a:r>
          <a:r>
            <a:rPr lang="ru-RU" sz="1400" kern="1200" dirty="0"/>
            <a:t> уровня:</a:t>
          </a:r>
          <a:br>
            <a:rPr lang="ru-RU" sz="1400" kern="1200" dirty="0"/>
          </a:br>
          <a:r>
            <a:rPr lang="ru-RU" sz="1400" kern="1200" dirty="0"/>
            <a:t>объём фондов 20-25%</a:t>
          </a:r>
        </a:p>
      </dsp:txBody>
      <dsp:txXfrm rot="-10800000">
        <a:off x="1811964" y="2026929"/>
        <a:ext cx="1746093" cy="792819"/>
      </dsp:txXfrm>
    </dsp:sp>
    <dsp:sp modelId="{4ADDC872-C908-484D-B7FE-6CB485C5F229}">
      <dsp:nvSpPr>
        <dsp:cNvPr id="0" name=""/>
        <dsp:cNvSpPr/>
      </dsp:nvSpPr>
      <dsp:spPr>
        <a:xfrm rot="10800000">
          <a:off x="1866722" y="2819748"/>
          <a:ext cx="1636577" cy="1236052"/>
        </a:xfrm>
        <a:prstGeom prst="trapezoid">
          <a:avLst>
            <a:gd name="adj" fmla="val 66202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Библиотеки </a:t>
          </a:r>
          <a:r>
            <a:rPr lang="en-US" sz="1400" kern="1200" dirty="0"/>
            <a:t>III</a:t>
          </a:r>
          <a:r>
            <a:rPr lang="ru-RU" sz="1400" kern="1200" dirty="0"/>
            <a:t> уровня: объём фондов 25-30%</a:t>
          </a:r>
        </a:p>
      </dsp:txBody>
      <dsp:txXfrm rot="-10800000">
        <a:off x="1866722" y="2819748"/>
        <a:ext cx="1636577" cy="12360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2EC1-5A79-4B9E-946D-4126CEDA97AA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1406D-CAA0-4BB0-916B-B4F92AB6D9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557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2EC1-5A79-4B9E-946D-4126CEDA97AA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1406D-CAA0-4BB0-916B-B4F92AB6D9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938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2EC1-5A79-4B9E-946D-4126CEDA97AA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1406D-CAA0-4BB0-916B-B4F92AB6D9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86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2EC1-5A79-4B9E-946D-4126CEDA97AA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1406D-CAA0-4BB0-916B-B4F92AB6D9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967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2EC1-5A79-4B9E-946D-4126CEDA97AA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1406D-CAA0-4BB0-916B-B4F92AB6D9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563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2EC1-5A79-4B9E-946D-4126CEDA97AA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1406D-CAA0-4BB0-916B-B4F92AB6D9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660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2EC1-5A79-4B9E-946D-4126CEDA97AA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1406D-CAA0-4BB0-916B-B4F92AB6D9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4154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2EC1-5A79-4B9E-946D-4126CEDA97AA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1406D-CAA0-4BB0-916B-B4F92AB6D9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263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2EC1-5A79-4B9E-946D-4126CEDA97AA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1406D-CAA0-4BB0-916B-B4F92AB6D9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0150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2EC1-5A79-4B9E-946D-4126CEDA97AA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1406D-CAA0-4BB0-916B-B4F92AB6D9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583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2EC1-5A79-4B9E-946D-4126CEDA97AA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1406D-CAA0-4BB0-916B-B4F92AB6D9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816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42EC1-5A79-4B9E-946D-4126CEDA97AA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1406D-CAA0-4BB0-916B-B4F92AB6D9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9675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ionov@benran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1504950" y="2236121"/>
            <a:ext cx="9144000" cy="3070879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Анализ фондов региональных и отраслевых библиотек на основе общих классификационных стандартов с использованием сводных каталогов</a:t>
            </a:r>
            <a:endParaRPr lang="ru-RU" sz="4800" b="1" dirty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59874" y="5836445"/>
            <a:ext cx="598377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Михаил Ионов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&gt;&gt;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отдел интегрированной библиотечной системы БЕН РАН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85975" cy="208597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914525" y="353800"/>
            <a:ext cx="33020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БИБЛИОТЕКА ПО</a:t>
            </a:r>
            <a:br>
              <a:rPr lang="ru-RU" dirty="0" smtClean="0"/>
            </a:br>
            <a:r>
              <a:rPr lang="ru-RU" dirty="0" smtClean="0"/>
              <a:t>ЕСТЕСТВЕННЫМ НАУКАМ</a:t>
            </a:r>
          </a:p>
          <a:p>
            <a:r>
              <a:rPr lang="ru-RU" dirty="0" smtClean="0"/>
              <a:t>РОССИЙСКОЙ АКАДЕМИИ НАУК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71105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1" y="95251"/>
            <a:ext cx="962024" cy="962024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054862" y="116632"/>
            <a:ext cx="9498838" cy="868958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РЕЗУЛЬТАТЫ АНАЛИЗА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71735" y="1224254"/>
            <a:ext cx="10325262" cy="5194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180340">
              <a:lnSpc>
                <a:spcPct val="107000"/>
              </a:lnSpc>
              <a:spcAft>
                <a:spcPts val="0"/>
              </a:spcAft>
            </a:pP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Технологии искусственного интеллекта в отраслях экономики, социальной сферы (включая сферу общественной безопасности) и в органах публичной власти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180340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Поиск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УДК 004.896 показал 147 уникальных изданий, находящихся в 45 библиотеках содержащих 198 экземпляров.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180340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Институт проблем управления (77)</a:t>
            </a:r>
            <a:endParaRPr lang="ru-RU" sz="16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Библиотека Института программных систем РАН (32)</a:t>
            </a:r>
            <a:endParaRPr lang="ru-RU" sz="16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Библиотека в Институте автоматизации проектирования РАН (10)</a:t>
            </a:r>
            <a:endParaRPr lang="ru-RU" sz="16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Уфимский научный центр РАН (7)</a:t>
            </a:r>
            <a:endParaRPr lang="ru-RU" sz="16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Институт прикладной физики РАН (6)</a:t>
            </a:r>
            <a:endParaRPr lang="ru-RU" sz="16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Институт прикладной математики им. Келдыша (5)</a:t>
            </a:r>
            <a:endParaRPr lang="ru-RU" sz="16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Центральная научная библиотека Кольского научного центра им. Кирова РАН (5)</a:t>
            </a:r>
            <a:endParaRPr lang="ru-RU" sz="16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Библиотека Института проблем безопасного развития атомной энергетики РАН (4)</a:t>
            </a:r>
            <a:endParaRPr lang="ru-RU" sz="16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	Первые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три библиотеки содержат 102 уникальных документа, что покрывает 69% всего фонда по данной тематике.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2578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1" y="95251"/>
            <a:ext cx="962024" cy="962024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054862" y="116632"/>
            <a:ext cx="9498838" cy="868958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ВЫВОДЫ И ПРАКТИЧЕСКОЕ ПРИМЕНЕНИЕ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28254" y="985590"/>
            <a:ext cx="10584872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Одна библиотека обладает фондом на 50-55% покрывающим совокупный фонд по заданной тематике;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Три библиотеки уже покрывают 70-75% совокупного фонда.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4056613894"/>
              </p:ext>
            </p:extLst>
          </p:nvPr>
        </p:nvGraphicFramePr>
        <p:xfrm>
          <a:off x="1054862" y="1743735"/>
          <a:ext cx="5370023" cy="40558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5417126" y="3877999"/>
            <a:ext cx="6096000" cy="275960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Сканирование фондов библиотеки первого плана. В этом случае преимущество в виде роста охвата заданной тематики получат библиотеки второго плана;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Сканирование фондов библиотек второго плана. Здесь охват тематики библиотекой первого плана вырастет на 20-25%;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Сканирование фондов библиотек третьего плана. Здесь преимущество в 25-30% получит и библиотека первого плана и библиотеки второго плана.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144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2"/>
          <p:cNvSpPr txBox="1">
            <a:spLocks/>
          </p:cNvSpPr>
          <p:nvPr/>
        </p:nvSpPr>
        <p:spPr>
          <a:xfrm>
            <a:off x="2311681" y="985590"/>
            <a:ext cx="8147248" cy="561662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itchFamily="34" charset="0"/>
              <a:buNone/>
            </a:pPr>
            <a:endParaRPr lang="ru-RU" sz="5200" b="1" dirty="0" smtClean="0">
              <a:solidFill>
                <a:srgbClr val="FFC000"/>
              </a:solidFill>
            </a:endParaRPr>
          </a:p>
          <a:p>
            <a:pPr algn="ctr">
              <a:buFont typeface="Arial" pitchFamily="34" charset="0"/>
              <a:buNone/>
            </a:pPr>
            <a:endParaRPr lang="ru-RU" sz="5200" b="1" dirty="0">
              <a:solidFill>
                <a:srgbClr val="FFC000"/>
              </a:solidFill>
            </a:endParaRPr>
          </a:p>
          <a:p>
            <a:pPr algn="ctr">
              <a:buFont typeface="Arial" pitchFamily="34" charset="0"/>
              <a:buNone/>
            </a:pPr>
            <a:endParaRPr lang="ru-RU" sz="5200" b="1" dirty="0" smtClean="0">
              <a:solidFill>
                <a:srgbClr val="FFC000"/>
              </a:solidFill>
            </a:endParaRPr>
          </a:p>
          <a:p>
            <a:pPr algn="ctr">
              <a:buFont typeface="Arial" pitchFamily="34" charset="0"/>
              <a:buNone/>
            </a:pPr>
            <a:r>
              <a:rPr lang="ru-RU" sz="7700" b="1" dirty="0" smtClean="0">
                <a:solidFill>
                  <a:srgbClr val="FFC000"/>
                </a:solidFill>
              </a:rPr>
              <a:t>СПАСИБО!</a:t>
            </a:r>
          </a:p>
          <a:p>
            <a:pPr algn="ctr">
              <a:buFont typeface="Arial" pitchFamily="34" charset="0"/>
              <a:buNone/>
            </a:pPr>
            <a:endParaRPr lang="ru-RU" dirty="0" smtClean="0"/>
          </a:p>
          <a:p>
            <a:pPr algn="ctr">
              <a:buFont typeface="Arial" pitchFamily="34" charset="0"/>
              <a:buNone/>
            </a:pPr>
            <a:endParaRPr lang="ru-RU" dirty="0" smtClean="0"/>
          </a:p>
          <a:p>
            <a:pPr>
              <a:buFont typeface="Arial" pitchFamily="34" charset="0"/>
              <a:buNone/>
            </a:pPr>
            <a:r>
              <a:rPr lang="ru-RU" sz="2100" dirty="0" smtClean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Михаил Ионов</a:t>
            </a:r>
          </a:p>
          <a:p>
            <a:pPr>
              <a:buFont typeface="Arial" pitchFamily="34" charset="0"/>
              <a:buNone/>
            </a:pPr>
            <a:r>
              <a:rPr lang="en-US" sz="2100" dirty="0" smtClean="0">
                <a:solidFill>
                  <a:schemeClr val="tx2">
                    <a:lumMod val="75000"/>
                  </a:schemeClr>
                </a:solidFill>
                <a:latin typeface="Corbel" pitchFamily="34" charset="0"/>
                <a:hlinkClick r:id="rId2"/>
              </a:rPr>
              <a:t>ionov@benran.ru</a:t>
            </a:r>
            <a:endParaRPr lang="ru-RU" sz="2100" dirty="0" smtClean="0">
              <a:solidFill>
                <a:schemeClr val="tx2">
                  <a:lumMod val="75000"/>
                </a:schemeClr>
              </a:solidFill>
              <a:latin typeface="Corbel" pitchFamily="34" charset="0"/>
            </a:endParaRPr>
          </a:p>
          <a:p>
            <a:pPr>
              <a:buFont typeface="Arial" pitchFamily="34" charset="0"/>
              <a:buNone/>
            </a:pPr>
            <a:endParaRPr lang="en-US" sz="2100" dirty="0" smtClean="0">
              <a:solidFill>
                <a:schemeClr val="tx2">
                  <a:lumMod val="75000"/>
                </a:schemeClr>
              </a:solidFill>
              <a:latin typeface="Corbel" pitchFamily="34" charset="0"/>
            </a:endParaRPr>
          </a:p>
          <a:p>
            <a:pPr>
              <a:buFont typeface="Arial" pitchFamily="34" charset="0"/>
              <a:buNone/>
            </a:pPr>
            <a:r>
              <a:rPr lang="ru-RU" sz="2100" dirty="0" smtClean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Библиотека по естественным наукам</a:t>
            </a:r>
            <a:endParaRPr lang="ru-RU" sz="2100" dirty="0">
              <a:solidFill>
                <a:schemeClr val="tx2">
                  <a:lumMod val="75000"/>
                </a:schemeClr>
              </a:solidFill>
              <a:latin typeface="Corbel" pitchFamily="34" charset="0"/>
            </a:endParaRPr>
          </a:p>
          <a:p>
            <a:pPr>
              <a:buFont typeface="Arial" pitchFamily="34" charset="0"/>
              <a:buNone/>
            </a:pPr>
            <a:r>
              <a:rPr lang="ru-RU" sz="2100" dirty="0" smtClean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Российской академии наук</a:t>
            </a:r>
          </a:p>
          <a:p>
            <a:pPr>
              <a:buFont typeface="Arial" pitchFamily="34" charset="0"/>
              <a:buNone/>
            </a:pPr>
            <a:r>
              <a:rPr lang="ru-RU" sz="2100" dirty="0" smtClean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Отдел интегрированной библиотечной системы</a:t>
            </a:r>
            <a:endParaRPr lang="en-US" sz="2100" dirty="0" smtClean="0">
              <a:solidFill>
                <a:schemeClr val="tx2">
                  <a:lumMod val="75000"/>
                </a:schemeClr>
              </a:solidFill>
              <a:latin typeface="Corbel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85975" cy="208597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914525" y="353800"/>
            <a:ext cx="33020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БИБЛИОТЕКА ПО</a:t>
            </a:r>
            <a:br>
              <a:rPr lang="ru-RU" dirty="0" smtClean="0"/>
            </a:br>
            <a:r>
              <a:rPr lang="ru-RU" dirty="0" smtClean="0"/>
              <a:t>ЕСТЕСТВЕННЫМ НАУКАМ</a:t>
            </a:r>
          </a:p>
          <a:p>
            <a:r>
              <a:rPr lang="ru-RU" dirty="0" smtClean="0"/>
              <a:t>РОССИЙСКОЙ АКАДЕМИИ НАУК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9033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1054862" y="233072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en-US" b="1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&gt;&gt;</a:t>
            </a:r>
            <a:r>
              <a:rPr lang="ru-RU" dirty="0" smtClean="0"/>
              <a:t> Сокращение </a:t>
            </a:r>
            <a:r>
              <a:rPr lang="ru-RU" dirty="0"/>
              <a:t>суммарных финансовых, трудовых и материальных затрат библиотек РАН на создание и поддержку электронных каталогов, других видов библиотечно-информационных ресурсов, автоматизации и стандартизации библиотечных </a:t>
            </a:r>
            <a:r>
              <a:rPr lang="ru-RU" dirty="0" smtClean="0"/>
              <a:t>процессов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en-US" b="1" dirty="0">
                <a:solidFill>
                  <a:srgbClr val="FF0000"/>
                </a:solidFill>
                <a:latin typeface="Bahnschrift" panose="020B0502040204020203" pitchFamily="34" charset="0"/>
              </a:rPr>
              <a:t>&gt;&gt;</a:t>
            </a:r>
            <a:r>
              <a:rPr lang="ru-RU" dirty="0"/>
              <a:t> Обеспечение и/или облегчение свободного и широкого доступа читателей к библиотечно-информационным ресурсам библиотек РАН с использованием современных информационных и телекоммуникационных </a:t>
            </a:r>
            <a:r>
              <a:rPr lang="ru-RU" dirty="0" smtClean="0"/>
              <a:t>технологий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1" y="95251"/>
            <a:ext cx="962024" cy="962024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054862" y="116632"/>
            <a:ext cx="7945122" cy="868958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ЦЕЛИ ЕИПБ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423851" y="1105569"/>
            <a:ext cx="10515600" cy="6000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ЕИПБ</a:t>
            </a:r>
            <a:r>
              <a:rPr lang="ru-RU" i="1" dirty="0" smtClean="0"/>
              <a:t> - Единое информационное пространство библиотек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087019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1054862" y="1069132"/>
            <a:ext cx="10515600" cy="818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dirty="0" smtClean="0">
                <a:solidFill>
                  <a:schemeClr val="accent2"/>
                </a:solidFill>
              </a:rPr>
              <a:t>193</a:t>
            </a:r>
            <a:r>
              <a:rPr lang="ru-RU" sz="1800" dirty="0" smtClean="0"/>
              <a:t> </a:t>
            </a:r>
            <a:r>
              <a:rPr lang="ru-RU" sz="1800" dirty="0" smtClean="0"/>
              <a:t>библиотек помимо сети БЕН РАН</a:t>
            </a:r>
          </a:p>
          <a:p>
            <a:pPr marL="0" indent="0">
              <a:buNone/>
            </a:pPr>
            <a:r>
              <a:rPr lang="ru-RU" sz="1800" b="1" dirty="0" smtClean="0">
                <a:solidFill>
                  <a:schemeClr val="accent2"/>
                </a:solidFill>
              </a:rPr>
              <a:t>723 000</a:t>
            </a:r>
            <a:r>
              <a:rPr lang="ru-RU" sz="1800" dirty="0" smtClean="0"/>
              <a:t> экземпляров помимо фонда БЕН РАН</a:t>
            </a:r>
            <a:endParaRPr lang="ru-RU" sz="18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1" y="95251"/>
            <a:ext cx="962024" cy="962024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054861" y="116632"/>
            <a:ext cx="10660889" cy="868958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СВОДНЫЙ КАТАЛОГ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en-US" sz="2800" b="1" i="1" dirty="0" smtClean="0">
                <a:solidFill>
                  <a:schemeClr val="tx2">
                    <a:lumMod val="75000"/>
                  </a:schemeClr>
                </a:solidFill>
              </a:rPr>
              <a:t>https://unioncat.nclib.ru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61" y="1845681"/>
            <a:ext cx="9233730" cy="5012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727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1" y="95251"/>
            <a:ext cx="962024" cy="962024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054862" y="116632"/>
            <a:ext cx="7945122" cy="868958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МЕТОДИКА АНАЛИЗА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54861" y="902460"/>
            <a:ext cx="100675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Цель </a:t>
            </a:r>
            <a:r>
              <a:rPr lang="ru-RU" dirty="0"/>
              <a:t>– выявить библиотеки сводного каталога с фондами, содержащими издания, наиболее полно раскрывающими заданные темы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72" y="1548791"/>
            <a:ext cx="8583777" cy="470153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045075" y="6250330"/>
            <a:ext cx="79225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Примеры разбора составных индексов: 572.1</a:t>
            </a:r>
            <a:r>
              <a:rPr lang="ru-RU" dirty="0"/>
              <a:t>/.4  =&gt; 572.1 ; 572.2 ; 572.3 ; </a:t>
            </a:r>
            <a:r>
              <a:rPr lang="ru-RU" dirty="0" smtClean="0"/>
              <a:t>572.4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347.2/.3:334.722(07) =&gt; 347.2 ; 347.3 ; 334.722</a:t>
            </a:r>
          </a:p>
        </p:txBody>
      </p:sp>
    </p:spTree>
    <p:extLst>
      <p:ext uri="{BB962C8B-B14F-4D97-AF65-F5344CB8AC3E}">
        <p14:creationId xmlns:p14="http://schemas.microsoft.com/office/powerpoint/2010/main" val="4273107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1" y="95251"/>
            <a:ext cx="962024" cy="962024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054862" y="116632"/>
            <a:ext cx="7945122" cy="868958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СОСТАВ ИСХОДНЫХ ДАННЫХ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08166" y="872609"/>
            <a:ext cx="5270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Библиотеки с уровнем систематизации более 80</a:t>
            </a:r>
            <a:r>
              <a:rPr lang="ru-RU" dirty="0" smtClean="0"/>
              <a:t>%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5260378"/>
              </p:ext>
            </p:extLst>
          </p:nvPr>
        </p:nvGraphicFramePr>
        <p:xfrm>
          <a:off x="1123950" y="1369109"/>
          <a:ext cx="10039350" cy="53037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03534">
                  <a:extLst>
                    <a:ext uri="{9D8B030D-6E8A-4147-A177-3AD203B41FA5}">
                      <a16:colId xmlns:a16="http://schemas.microsoft.com/office/drawing/2014/main" val="23529561"/>
                    </a:ext>
                  </a:extLst>
                </a:gridCol>
                <a:gridCol w="788559">
                  <a:extLst>
                    <a:ext uri="{9D8B030D-6E8A-4147-A177-3AD203B41FA5}">
                      <a16:colId xmlns:a16="http://schemas.microsoft.com/office/drawing/2014/main" val="377306272"/>
                    </a:ext>
                  </a:extLst>
                </a:gridCol>
                <a:gridCol w="944435">
                  <a:extLst>
                    <a:ext uri="{9D8B030D-6E8A-4147-A177-3AD203B41FA5}">
                      <a16:colId xmlns:a16="http://schemas.microsoft.com/office/drawing/2014/main" val="3512102923"/>
                    </a:ext>
                  </a:extLst>
                </a:gridCol>
                <a:gridCol w="802822">
                  <a:extLst>
                    <a:ext uri="{9D8B030D-6E8A-4147-A177-3AD203B41FA5}">
                      <a16:colId xmlns:a16="http://schemas.microsoft.com/office/drawing/2014/main" val="2598589777"/>
                    </a:ext>
                  </a:extLst>
                </a:gridCol>
              </a:tblGrid>
              <a:tr h="2691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Название</a:t>
                      </a:r>
                      <a:endParaRPr lang="ru-RU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Фонд</a:t>
                      </a:r>
                      <a:endParaRPr lang="ru-RU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УДК</a:t>
                      </a:r>
                      <a:endParaRPr lang="ru-RU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 </a:t>
                      </a:r>
                      <a:endParaRPr lang="ru-RU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extLst>
                  <a:ext uri="{0D108BD9-81ED-4DB2-BD59-A6C34878D82A}">
                    <a16:rowId xmlns:a16="http://schemas.microsoft.com/office/drawing/2014/main" val="2202818265"/>
                  </a:ext>
                </a:extLst>
              </a:tr>
              <a:tr h="2196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Научно-исследовательский центр компьютерного моделирования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427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419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98%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extLst>
                  <a:ext uri="{0D108BD9-81ED-4DB2-BD59-A6C34878D82A}">
                    <a16:rowId xmlns:a16="http://schemas.microsoft.com/office/drawing/2014/main" val="2621910716"/>
                  </a:ext>
                </a:extLst>
              </a:tr>
              <a:tr h="2196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Всероссийский научно-исследовательский геологический нефтяной институт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251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246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98%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extLst>
                  <a:ext uri="{0D108BD9-81ED-4DB2-BD59-A6C34878D82A}">
                    <a16:rowId xmlns:a16="http://schemas.microsoft.com/office/drawing/2014/main" val="764854885"/>
                  </a:ext>
                </a:extLst>
              </a:tr>
              <a:tr h="2196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Библиотека Палеонтологического института РАН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322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315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98%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extLst>
                  <a:ext uri="{0D108BD9-81ED-4DB2-BD59-A6C34878D82A}">
                    <a16:rowId xmlns:a16="http://schemas.microsoft.com/office/drawing/2014/main" val="748565769"/>
                  </a:ext>
                </a:extLst>
              </a:tr>
              <a:tr h="2196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Библиотека Института автоматики и процессов управления ДВО РАН</a:t>
                      </a:r>
                      <a:endParaRPr lang="ru-RU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231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225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97%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extLst>
                  <a:ext uri="{0D108BD9-81ED-4DB2-BD59-A6C34878D82A}">
                    <a16:rowId xmlns:a16="http://schemas.microsoft.com/office/drawing/2014/main" val="609041992"/>
                  </a:ext>
                </a:extLst>
              </a:tr>
              <a:tr h="2196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Всероссийский научно-исследовательский институт охраны природы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410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398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97%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extLst>
                  <a:ext uri="{0D108BD9-81ED-4DB2-BD59-A6C34878D82A}">
                    <a16:rowId xmlns:a16="http://schemas.microsoft.com/office/drawing/2014/main" val="3693856357"/>
                  </a:ext>
                </a:extLst>
              </a:tr>
              <a:tr h="2196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Библиотека Самарского научного центра РАН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3529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3418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97%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extLst>
                  <a:ext uri="{0D108BD9-81ED-4DB2-BD59-A6C34878D82A}">
                    <a16:rowId xmlns:a16="http://schemas.microsoft.com/office/drawing/2014/main" val="3789463620"/>
                  </a:ext>
                </a:extLst>
              </a:tr>
              <a:tr h="2196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Троицкий институт инновационных и термоядерных исследований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2662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2575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97%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extLst>
                  <a:ext uri="{0D108BD9-81ED-4DB2-BD59-A6C34878D82A}">
                    <a16:rowId xmlns:a16="http://schemas.microsoft.com/office/drawing/2014/main" val="2777211707"/>
                  </a:ext>
                </a:extLst>
              </a:tr>
              <a:tr h="2431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Гидрохимический институт по гидрометеорологии и контролю природной среды РАН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151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146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97%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extLst>
                  <a:ext uri="{0D108BD9-81ED-4DB2-BD59-A6C34878D82A}">
                    <a16:rowId xmlns:a16="http://schemas.microsoft.com/office/drawing/2014/main" val="1798522696"/>
                  </a:ext>
                </a:extLst>
              </a:tr>
              <a:tr h="2196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Казанский научный центр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2384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2300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96%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extLst>
                  <a:ext uri="{0D108BD9-81ED-4DB2-BD59-A6C34878D82A}">
                    <a16:rowId xmlns:a16="http://schemas.microsoft.com/office/drawing/2014/main" val="3912624676"/>
                  </a:ext>
                </a:extLst>
              </a:tr>
              <a:tr h="2196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Калининградская комплексная ионосферная станция ИЗМИРАН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303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292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96%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extLst>
                  <a:ext uri="{0D108BD9-81ED-4DB2-BD59-A6C34878D82A}">
                    <a16:rowId xmlns:a16="http://schemas.microsoft.com/office/drawing/2014/main" val="1931664940"/>
                  </a:ext>
                </a:extLst>
              </a:tr>
              <a:tr h="2196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Библиотека ГУ «Гидрометцентр России»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1767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1698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96%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extLst>
                  <a:ext uri="{0D108BD9-81ED-4DB2-BD59-A6C34878D82A}">
                    <a16:rowId xmlns:a16="http://schemas.microsoft.com/office/drawing/2014/main" val="1983097468"/>
                  </a:ext>
                </a:extLst>
              </a:tr>
              <a:tr h="2196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Институт Геологии и разработки горючих ископаемых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863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822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95%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extLst>
                  <a:ext uri="{0D108BD9-81ED-4DB2-BD59-A6C34878D82A}">
                    <a16:rowId xmlns:a16="http://schemas.microsoft.com/office/drawing/2014/main" val="722100543"/>
                  </a:ext>
                </a:extLst>
              </a:tr>
              <a:tr h="3839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Библиотека в Институте структурной макрокинетики и проблем материаловедения РАН им. А.Г. Мержанова 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168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158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94%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extLst>
                  <a:ext uri="{0D108BD9-81ED-4DB2-BD59-A6C34878D82A}">
                    <a16:rowId xmlns:a16="http://schemas.microsoft.com/office/drawing/2014/main" val="3071553808"/>
                  </a:ext>
                </a:extLst>
              </a:tr>
              <a:tr h="2196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Библиотека Институте проблем проектирования в микроэлектронике РАН 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117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110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94%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extLst>
                  <a:ext uri="{0D108BD9-81ED-4DB2-BD59-A6C34878D82A}">
                    <a16:rowId xmlns:a16="http://schemas.microsoft.com/office/drawing/2014/main" val="1405208459"/>
                  </a:ext>
                </a:extLst>
              </a:tr>
              <a:tr h="2196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Библиотека Объединенного института ядерных исследований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6577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6133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93%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extLst>
                  <a:ext uri="{0D108BD9-81ED-4DB2-BD59-A6C34878D82A}">
                    <a16:rowId xmlns:a16="http://schemas.microsoft.com/office/drawing/2014/main" val="899880004"/>
                  </a:ext>
                </a:extLst>
              </a:tr>
              <a:tr h="2196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Карельский филиал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8320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7553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91%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extLst>
                  <a:ext uri="{0D108BD9-81ED-4DB2-BD59-A6C34878D82A}">
                    <a16:rowId xmlns:a16="http://schemas.microsoft.com/office/drawing/2014/main" val="2450391698"/>
                  </a:ext>
                </a:extLst>
              </a:tr>
              <a:tr h="3839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Институт физики высоких энергий имени А.А. Логунова Национального исследовательского центра «Курчатовский институт» 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4359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3938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90%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extLst>
                  <a:ext uri="{0D108BD9-81ED-4DB2-BD59-A6C34878D82A}">
                    <a16:rowId xmlns:a16="http://schemas.microsoft.com/office/drawing/2014/main" val="1030974520"/>
                  </a:ext>
                </a:extLst>
              </a:tr>
              <a:tr h="2196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Институт атомной энергии имени И. В. Курчатова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2509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2262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90%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extLst>
                  <a:ext uri="{0D108BD9-81ED-4DB2-BD59-A6C34878D82A}">
                    <a16:rowId xmlns:a16="http://schemas.microsoft.com/office/drawing/2014/main" val="66730527"/>
                  </a:ext>
                </a:extLst>
              </a:tr>
              <a:tr h="2196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Библиотека Института программных систем РАН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10226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8748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85%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extLst>
                  <a:ext uri="{0D108BD9-81ED-4DB2-BD59-A6C34878D82A}">
                    <a16:rowId xmlns:a16="http://schemas.microsoft.com/office/drawing/2014/main" val="1934032493"/>
                  </a:ext>
                </a:extLst>
              </a:tr>
              <a:tr h="3839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</a:rPr>
                        <a:t>Библиотека </a:t>
                      </a:r>
                      <a:r>
                        <a:rPr lang="ru-RU" sz="1400" b="0" dirty="0">
                          <a:effectLst/>
                        </a:rPr>
                        <a:t>института минералогии, геохимии и кристаллографии редких элементов</a:t>
                      </a:r>
                      <a:endParaRPr lang="ru-RU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1968</a:t>
                      </a:r>
                      <a:endParaRPr lang="ru-RU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1662</a:t>
                      </a:r>
                      <a:endParaRPr lang="ru-RU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84%</a:t>
                      </a:r>
                      <a:endParaRPr lang="ru-RU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86" marR="65686" marT="0" marB="0" anchor="b"/>
                </a:tc>
                <a:extLst>
                  <a:ext uri="{0D108BD9-81ED-4DB2-BD59-A6C34878D82A}">
                    <a16:rowId xmlns:a16="http://schemas.microsoft.com/office/drawing/2014/main" val="9752771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9840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1" y="95251"/>
            <a:ext cx="962024" cy="962024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054862" y="116632"/>
            <a:ext cx="7945122" cy="868958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СОСТАВ ИСХОДНЫХ ДАННЫХ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13041" y="872609"/>
            <a:ext cx="4156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Библиотеки с самым большим </a:t>
            </a:r>
            <a:r>
              <a:rPr lang="ru-RU" dirty="0" smtClean="0"/>
              <a:t>фондом</a:t>
            </a: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296627"/>
              </p:ext>
            </p:extLst>
          </p:nvPr>
        </p:nvGraphicFramePr>
        <p:xfrm>
          <a:off x="1054862" y="1314457"/>
          <a:ext cx="10041762" cy="51007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03300">
                  <a:extLst>
                    <a:ext uri="{9D8B030D-6E8A-4147-A177-3AD203B41FA5}">
                      <a16:colId xmlns:a16="http://schemas.microsoft.com/office/drawing/2014/main" val="3825658570"/>
                    </a:ext>
                  </a:extLst>
                </a:gridCol>
                <a:gridCol w="793498">
                  <a:extLst>
                    <a:ext uri="{9D8B030D-6E8A-4147-A177-3AD203B41FA5}">
                      <a16:colId xmlns:a16="http://schemas.microsoft.com/office/drawing/2014/main" val="2697530408"/>
                    </a:ext>
                  </a:extLst>
                </a:gridCol>
                <a:gridCol w="793498">
                  <a:extLst>
                    <a:ext uri="{9D8B030D-6E8A-4147-A177-3AD203B41FA5}">
                      <a16:colId xmlns:a16="http://schemas.microsoft.com/office/drawing/2014/main" val="2830180626"/>
                    </a:ext>
                  </a:extLst>
                </a:gridCol>
                <a:gridCol w="751466">
                  <a:extLst>
                    <a:ext uri="{9D8B030D-6E8A-4147-A177-3AD203B41FA5}">
                      <a16:colId xmlns:a16="http://schemas.microsoft.com/office/drawing/2014/main" val="2406921984"/>
                    </a:ext>
                  </a:extLst>
                </a:gridCol>
              </a:tblGrid>
              <a:tr h="2215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Название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Фонд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УДК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 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extLst>
                  <a:ext uri="{0D108BD9-81ED-4DB2-BD59-A6C34878D82A}">
                    <a16:rowId xmlns:a16="http://schemas.microsoft.com/office/drawing/2014/main" val="1063648855"/>
                  </a:ext>
                </a:extLst>
              </a:tr>
              <a:tr h="2215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Институт биологии внутренних вод им. И. Д. Папанина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49682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36536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73%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extLst>
                  <a:ext uri="{0D108BD9-81ED-4DB2-BD59-A6C34878D82A}">
                    <a16:rowId xmlns:a16="http://schemas.microsoft.com/office/drawing/2014/main" val="659514974"/>
                  </a:ext>
                </a:extLst>
              </a:tr>
              <a:tr h="2215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Центральная научная библиотека ДВО РАН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40669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6226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15%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extLst>
                  <a:ext uri="{0D108BD9-81ED-4DB2-BD59-A6C34878D82A}">
                    <a16:rowId xmlns:a16="http://schemas.microsoft.com/office/drawing/2014/main" val="1728282080"/>
                  </a:ext>
                </a:extLst>
              </a:tr>
              <a:tr h="2215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Библиотека в Институте радиотехники и электроники им. В. А. Котельникова РАН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37834</a:t>
                      </a:r>
                      <a:endParaRPr lang="ru-RU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4039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11%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extLst>
                  <a:ext uri="{0D108BD9-81ED-4DB2-BD59-A6C34878D82A}">
                    <a16:rowId xmlns:a16="http://schemas.microsoft.com/office/drawing/2014/main" val="3895199292"/>
                  </a:ext>
                </a:extLst>
              </a:tr>
              <a:tr h="2215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Уфимский научный центр РАН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32535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13339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41%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extLst>
                  <a:ext uri="{0D108BD9-81ED-4DB2-BD59-A6C34878D82A}">
                    <a16:rowId xmlns:a16="http://schemas.microsoft.com/office/drawing/2014/main" val="1437589734"/>
                  </a:ext>
                </a:extLst>
              </a:tr>
              <a:tr h="2215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Институт химической физики АН СССР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28116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5370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19%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extLst>
                  <a:ext uri="{0D108BD9-81ED-4DB2-BD59-A6C34878D82A}">
                    <a16:rowId xmlns:a16="http://schemas.microsoft.com/office/drawing/2014/main" val="336230266"/>
                  </a:ext>
                </a:extLst>
              </a:tr>
              <a:tr h="2215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Библиотека в Институте молекулярной биологии им. В. А. Энгельгардта РАН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23467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1411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6%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extLst>
                  <a:ext uri="{0D108BD9-81ED-4DB2-BD59-A6C34878D82A}">
                    <a16:rowId xmlns:a16="http://schemas.microsoft.com/office/drawing/2014/main" val="2234633514"/>
                  </a:ext>
                </a:extLst>
              </a:tr>
              <a:tr h="2215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Институт высоких температур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20906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7476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36%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extLst>
                  <a:ext uri="{0D108BD9-81ED-4DB2-BD59-A6C34878D82A}">
                    <a16:rowId xmlns:a16="http://schemas.microsoft.com/office/drawing/2014/main" val="615322547"/>
                  </a:ext>
                </a:extLst>
              </a:tr>
              <a:tr h="2215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Институт прикладной математики им. Келдыша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19831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7053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36%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extLst>
                  <a:ext uri="{0D108BD9-81ED-4DB2-BD59-A6C34878D82A}">
                    <a16:rowId xmlns:a16="http://schemas.microsoft.com/office/drawing/2014/main" val="4203583803"/>
                  </a:ext>
                </a:extLst>
              </a:tr>
              <a:tr h="2215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Центральная научная библиотека Кольского научного центра им. Кирова РАН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19429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9341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48%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extLst>
                  <a:ext uri="{0D108BD9-81ED-4DB2-BD59-A6C34878D82A}">
                    <a16:rowId xmlns:a16="http://schemas.microsoft.com/office/drawing/2014/main" val="3106138276"/>
                  </a:ext>
                </a:extLst>
              </a:tr>
              <a:tr h="2215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Библиотека в Геофизическом центре РАН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18903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1921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10%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extLst>
                  <a:ext uri="{0D108BD9-81ED-4DB2-BD59-A6C34878D82A}">
                    <a16:rowId xmlns:a16="http://schemas.microsoft.com/office/drawing/2014/main" val="1949293423"/>
                  </a:ext>
                </a:extLst>
              </a:tr>
              <a:tr h="2215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Институт прикладной физики АН СССР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18770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8099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43%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extLst>
                  <a:ext uri="{0D108BD9-81ED-4DB2-BD59-A6C34878D82A}">
                    <a16:rowId xmlns:a16="http://schemas.microsoft.com/office/drawing/2014/main" val="660830379"/>
                  </a:ext>
                </a:extLst>
              </a:tr>
              <a:tr h="2215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Библиотека института металлургии им. А. А. Байкова РАН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18703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2603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14%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extLst>
                  <a:ext uri="{0D108BD9-81ED-4DB2-BD59-A6C34878D82A}">
                    <a16:rowId xmlns:a16="http://schemas.microsoft.com/office/drawing/2014/main" val="266783895"/>
                  </a:ext>
                </a:extLst>
              </a:tr>
              <a:tr h="2215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Коми научный центр УрО РАН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17970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7668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43%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extLst>
                  <a:ext uri="{0D108BD9-81ED-4DB2-BD59-A6C34878D82A}">
                    <a16:rowId xmlns:a16="http://schemas.microsoft.com/office/drawing/2014/main" val="3790432272"/>
                  </a:ext>
                </a:extLst>
              </a:tr>
              <a:tr h="2215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Институт проблем управления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16680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10061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60%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extLst>
                  <a:ext uri="{0D108BD9-81ED-4DB2-BD59-A6C34878D82A}">
                    <a16:rowId xmlns:a16="http://schemas.microsoft.com/office/drawing/2014/main" val="3999044415"/>
                  </a:ext>
                </a:extLst>
              </a:tr>
              <a:tr h="2215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Библиотека Казанского физико-технического института Казанского НЦ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16120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4056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25%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extLst>
                  <a:ext uri="{0D108BD9-81ED-4DB2-BD59-A6C34878D82A}">
                    <a16:rowId xmlns:a16="http://schemas.microsoft.com/office/drawing/2014/main" val="909315538"/>
                  </a:ext>
                </a:extLst>
              </a:tr>
              <a:tr h="2215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Институт общей физики им. А.М. Прохорова Российской академии наук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12672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8324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66%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extLst>
                  <a:ext uri="{0D108BD9-81ED-4DB2-BD59-A6C34878D82A}">
                    <a16:rowId xmlns:a16="http://schemas.microsoft.com/office/drawing/2014/main" val="3442456971"/>
                  </a:ext>
                </a:extLst>
              </a:tr>
              <a:tr h="2215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Библиотека Дагестанского научного центра РАН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12416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5918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48%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extLst>
                  <a:ext uri="{0D108BD9-81ED-4DB2-BD59-A6C34878D82A}">
                    <a16:rowId xmlns:a16="http://schemas.microsoft.com/office/drawing/2014/main" val="4260278513"/>
                  </a:ext>
                </a:extLst>
              </a:tr>
              <a:tr h="2228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Институт земного магнетизма, ионосферы и распространения радиоволн имени Н.В. Пушкова РАН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10516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3037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29%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extLst>
                  <a:ext uri="{0D108BD9-81ED-4DB2-BD59-A6C34878D82A}">
                    <a16:rowId xmlns:a16="http://schemas.microsoft.com/office/drawing/2014/main" val="1492088130"/>
                  </a:ext>
                </a:extLst>
              </a:tr>
              <a:tr h="2215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Институт океанологии им. П.П. Ширшова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10485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5329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51%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extLst>
                  <a:ext uri="{0D108BD9-81ED-4DB2-BD59-A6C34878D82A}">
                    <a16:rowId xmlns:a16="http://schemas.microsoft.com/office/drawing/2014/main" val="3875715578"/>
                  </a:ext>
                </a:extLst>
              </a:tr>
              <a:tr h="226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Институт физики твердого тела РАН</a:t>
                      </a:r>
                      <a:endParaRPr lang="ru-RU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10241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7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0,06%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extLst>
                  <a:ext uri="{0D108BD9-81ED-4DB2-BD59-A6C34878D82A}">
                    <a16:rowId xmlns:a16="http://schemas.microsoft.com/office/drawing/2014/main" val="2188542057"/>
                  </a:ext>
                </a:extLst>
              </a:tr>
              <a:tr h="2215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Библиотека Института программных систем РАН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10226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8748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86%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extLst>
                  <a:ext uri="{0D108BD9-81ED-4DB2-BD59-A6C34878D82A}">
                    <a16:rowId xmlns:a16="http://schemas.microsoft.com/office/drawing/2014/main" val="1202211809"/>
                  </a:ext>
                </a:extLst>
              </a:tr>
              <a:tr h="2215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Тобольская научная станция Уро РАН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10141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</a:rPr>
                        <a:t>5688</a:t>
                      </a:r>
                      <a:endParaRPr lang="ru-RU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56%</a:t>
                      </a:r>
                      <a:endParaRPr lang="ru-RU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7" marR="64137" marT="0" marB="0" anchor="b"/>
                </a:tc>
                <a:extLst>
                  <a:ext uri="{0D108BD9-81ED-4DB2-BD59-A6C34878D82A}">
                    <a16:rowId xmlns:a16="http://schemas.microsoft.com/office/drawing/2014/main" val="498166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8207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1" y="95251"/>
            <a:ext cx="962024" cy="962024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054861" y="116632"/>
            <a:ext cx="9146413" cy="86895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ВЫБОР РУБРИК УДК ДЛЯ АНАЛИЗА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54861" y="1173802"/>
            <a:ext cx="10546589" cy="5114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Указа 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Президента Российской Федерации от 18 июня 2024 г. № 529 "Об утверждении приоритетных направлений научно-технологического развития и перечня важнейших наукоемких технологий</a:t>
            </a:r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".</a:t>
            </a:r>
          </a:p>
          <a:p>
            <a:pPr indent="270510">
              <a:lnSpc>
                <a:spcPct val="107000"/>
              </a:lnSpc>
              <a:spcAft>
                <a:spcPts val="800"/>
              </a:spcAft>
            </a:pPr>
            <a:endParaRPr lang="ru-RU" sz="16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0510">
              <a:lnSpc>
                <a:spcPct val="107000"/>
              </a:lnSpc>
              <a:spcAft>
                <a:spcPts val="800"/>
              </a:spcAft>
            </a:pPr>
            <a:r>
              <a:rPr lang="ru-RU" b="1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b="1" i="1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Технологии</a:t>
            </a:r>
            <a:r>
              <a:rPr lang="ru-RU" b="1" i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основанные на методах синтетической биологии и генной инженерии</a:t>
            </a:r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Раздел 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УДК: </a:t>
            </a:r>
            <a:r>
              <a:rPr 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577.21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 - "</a:t>
            </a:r>
            <a:r>
              <a:rPr lang="ru-RU" sz="16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Молекулярные механизмы кодирования, запасания и реализации наследственной информации. Молекулярная биология гена (молекулярная генетика). Молекулярные механизмы матричного синтеза (</a:t>
            </a:r>
            <a:r>
              <a:rPr lang="ru-RU" dirty="0" err="1">
                <a:ea typeface="Calibri" panose="020F0502020204030204" pitchFamily="34" charset="0"/>
                <a:cs typeface="Times New Roman" panose="02020603050405020304" pitchFamily="18" charset="0"/>
              </a:rPr>
              <a:t>биополимеризация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)".</a:t>
            </a:r>
            <a:endParaRPr lang="ru-RU" sz="16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0510">
              <a:lnSpc>
                <a:spcPct val="107000"/>
              </a:lnSpc>
              <a:spcAft>
                <a:spcPts val="800"/>
              </a:spcAft>
            </a:pPr>
            <a:r>
              <a:rPr lang="ru-RU" b="1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b="1" i="1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Технологии </a:t>
            </a:r>
            <a:r>
              <a:rPr lang="ru-RU" b="1" i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создания энергетических систем с замкнутым топливным циклом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Раздел УДК: </a:t>
            </a:r>
            <a:r>
              <a:rPr 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621.039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 - "Ядерная техника. Ядерная (атомная) энергетика. Атомная промышленность. Прикладная ядерная физика"; </a:t>
            </a:r>
            <a:r>
              <a:rPr 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621.039.5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 - "Ядерные реакторы".</a:t>
            </a:r>
            <a:endParaRPr lang="ru-RU" sz="16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b="1" i="1" dirty="0" smtClean="0">
                <a:ea typeface="Calibri" panose="020F0502020204030204" pitchFamily="34" charset="0"/>
              </a:rPr>
              <a:t>	</a:t>
            </a:r>
            <a:r>
              <a:rPr lang="ru-RU" b="1" i="1" dirty="0" smtClean="0">
                <a:solidFill>
                  <a:srgbClr val="FF0000"/>
                </a:solidFill>
                <a:ea typeface="Calibri" panose="020F0502020204030204" pitchFamily="34" charset="0"/>
              </a:rPr>
              <a:t>Технологии </a:t>
            </a:r>
            <a:r>
              <a:rPr lang="ru-RU" b="1" i="1" dirty="0">
                <a:solidFill>
                  <a:srgbClr val="FF0000"/>
                </a:solidFill>
                <a:ea typeface="Calibri" panose="020F0502020204030204" pitchFamily="34" charset="0"/>
              </a:rPr>
              <a:t>искусственного интеллекта в отраслях экономики, социальной сферы (включая сферу общественной безопасности) и в органах публичной власти</a:t>
            </a:r>
            <a:r>
              <a:rPr lang="ru-RU" dirty="0">
                <a:ea typeface="Calibri" panose="020F0502020204030204" pitchFamily="34" charset="0"/>
              </a:rPr>
              <a:t>.</a:t>
            </a:r>
            <a:br>
              <a:rPr lang="ru-RU" dirty="0">
                <a:ea typeface="Calibri" panose="020F0502020204030204" pitchFamily="34" charset="0"/>
              </a:rPr>
            </a:br>
            <a:r>
              <a:rPr lang="ru-RU" dirty="0">
                <a:ea typeface="Calibri" panose="020F0502020204030204" pitchFamily="34" charset="0"/>
              </a:rPr>
              <a:t>Раздел УДК: </a:t>
            </a:r>
            <a:r>
              <a:rPr lang="ru-RU" b="1" dirty="0">
                <a:ea typeface="Calibri" panose="020F0502020204030204" pitchFamily="34" charset="0"/>
              </a:rPr>
              <a:t>004.8</a:t>
            </a:r>
            <a:r>
              <a:rPr lang="ru-RU" dirty="0">
                <a:ea typeface="Calibri" panose="020F0502020204030204" pitchFamily="34" charset="0"/>
              </a:rPr>
              <a:t> - "</a:t>
            </a:r>
            <a:r>
              <a:rPr lang="ru-RU" sz="16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ea typeface="Calibri" panose="020F0502020204030204" pitchFamily="34" charset="0"/>
              </a:rPr>
              <a:t>Искусственный интеллект"; </a:t>
            </a:r>
            <a:r>
              <a:rPr lang="ru-RU" b="1" dirty="0">
                <a:ea typeface="Calibri" panose="020F0502020204030204" pitchFamily="34" charset="0"/>
              </a:rPr>
              <a:t>004.89</a:t>
            </a:r>
            <a:r>
              <a:rPr lang="ru-RU" dirty="0">
                <a:ea typeface="Calibri" panose="020F0502020204030204" pitchFamily="34" charset="0"/>
              </a:rPr>
              <a:t> - "Прикладные системы искусственного интеллекта. Интеллектуальные системы, обладающие знаниями"; </a:t>
            </a:r>
            <a:r>
              <a:rPr lang="ru-RU" b="1" dirty="0">
                <a:ea typeface="Calibri" panose="020F0502020204030204" pitchFamily="34" charset="0"/>
              </a:rPr>
              <a:t>004.896</a:t>
            </a:r>
            <a:r>
              <a:rPr lang="ru-RU" dirty="0">
                <a:ea typeface="Calibri" panose="020F0502020204030204" pitchFamily="34" charset="0"/>
              </a:rPr>
              <a:t> - "Искусственный интеллект в промышленных системах. Интеллектуальные САПР и АСУ. Интеллектуальные роботы".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3836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1" y="95251"/>
            <a:ext cx="962024" cy="962024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054862" y="116632"/>
            <a:ext cx="9498838" cy="868958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РЕЗУЛЬТАТЫ АНАЛИЗА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54862" y="1199135"/>
            <a:ext cx="9858894" cy="5161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270510">
              <a:lnSpc>
                <a:spcPct val="107000"/>
              </a:lnSpc>
              <a:spcAft>
                <a:spcPts val="0"/>
              </a:spcAft>
            </a:pP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Технологии, основанные на методах синтетической биологии и генной 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инженерии.</a:t>
            </a:r>
            <a:b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70510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Поиск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УДК 577.21 показал 119 уникальных изданий, находящихся в 40 библиотеках содержащих 267 экземпляров.</a:t>
            </a:r>
            <a:b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Институт биологии внутренних вод им. И. Д. Папанина (54)</a:t>
            </a:r>
            <a:endParaRPr lang="ru-RU" sz="16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Уфимский научный центр РАН (25)</a:t>
            </a:r>
            <a:endParaRPr lang="ru-RU" sz="16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Библиотека в Институте молекулярной биологии им. В. А. Энгельгардта РАН (21)</a:t>
            </a:r>
            <a:endParaRPr lang="ru-RU" sz="16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Институт химической физики им. Н. Н.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Семёнова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РАН (16)</a:t>
            </a:r>
            <a:endParaRPr lang="ru-RU" sz="16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Коми научный центр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РАН (16)</a:t>
            </a:r>
            <a:endParaRPr lang="ru-RU" sz="16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Библиотека Дагестанского научного центра РАН (15)</a:t>
            </a:r>
            <a:endParaRPr lang="ru-RU" sz="16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Карельский филиал (15)</a:t>
            </a:r>
            <a:endParaRPr lang="ru-RU" sz="16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Центральная научная библиотека ДВО РАН (14)</a:t>
            </a:r>
            <a:endParaRPr lang="ru-RU" sz="16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Библиотека Института биохимии и физиологии растений и микроорганизмов РАН (12)</a:t>
            </a:r>
            <a:endParaRPr lang="ru-RU" sz="16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	Первые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три библиотеки содержат 87 уникальных документов, что покрывает 73% всего фонда по данной тематике.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2016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1" y="95251"/>
            <a:ext cx="962024" cy="962024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054862" y="116632"/>
            <a:ext cx="9498838" cy="868958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РЕЗУЛЬТАТЫ АНАЛИЗА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90784" y="1114742"/>
            <a:ext cx="10489092" cy="4898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180340">
              <a:lnSpc>
                <a:spcPct val="107000"/>
              </a:lnSpc>
              <a:spcAft>
                <a:spcPts val="0"/>
              </a:spcAft>
            </a:pP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Технологии создания энергетических систем с замкнутым топливным циклом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180340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Поиск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УДК 621.039.5 показал 95 уникальных изданий, находящихся в 14 библиотеках содержащих 114 экземпляров.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180340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Библиотека Института проблем безопасного развития атомной энергетики РАН (58)</a:t>
            </a:r>
            <a:endParaRPr lang="ru-RU" sz="16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Библиотека Института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теоретич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и экспериментальной физики НИЦ Курчатовский ин-т (14)</a:t>
            </a:r>
            <a:endParaRPr lang="ru-RU" sz="16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Институт высоких температур (10)</a:t>
            </a:r>
            <a:endParaRPr lang="ru-RU" sz="16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Институт атомной энергии имени И. В. Курчатова (7)</a:t>
            </a:r>
            <a:endParaRPr lang="ru-RU" sz="16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Библиотека Объединенного института ядерных исследований (6)</a:t>
            </a:r>
            <a:endParaRPr lang="ru-RU" sz="16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Троицкий институт инновационных и термоядерных исследований (5)</a:t>
            </a:r>
            <a:endParaRPr lang="ru-RU" sz="16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Институт прикладной математики им. Келдыша (4)</a:t>
            </a:r>
            <a:endParaRPr lang="ru-RU" sz="16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Институт прикладной физики РАН (4)</a:t>
            </a:r>
            <a:endParaRPr lang="ru-RU" sz="16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	Первые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три библиотеки содержат 74 уникальных документа, что покрывает 78% всего фонда по данной тематике.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0843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783</Words>
  <Application>Microsoft Office PowerPoint</Application>
  <PresentationFormat>Широкоэкранный</PresentationFormat>
  <Paragraphs>266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Bahnschrift</vt:lpstr>
      <vt:lpstr>Calibri</vt:lpstr>
      <vt:lpstr>Calibri Light</vt:lpstr>
      <vt:lpstr>Corbel</vt:lpstr>
      <vt:lpstr>Symbol</vt:lpstr>
      <vt:lpstr>Times New Roman</vt:lpstr>
      <vt:lpstr>Тема Office</vt:lpstr>
      <vt:lpstr>Анализ фондов региональных и отраслевых библиотек на основе общих классификационных стандартов с использованием сводных каталогов</vt:lpstr>
      <vt:lpstr>ЦЕЛИ ЕИПБ</vt:lpstr>
      <vt:lpstr>СВОДНЫЙ КАТАЛОГ   https://unioncat.nclib.ru</vt:lpstr>
      <vt:lpstr>МЕТОДИКА АНАЛИЗА</vt:lpstr>
      <vt:lpstr>СОСТАВ ИСХОДНЫХ ДАННЫХ</vt:lpstr>
      <vt:lpstr>СОСТАВ ИСХОДНЫХ ДАННЫХ</vt:lpstr>
      <vt:lpstr>ВЫБОР РУБРИК УДК ДЛЯ АНАЛИЗА</vt:lpstr>
      <vt:lpstr>РЕЗУЛЬТАТЫ АНАЛИЗА</vt:lpstr>
      <vt:lpstr>РЕЗУЛЬТАТЫ АНАЛИЗА</vt:lpstr>
      <vt:lpstr>РЕЗУЛЬТАТЫ АНАЛИЗА</vt:lpstr>
      <vt:lpstr>ВЫВОДЫ И ПРАКТИЧЕСКОЕ ПРИМЕНЕНИЕ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фондов региональных и отраслевых библиотек на основе общих классификационных стандартов с использованием сводных каталогов</dc:title>
  <dc:creator>Ионов Михаил Александрович</dc:creator>
  <cp:lastModifiedBy>Ионов Михаил Александрович</cp:lastModifiedBy>
  <cp:revision>13</cp:revision>
  <dcterms:created xsi:type="dcterms:W3CDTF">2025-10-29T08:35:32Z</dcterms:created>
  <dcterms:modified xsi:type="dcterms:W3CDTF">2025-10-29T11:53:46Z</dcterms:modified>
</cp:coreProperties>
</file>