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73" r:id="rId2"/>
    <p:sldMasterId id="2147483689" r:id="rId3"/>
  </p:sldMasterIdLst>
  <p:notesMasterIdLst>
    <p:notesMasterId r:id="rId17"/>
  </p:notesMasterIdLst>
  <p:handoutMasterIdLst>
    <p:handoutMasterId r:id="rId18"/>
  </p:handoutMasterIdLst>
  <p:sldIdLst>
    <p:sldId id="274" r:id="rId4"/>
    <p:sldId id="294" r:id="rId5"/>
    <p:sldId id="257" r:id="rId6"/>
    <p:sldId id="295" r:id="rId7"/>
    <p:sldId id="273" r:id="rId8"/>
    <p:sldId id="265" r:id="rId9"/>
    <p:sldId id="277" r:id="rId10"/>
    <p:sldId id="268" r:id="rId11"/>
    <p:sldId id="282" r:id="rId12"/>
    <p:sldId id="292" r:id="rId13"/>
    <p:sldId id="293" r:id="rId14"/>
    <p:sldId id="266" r:id="rId15"/>
    <p:sldId id="27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C0E12DA-8D4E-4EB7-B7CE-E5D196096F53}">
          <p14:sldIdLst>
            <p14:sldId id="274"/>
            <p14:sldId id="294"/>
            <p14:sldId id="257"/>
            <p14:sldId id="295"/>
            <p14:sldId id="273"/>
            <p14:sldId id="265"/>
            <p14:sldId id="277"/>
            <p14:sldId id="268"/>
            <p14:sldId id="282"/>
            <p14:sldId id="292"/>
            <p14:sldId id="293"/>
            <p14:sldId id="26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7355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3B7"/>
    <a:srgbClr val="D0E4F8"/>
    <a:srgbClr val="EEF5FC"/>
    <a:srgbClr val="BEDAF6"/>
    <a:srgbClr val="CAEEF2"/>
    <a:srgbClr val="B8E8ED"/>
    <a:srgbClr val="E5F0FB"/>
    <a:srgbClr val="06B2C0"/>
    <a:srgbClr val="004391"/>
    <a:srgbClr val="F4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028" autoAdjust="0"/>
  </p:normalViewPr>
  <p:slideViewPr>
    <p:cSldViewPr snapToGrid="0">
      <p:cViewPr varScale="1">
        <p:scale>
          <a:sx n="87" d="100"/>
          <a:sy n="87" d="100"/>
        </p:scale>
        <p:origin x="408" y="72"/>
      </p:cViewPr>
      <p:guideLst>
        <p:guide pos="7355"/>
        <p:guide pos="32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BE1C37C-12D8-FE90-7E44-B6CFF12CD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8C9FA0-1CD8-3909-0FF1-9DB9995DA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27502-D4E4-412D-B8A3-F78DEB952A75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886541-CF17-D4F5-71E7-058D5936D9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AE2D55-820E-D973-368D-E1AD1C12EF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4891E-FA2D-4B14-B0D4-8976CAB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233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258E0-931F-4E8D-BB28-B95A6D44033A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EAFF3-43F2-4037-B246-0E4AF41D19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domate">
    <p:bg>
      <p:bgPr>
        <a:gradFill flip="none" rotWithShape="1">
          <a:gsLst>
            <a:gs pos="2000">
              <a:schemeClr val="bg2"/>
            </a:gs>
            <a:gs pos="57000">
              <a:srgbClr val="D8F2F6">
                <a:alpha val="71000"/>
              </a:srgbClr>
            </a:gs>
            <a:gs pos="77000">
              <a:srgbClr val="BEDAF6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26720" y="3181507"/>
            <a:ext cx="5140960" cy="2387600"/>
          </a:xfrm>
          <a:prstGeom prst="rect">
            <a:avLst/>
          </a:prstGeom>
        </p:spPr>
        <p:txBody>
          <a:bodyPr anchor="t"/>
          <a:lstStyle>
            <a:lvl1pPr algn="l">
              <a:defRPr sz="5100">
                <a:solidFill>
                  <a:srgbClr val="1E73B7"/>
                </a:solidFill>
                <a:latin typeface="+mj-lt"/>
                <a:ea typeface="Open Sans Regular" pitchFamily="2" charset="0"/>
                <a:cs typeface="Open Sans Regular" pitchFamily="2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титульного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pic>
        <p:nvPicPr>
          <p:cNvPr id="4" name="Рисунок 3" descr="Изображение выглядит как черный, темнот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9A0FF2-14AC-387F-8601-B844194A39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-251751"/>
            <a:ext cx="8553449" cy="8086669"/>
          </a:xfrm>
          <a:prstGeom prst="rect">
            <a:avLst/>
          </a:prstGeom>
        </p:spPr>
      </p:pic>
      <p:pic>
        <p:nvPicPr>
          <p:cNvPr id="5" name="Рисунок 4" descr="Изображение выглядит как Шрифт, Графика, логотип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F073223-7526-E8B6-2AE6-C941961A6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43482"/>
            <a:ext cx="3176022" cy="127101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4193B-820E-0505-11DD-E1752AA1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C04B3-3CAD-D4FD-A222-40FDAC9F2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1E73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      Образец подзаголовка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D8787-5E63-7BD4-CECC-2D707219150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825125"/>
            <a:ext cx="5157787" cy="336453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CA1144-371B-D3E9-8D39-B518CBC500F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solidFill>
            <a:schemeClr val="bg1"/>
          </a:solidFill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1E73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      Образец подзаголовка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5C36E8-E873-661C-C32E-4F8B79D914E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825125"/>
            <a:ext cx="5183188" cy="336453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08633-6299-65E5-CF92-703ED47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BF23269-6165-FA19-073A-60F5E8071B1F}"/>
              </a:ext>
            </a:extLst>
          </p:cNvPr>
          <p:cNvSpPr/>
          <p:nvPr userDrawn="1"/>
        </p:nvSpPr>
        <p:spPr>
          <a:xfrm>
            <a:off x="980440" y="1963267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A52853D-B449-BF7D-D5C9-6D601342BDFB}"/>
              </a:ext>
            </a:extLst>
          </p:cNvPr>
          <p:cNvSpPr/>
          <p:nvPr userDrawn="1"/>
        </p:nvSpPr>
        <p:spPr>
          <a:xfrm>
            <a:off x="6334760" y="1963267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63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4193B-820E-0505-11DD-E1752AA1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2475"/>
          </a:xfrm>
        </p:spPr>
        <p:txBody>
          <a:bodyPr anchor="t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C04B3-3CAD-D4FD-A222-40FDAC9F2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1" y="1690688"/>
            <a:ext cx="3074989" cy="823912"/>
          </a:xfrm>
          <a:noFill/>
        </p:spPr>
        <p:txBody>
          <a:bodyPr lIns="216000" anchor="ctr" anchorCtr="0"/>
          <a:lstStyle>
            <a:lvl1pPr marL="0" indent="0">
              <a:buNone/>
              <a:defRPr sz="2400" b="1">
                <a:solidFill>
                  <a:srgbClr val="1E73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D8787-5E63-7BD4-CECC-2D707219150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764165"/>
            <a:ext cx="3071811" cy="336453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08633-6299-65E5-CF92-703ED47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BF23269-6165-FA19-073A-60F5E8071B1F}"/>
              </a:ext>
            </a:extLst>
          </p:cNvPr>
          <p:cNvSpPr/>
          <p:nvPr userDrawn="1"/>
        </p:nvSpPr>
        <p:spPr>
          <a:xfrm>
            <a:off x="706120" y="1800707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39F0732-7566-F9A4-BEEB-E30BBB6D30B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65174" y="1690688"/>
            <a:ext cx="3071811" cy="823912"/>
          </a:xfrm>
          <a:noFill/>
        </p:spPr>
        <p:txBody>
          <a:bodyPr lIns="216000" anchor="ctr" anchorCtr="0"/>
          <a:lstStyle>
            <a:lvl1pPr marL="0" indent="0">
              <a:buNone/>
              <a:defRPr sz="2400" b="1">
                <a:solidFill>
                  <a:srgbClr val="1E73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7553614-5799-A11F-A8FD-DF9C7985DA8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80399" y="1690688"/>
            <a:ext cx="3073401" cy="823912"/>
          </a:xfrm>
          <a:noFill/>
        </p:spPr>
        <p:txBody>
          <a:bodyPr lIns="216000" anchor="ctr" anchorCtr="0"/>
          <a:lstStyle>
            <a:lvl1pPr marL="0" indent="0">
              <a:buNone/>
              <a:defRPr sz="2400" b="1">
                <a:solidFill>
                  <a:srgbClr val="1E73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0929E524-1268-3B2E-8AD7-6EE5BFBD4EB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565174" y="2762732"/>
            <a:ext cx="3071811" cy="336453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B071ED59-EA47-95A9-0E98-E711C191C0F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81193" y="2742412"/>
            <a:ext cx="3071811" cy="336453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F959743-D389-B9CC-485E-B8BBCB62BCC7}"/>
              </a:ext>
            </a:extLst>
          </p:cNvPr>
          <p:cNvSpPr/>
          <p:nvPr userDrawn="1"/>
        </p:nvSpPr>
        <p:spPr>
          <a:xfrm>
            <a:off x="4448334" y="1800231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089FA09-0C84-F9D5-A23C-F868B56E592A}"/>
              </a:ext>
            </a:extLst>
          </p:cNvPr>
          <p:cNvSpPr/>
          <p:nvPr userDrawn="1"/>
        </p:nvSpPr>
        <p:spPr>
          <a:xfrm>
            <a:off x="8153400" y="1818246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7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4193B-820E-0505-11DD-E1752AA1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2475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C04B3-3CAD-D4FD-A222-40FDAC9F2D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1" y="3458528"/>
            <a:ext cx="3074989" cy="823912"/>
          </a:xfrm>
          <a:noFill/>
        </p:spPr>
        <p:txBody>
          <a:bodyPr lIns="216000"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нумерованного списка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08633-6299-65E5-CF92-703ED47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39F0732-7566-F9A4-BEEB-E30BBB6D30B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65174" y="3458528"/>
            <a:ext cx="3071811" cy="823912"/>
          </a:xfrm>
          <a:noFill/>
        </p:spPr>
        <p:txBody>
          <a:bodyPr lIns="216000"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нумерованного списка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7553614-5799-A11F-A8FD-DF9C7985DA8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80399" y="3458528"/>
            <a:ext cx="3073401" cy="823912"/>
          </a:xfrm>
          <a:noFill/>
        </p:spPr>
        <p:txBody>
          <a:bodyPr lIns="216000" anchor="ctr" anchorCtr="0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 нумерованного списка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16929388-2A84-BE8C-1949-2EB6063DB17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1531" y="2462372"/>
            <a:ext cx="3074989" cy="823912"/>
          </a:xfr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6600" b="1">
                <a:solidFill>
                  <a:srgbClr val="06B2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F829914B-8BEF-B189-637B-C2F597BA6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560094" y="2462372"/>
            <a:ext cx="3071811" cy="823912"/>
          </a:xfr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6600" b="1">
                <a:solidFill>
                  <a:srgbClr val="06B2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02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1A2B6101-AFEF-10A2-7E56-F5551B07002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275319" y="2462372"/>
            <a:ext cx="3073401" cy="823912"/>
          </a:xfr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 sz="6600" b="1">
                <a:solidFill>
                  <a:srgbClr val="06B2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03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5037FD0-5C3B-4DAC-4B71-1FDCB094012F}"/>
              </a:ext>
            </a:extLst>
          </p:cNvPr>
          <p:cNvCxnSpPr/>
          <p:nvPr userDrawn="1"/>
        </p:nvCxnSpPr>
        <p:spPr>
          <a:xfrm>
            <a:off x="831531" y="3429000"/>
            <a:ext cx="3074989" cy="0"/>
          </a:xfrm>
          <a:prstGeom prst="line">
            <a:avLst/>
          </a:prstGeom>
          <a:ln w="28575">
            <a:solidFill>
              <a:srgbClr val="06B2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3367E38-023F-E70D-3AD4-5A981D839C06}"/>
              </a:ext>
            </a:extLst>
          </p:cNvPr>
          <p:cNvCxnSpPr/>
          <p:nvPr userDrawn="1"/>
        </p:nvCxnSpPr>
        <p:spPr>
          <a:xfrm>
            <a:off x="4556916" y="3448368"/>
            <a:ext cx="3074989" cy="0"/>
          </a:xfrm>
          <a:prstGeom prst="line">
            <a:avLst/>
          </a:prstGeom>
          <a:ln w="28575">
            <a:solidFill>
              <a:srgbClr val="06B2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4EBC49B-4C6F-4567-4BF0-6896BAE0504B}"/>
              </a:ext>
            </a:extLst>
          </p:cNvPr>
          <p:cNvCxnSpPr/>
          <p:nvPr userDrawn="1"/>
        </p:nvCxnSpPr>
        <p:spPr>
          <a:xfrm>
            <a:off x="8247887" y="3448368"/>
            <a:ext cx="3074989" cy="0"/>
          </a:xfrm>
          <a:prstGeom prst="line">
            <a:avLst/>
          </a:prstGeom>
          <a:ln w="28575">
            <a:solidFill>
              <a:srgbClr val="06B2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3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4193B-820E-0505-11DD-E1752AA1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 anchorCtr="0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D8787-5E63-7BD4-CECC-2D707219150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93605"/>
            <a:ext cx="5190174" cy="170623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5C36E8-E873-661C-C32E-4F8B79D914E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615" y="2093605"/>
            <a:ext cx="5360258" cy="17062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C6DFFD-5250-F81D-76D9-6DCC27F69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5144" y="6325071"/>
            <a:ext cx="5952743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08633-6299-65E5-CF92-703ED47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BF23269-6165-FA19-073A-60F5E8071B1F}"/>
              </a:ext>
            </a:extLst>
          </p:cNvPr>
          <p:cNvSpPr/>
          <p:nvPr userDrawn="1"/>
        </p:nvSpPr>
        <p:spPr>
          <a:xfrm>
            <a:off x="946468" y="3429000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A52853D-B449-BF7D-D5C9-6D601342BDFB}"/>
              </a:ext>
            </a:extLst>
          </p:cNvPr>
          <p:cNvSpPr/>
          <p:nvPr userDrawn="1"/>
        </p:nvSpPr>
        <p:spPr>
          <a:xfrm>
            <a:off x="6318793" y="3429000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E6325B98-ADDC-8F28-CFF4-E5F947ED2DF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9628" y="4024005"/>
            <a:ext cx="5200334" cy="170623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FBF5774D-4B96-DB16-B59F-47F37327E0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0615" y="4024005"/>
            <a:ext cx="5350097" cy="17062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</a:lstStyle>
          <a:p>
            <a:pPr lvl="0"/>
            <a:r>
              <a:rPr lang="ru-RU" dirty="0"/>
              <a:t>Образец текстового поля для карточки с описанием или преимуществом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06B1FCA-53EA-CB92-1115-C19132C63467}"/>
              </a:ext>
            </a:extLst>
          </p:cNvPr>
          <p:cNvSpPr/>
          <p:nvPr userDrawn="1"/>
        </p:nvSpPr>
        <p:spPr>
          <a:xfrm>
            <a:off x="946468" y="5318760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3B7E029-D34F-988D-3FB1-899F1AEBA261}"/>
              </a:ext>
            </a:extLst>
          </p:cNvPr>
          <p:cNvSpPr/>
          <p:nvPr userDrawn="1"/>
        </p:nvSpPr>
        <p:spPr>
          <a:xfrm>
            <a:off x="6318793" y="5318760"/>
            <a:ext cx="223520" cy="223520"/>
          </a:xfrm>
          <a:prstGeom prst="ellipse">
            <a:avLst/>
          </a:prstGeom>
          <a:solidFill>
            <a:srgbClr val="06B2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29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4B045-C42F-9F59-CFBC-227125BD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381848-660E-086D-BB2D-0F69AB9B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8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575E42-F87C-B7C6-4ED2-748176F7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69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2979-1376-73D8-FD5C-1BEE93666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39171-DF12-C248-474A-DD1105FB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269392-A5F2-3DBD-395E-96142096E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D866F8-B038-6112-88C5-6BF015857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61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CF553-08BF-FE43-8D20-008F073E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B90F22-7FD0-284B-FB97-526FFA234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AD30C-2520-869C-3E5B-688AEB12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94993F-6D7C-E254-ADCE-51791ED6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33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27928-D51B-CB0E-2FB9-24D0905D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38361B-BE52-BD72-12DF-32B006C70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C0DEE-16C9-B77A-6D2C-6272E5E0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767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CB2D8E-4401-EEA9-1FE9-95567BFD8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96247C-EF8F-7C8D-E5B3-5DB8F7E5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DD2A1-91D1-0515-4C92-AA5A860B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65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уллиты_3_корот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B53C7-DAF4-4CE5-BA1A-FAEDF08131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60" y="426085"/>
            <a:ext cx="8364220" cy="986155"/>
          </a:xfrm>
          <a:prstGeom prst="rect">
            <a:avLst/>
          </a:prstGeom>
        </p:spPr>
        <p:txBody>
          <a:bodyPr/>
          <a:lstStyle>
            <a:lvl1pPr>
              <a:defRPr sz="3100">
                <a:latin typeface="+mj-lt"/>
                <a:ea typeface="Open Sans Regular" pitchFamily="2" charset="0"/>
                <a:cs typeface="Open Sans Regular" pitchFamily="2" charset="0"/>
              </a:defRPr>
            </a:lvl1pPr>
          </a:lstStyle>
          <a:p>
            <a:r>
              <a:rPr lang="ru-RU" dirty="0">
                <a:effectLst/>
              </a:rPr>
              <a:t>Заголовок первого порядка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может быть написан в две строки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42E92D2-6F38-4E84-A351-EA9D67AF296B}"/>
              </a:ext>
            </a:extLst>
          </p:cNvPr>
          <p:cNvSpPr/>
          <p:nvPr userDrawn="1"/>
        </p:nvSpPr>
        <p:spPr>
          <a:xfrm>
            <a:off x="39116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B5DE9B7-5D53-4484-8C14-3504CD3C71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029" y="2127885"/>
            <a:ext cx="3161452" cy="223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</a:t>
            </a:r>
          </a:p>
        </p:txBody>
      </p:sp>
      <p:sp>
        <p:nvSpPr>
          <p:cNvPr id="34" name="Текст 25">
            <a:extLst>
              <a:ext uri="{FF2B5EF4-FFF2-40B4-BE49-F238E27FC236}">
                <a16:creationId xmlns:a16="http://schemas.microsoft.com/office/drawing/2014/main" id="{3724CAD4-D0E8-4C20-9846-34E33A674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5029" y="2751881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41" name="Текст 25">
            <a:extLst>
              <a:ext uri="{FF2B5EF4-FFF2-40B4-BE49-F238E27FC236}">
                <a16:creationId xmlns:a16="http://schemas.microsoft.com/office/drawing/2014/main" id="{88F3D763-4BF3-4C9A-B562-DA45F543CC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99396" y="6189140"/>
            <a:ext cx="2642022" cy="223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800"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42" name="Текст 25">
            <a:extLst>
              <a:ext uri="{FF2B5EF4-FFF2-40B4-BE49-F238E27FC236}">
                <a16:creationId xmlns:a16="http://schemas.microsoft.com/office/drawing/2014/main" id="{B5A11734-8539-4E95-9F72-4B6EC5E2F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96115" y="6490550"/>
            <a:ext cx="2642022" cy="223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800"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НАЗВАНИЕ</a:t>
            </a:r>
            <a:r>
              <a:rPr lang="en-US" dirty="0"/>
              <a:t> </a:t>
            </a:r>
            <a:r>
              <a:rPr lang="ru-RU" dirty="0"/>
              <a:t>МЕРОПРИЯТИЯ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4A1ED1-16E6-FFC5-30DE-12E363051683}"/>
              </a:ext>
            </a:extLst>
          </p:cNvPr>
          <p:cNvSpPr/>
          <p:nvPr userDrawn="1"/>
        </p:nvSpPr>
        <p:spPr>
          <a:xfrm>
            <a:off x="430276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25">
            <a:extLst>
              <a:ext uri="{FF2B5EF4-FFF2-40B4-BE49-F238E27FC236}">
                <a16:creationId xmlns:a16="http://schemas.microsoft.com/office/drawing/2014/main" id="{3F1E4332-A65B-6E27-8C7B-832518AD81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36629" y="2127885"/>
            <a:ext cx="3161452" cy="223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</a:t>
            </a:r>
          </a:p>
        </p:txBody>
      </p:sp>
      <p:sp>
        <p:nvSpPr>
          <p:cNvPr id="33" name="Текст 25">
            <a:extLst>
              <a:ext uri="{FF2B5EF4-FFF2-40B4-BE49-F238E27FC236}">
                <a16:creationId xmlns:a16="http://schemas.microsoft.com/office/drawing/2014/main" id="{162A84A1-736D-E478-8FB7-000077091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36629" y="2751881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4D60849-5ED2-09E9-EBE6-9078D1A5DC48}"/>
              </a:ext>
            </a:extLst>
          </p:cNvPr>
          <p:cNvSpPr/>
          <p:nvPr userDrawn="1"/>
        </p:nvSpPr>
        <p:spPr>
          <a:xfrm>
            <a:off x="824484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Текст 25">
            <a:extLst>
              <a:ext uri="{FF2B5EF4-FFF2-40B4-BE49-F238E27FC236}">
                <a16:creationId xmlns:a16="http://schemas.microsoft.com/office/drawing/2014/main" id="{B9D4DCF4-A030-DEA6-927F-2F18EB8DC4A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78709" y="2127885"/>
            <a:ext cx="3161452" cy="2235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</a:t>
            </a:r>
          </a:p>
        </p:txBody>
      </p:sp>
      <p:sp>
        <p:nvSpPr>
          <p:cNvPr id="46" name="Текст 25">
            <a:extLst>
              <a:ext uri="{FF2B5EF4-FFF2-40B4-BE49-F238E27FC236}">
                <a16:creationId xmlns:a16="http://schemas.microsoft.com/office/drawing/2014/main" id="{D1A48DAB-DB2A-5528-4EA6-11884DC095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8709" y="2751881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F26C9F-B86F-F7AC-3E78-ED6AF9C77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837" y="3248025"/>
            <a:ext cx="1076325" cy="36195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рифт, Графика, логотип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CFADD77-7FAB-DB1C-599D-4B1BB2675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1" y="6187754"/>
            <a:ext cx="1483360" cy="5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6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3797-831D-EED9-CFEC-38867E62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24625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00AA9D7-9C3F-F7E5-1B2E-B769503ED907}"/>
              </a:ext>
            </a:extLst>
          </p:cNvPr>
          <p:cNvSpPr/>
          <p:nvPr userDrawn="1"/>
        </p:nvSpPr>
        <p:spPr>
          <a:xfrm>
            <a:off x="39116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25">
            <a:extLst>
              <a:ext uri="{FF2B5EF4-FFF2-40B4-BE49-F238E27FC236}">
                <a16:creationId xmlns:a16="http://schemas.microsoft.com/office/drawing/2014/main" id="{2E101A6E-1129-E1B2-5019-9DA3C7A88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029" y="2127885"/>
            <a:ext cx="3161452" cy="9391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2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 тоже может быть более одной строки</a:t>
            </a:r>
          </a:p>
        </p:txBody>
      </p:sp>
      <p:sp>
        <p:nvSpPr>
          <p:cNvPr id="5" name="Текст 25">
            <a:extLst>
              <a:ext uri="{FF2B5EF4-FFF2-40B4-BE49-F238E27FC236}">
                <a16:creationId xmlns:a16="http://schemas.microsoft.com/office/drawing/2014/main" id="{2E9AA4EB-7002-97D7-7074-C6E6294E0C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5029" y="3117641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40E3AD4-F5CD-EA94-B378-5CB366CD61A9}"/>
              </a:ext>
            </a:extLst>
          </p:cNvPr>
          <p:cNvSpPr/>
          <p:nvPr userDrawn="1"/>
        </p:nvSpPr>
        <p:spPr>
          <a:xfrm>
            <a:off x="430276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25">
            <a:extLst>
              <a:ext uri="{FF2B5EF4-FFF2-40B4-BE49-F238E27FC236}">
                <a16:creationId xmlns:a16="http://schemas.microsoft.com/office/drawing/2014/main" id="{A13FBFA2-5015-EE67-A95F-E05CF9A7C1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36629" y="2127885"/>
            <a:ext cx="3161452" cy="872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 может отличаться</a:t>
            </a:r>
          </a:p>
        </p:txBody>
      </p:sp>
      <p:sp>
        <p:nvSpPr>
          <p:cNvPr id="8" name="Текст 25">
            <a:extLst>
              <a:ext uri="{FF2B5EF4-FFF2-40B4-BE49-F238E27FC236}">
                <a16:creationId xmlns:a16="http://schemas.microsoft.com/office/drawing/2014/main" id="{D1B5AF93-B10D-1A5F-4626-D6074DCBA4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1869" y="3067046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62EFAF5-EABB-33D9-4C48-922CEC3E8899}"/>
              </a:ext>
            </a:extLst>
          </p:cNvPr>
          <p:cNvSpPr/>
          <p:nvPr userDrawn="1"/>
        </p:nvSpPr>
        <p:spPr>
          <a:xfrm>
            <a:off x="824484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25">
            <a:extLst>
              <a:ext uri="{FF2B5EF4-FFF2-40B4-BE49-F238E27FC236}">
                <a16:creationId xmlns:a16="http://schemas.microsoft.com/office/drawing/2014/main" id="{20B05C02-AD48-BACB-19B4-798EC6E8B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78709" y="2127885"/>
            <a:ext cx="3161452" cy="872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 может быть вообще разной длины</a:t>
            </a:r>
          </a:p>
        </p:txBody>
      </p:sp>
      <p:sp>
        <p:nvSpPr>
          <p:cNvPr id="11" name="Текст 25">
            <a:extLst>
              <a:ext uri="{FF2B5EF4-FFF2-40B4-BE49-F238E27FC236}">
                <a16:creationId xmlns:a16="http://schemas.microsoft.com/office/drawing/2014/main" id="{9B0C3119-E067-73AE-B451-2FF11514AA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8709" y="3055096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12" name="Текст 25">
            <a:extLst>
              <a:ext uri="{FF2B5EF4-FFF2-40B4-BE49-F238E27FC236}">
                <a16:creationId xmlns:a16="http://schemas.microsoft.com/office/drawing/2014/main" id="{1E828D6F-09AF-E160-5C25-1BA42CF198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99396" y="6189140"/>
            <a:ext cx="2642022" cy="223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800"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13" name="Текст 25">
            <a:extLst>
              <a:ext uri="{FF2B5EF4-FFF2-40B4-BE49-F238E27FC236}">
                <a16:creationId xmlns:a16="http://schemas.microsoft.com/office/drawing/2014/main" id="{3645D179-AD89-638A-571F-B3A4072F55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96115" y="6490550"/>
            <a:ext cx="2642022" cy="223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800"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НАЗВАНИЕ</a:t>
            </a:r>
            <a:r>
              <a:rPr lang="en-US" dirty="0"/>
              <a:t> </a:t>
            </a:r>
            <a:r>
              <a:rPr lang="ru-RU" dirty="0"/>
              <a:t>МЕРОПРИЯТИЯ</a:t>
            </a:r>
          </a:p>
        </p:txBody>
      </p:sp>
      <p:pic>
        <p:nvPicPr>
          <p:cNvPr id="14" name="Рисунок 13" descr="Изображение выглядит как Шрифт, Графика, логотип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5A2B8E8-948F-5E5F-E889-75CC7055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1" y="6187754"/>
            <a:ext cx="1483360" cy="5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4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Буллиты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D42E92D2-6F38-4E84-A351-EA9D67AF296B}"/>
              </a:ext>
            </a:extLst>
          </p:cNvPr>
          <p:cNvSpPr/>
          <p:nvPr userDrawn="1"/>
        </p:nvSpPr>
        <p:spPr>
          <a:xfrm>
            <a:off x="39116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FB5DE9B7-5D53-4484-8C14-3504CD3C71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029" y="2127885"/>
            <a:ext cx="3161452" cy="93916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2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 тоже может быть более одной строки</a:t>
            </a:r>
          </a:p>
        </p:txBody>
      </p:sp>
      <p:sp>
        <p:nvSpPr>
          <p:cNvPr id="34" name="Текст 25">
            <a:extLst>
              <a:ext uri="{FF2B5EF4-FFF2-40B4-BE49-F238E27FC236}">
                <a16:creationId xmlns:a16="http://schemas.microsoft.com/office/drawing/2014/main" id="{3724CAD4-D0E8-4C20-9846-34E33A674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5029" y="3117641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43" name="Текст 25">
            <a:extLst>
              <a:ext uri="{FF2B5EF4-FFF2-40B4-BE49-F238E27FC236}">
                <a16:creationId xmlns:a16="http://schemas.microsoft.com/office/drawing/2014/main" id="{422B7431-62CC-4C67-AC08-1238BC5448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05122" y="6412659"/>
            <a:ext cx="355023" cy="22478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400"/>
              </a:lnSpc>
              <a:spcBef>
                <a:spcPts val="400"/>
              </a:spcBef>
              <a:buNone/>
              <a:defRPr sz="800">
                <a:latin typeface="Open Sans Regular" pitchFamily="2" charset="0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24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4A1ED1-16E6-FFC5-30DE-12E363051683}"/>
              </a:ext>
            </a:extLst>
          </p:cNvPr>
          <p:cNvSpPr/>
          <p:nvPr userDrawn="1"/>
        </p:nvSpPr>
        <p:spPr>
          <a:xfrm>
            <a:off x="430276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25">
            <a:extLst>
              <a:ext uri="{FF2B5EF4-FFF2-40B4-BE49-F238E27FC236}">
                <a16:creationId xmlns:a16="http://schemas.microsoft.com/office/drawing/2014/main" id="{3F1E4332-A65B-6E27-8C7B-832518AD81F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36629" y="2127885"/>
            <a:ext cx="3161452" cy="872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 может отличаться</a:t>
            </a:r>
          </a:p>
        </p:txBody>
      </p:sp>
      <p:sp>
        <p:nvSpPr>
          <p:cNvPr id="33" name="Текст 25">
            <a:extLst>
              <a:ext uri="{FF2B5EF4-FFF2-40B4-BE49-F238E27FC236}">
                <a16:creationId xmlns:a16="http://schemas.microsoft.com/office/drawing/2014/main" id="{162A84A1-736D-E478-8FB7-000077091F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1869" y="3067046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84D60849-5ED2-09E9-EBE6-9078D1A5DC48}"/>
              </a:ext>
            </a:extLst>
          </p:cNvPr>
          <p:cNvSpPr/>
          <p:nvPr userDrawn="1"/>
        </p:nvSpPr>
        <p:spPr>
          <a:xfrm>
            <a:off x="8244840" y="2127883"/>
            <a:ext cx="223520" cy="223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Текст 25">
            <a:extLst>
              <a:ext uri="{FF2B5EF4-FFF2-40B4-BE49-F238E27FC236}">
                <a16:creationId xmlns:a16="http://schemas.microsoft.com/office/drawing/2014/main" id="{B9D4DCF4-A030-DEA6-927F-2F18EB8DC4A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278709" y="2127885"/>
            <a:ext cx="3161452" cy="872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400"/>
              </a:spcBef>
              <a:buNone/>
              <a:defRPr sz="2200" b="1">
                <a:solidFill>
                  <a:schemeClr val="tx2">
                    <a:lumMod val="75000"/>
                  </a:schemeClr>
                </a:solidFill>
                <a:latin typeface="+mn-lt"/>
                <a:ea typeface="Open Sans Bold" pitchFamily="2" charset="0"/>
                <a:cs typeface="Open Sans Bold" pitchFamily="2" charset="0"/>
              </a:defRPr>
            </a:lvl1pPr>
          </a:lstStyle>
          <a:p>
            <a:pPr lvl="0"/>
            <a:r>
              <a:rPr lang="ru-RU" dirty="0"/>
              <a:t>    Подзаголовок может быть вообще разной длины</a:t>
            </a:r>
          </a:p>
        </p:txBody>
      </p:sp>
      <p:sp>
        <p:nvSpPr>
          <p:cNvPr id="46" name="Текст 25">
            <a:extLst>
              <a:ext uri="{FF2B5EF4-FFF2-40B4-BE49-F238E27FC236}">
                <a16:creationId xmlns:a16="http://schemas.microsoft.com/office/drawing/2014/main" id="{D1A48DAB-DB2A-5528-4EA6-11884DC095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8709" y="3055096"/>
            <a:ext cx="3161452" cy="178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Философия новой системы смещает ранее привычный фокус с тотального контроля на развитие компетенций при подготовке академической работы.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7406D36-5DDB-443E-1BA4-5F90442D1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Текст 25">
            <a:extLst>
              <a:ext uri="{FF2B5EF4-FFF2-40B4-BE49-F238E27FC236}">
                <a16:creationId xmlns:a16="http://schemas.microsoft.com/office/drawing/2014/main" id="{D96C656F-FB55-25D7-85E3-E46B5AEAC2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99396" y="6189140"/>
            <a:ext cx="2642022" cy="223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800"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4" name="Текст 25">
            <a:extLst>
              <a:ext uri="{FF2B5EF4-FFF2-40B4-BE49-F238E27FC236}">
                <a16:creationId xmlns:a16="http://schemas.microsoft.com/office/drawing/2014/main" id="{0DA43931-7E27-20D5-0C50-F9CF92EBA9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96115" y="6490550"/>
            <a:ext cx="2642022" cy="2235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400"/>
              </a:spcBef>
              <a:buNone/>
              <a:defRPr sz="800">
                <a:latin typeface="+mn-lt"/>
                <a:ea typeface="Open Sans Regular" pitchFamily="2" charset="0"/>
                <a:cs typeface="Open Sans Regular" pitchFamily="2" charset="0"/>
              </a:defRPr>
            </a:lvl1pPr>
          </a:lstStyle>
          <a:p>
            <a:pPr lvl="0"/>
            <a:r>
              <a:rPr lang="ru-RU" dirty="0"/>
              <a:t>НАЗВАНИЕ</a:t>
            </a:r>
            <a:r>
              <a:rPr lang="en-US" dirty="0"/>
              <a:t> </a:t>
            </a:r>
            <a:r>
              <a:rPr lang="ru-RU" dirty="0"/>
              <a:t>МЕРОПРИЯТИЯ</a:t>
            </a:r>
          </a:p>
        </p:txBody>
      </p:sp>
      <p:pic>
        <p:nvPicPr>
          <p:cNvPr id="5" name="Рисунок 4" descr="Изображение выглядит как Шрифт, Графика, логотип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032E376-8531-DBAF-B671-1E411F80C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1" y="6187754"/>
            <a:ext cx="1483360" cy="5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1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72DD9-D20E-F260-EE90-E3CEFD9E0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7F3D45-114A-7FFE-BE18-4C4A305B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F28DF-2228-C0C0-F2FA-1B3D4C61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58783" y="6339332"/>
            <a:ext cx="1775459" cy="365125"/>
          </a:xfrm>
          <a:prstGeom prst="rect">
            <a:avLst/>
          </a:prstGeom>
        </p:spPr>
        <p:txBody>
          <a:bodyPr/>
          <a:lstStyle/>
          <a:p>
            <a:fld id="{76223C31-24CF-403B-B3B0-AF5F50F24E6C}" type="datetime1">
              <a:rPr lang="ru-RU" smtClean="0"/>
              <a:t>30.10.2025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0973A-413E-779A-4090-9DCDD292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Изображение выглядит как темнота, черный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F31DDA-9270-807D-FD30-A5E3A6B68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-1307592"/>
            <a:ext cx="12119265" cy="854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9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58071-91EF-804F-906D-D81F5706A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B2735-C214-BF9C-E4A2-AEFDB28C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1D603-98C2-9BB8-4491-AE0DAA79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3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C6FD7-B439-D0EF-5E1F-711DF857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CACC55-7125-DB5C-6B12-A900C952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CDE38E-429D-7F30-82F9-293D768B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92A6A-B650-9C90-107A-1B53D87F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55D9BE-60B9-1180-643F-1674BE7F4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6D1E0"/>
              </a:buClr>
              <a:defRPr/>
            </a:lvl1pPr>
            <a:lvl2pPr>
              <a:buClr>
                <a:srgbClr val="06D1E0"/>
              </a:buClr>
              <a:defRPr/>
            </a:lvl2pPr>
            <a:lvl3pPr>
              <a:buClr>
                <a:srgbClr val="06D1E0"/>
              </a:buClr>
              <a:defRPr/>
            </a:lvl3pPr>
            <a:lvl4pPr>
              <a:buClr>
                <a:srgbClr val="06D1E0"/>
              </a:buClr>
              <a:defRPr/>
            </a:lvl4pPr>
            <a:lvl5pPr>
              <a:buClr>
                <a:srgbClr val="06D1E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F01D8B-2875-8C89-460D-335A6FE46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6D1E0"/>
              </a:buClr>
              <a:defRPr/>
            </a:lvl1pPr>
            <a:lvl2pPr>
              <a:buClr>
                <a:srgbClr val="06D1E0"/>
              </a:buClr>
              <a:defRPr/>
            </a:lvl2pPr>
            <a:lvl3pPr>
              <a:buClr>
                <a:srgbClr val="06D1E0"/>
              </a:buClr>
              <a:defRPr/>
            </a:lvl3pPr>
            <a:lvl4pPr>
              <a:buClr>
                <a:srgbClr val="06D1E0"/>
              </a:buClr>
              <a:defRPr/>
            </a:lvl4pPr>
            <a:lvl5pPr>
              <a:buClr>
                <a:srgbClr val="06D1E0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2C15CE-61E4-817B-003A-0202EE27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8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D4193B-820E-0505-11DD-E1752AA14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 anchorCtr="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9C04B3-3CAD-D4FD-A222-40FDAC9F2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0D8787-5E63-7BD4-CECC-2D7072191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tIns="144000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CA1144-371B-D3E9-8D39-B518CBC50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rgbClr val="0B1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5C36E8-E873-661C-C32E-4F8B79D914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tIns="144000"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08633-6299-65E5-CF92-703ED47F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2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">
              <a:schemeClr val="bg2"/>
            </a:gs>
            <a:gs pos="46000">
              <a:srgbClr val="D8F2F6">
                <a:alpha val="71000"/>
              </a:srgbClr>
            </a:gs>
            <a:gs pos="80000">
              <a:srgbClr val="BEDAF6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72" r:id="rId3"/>
    <p:sldLayoutId id="2147483670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1"/>
            </a:gs>
            <a:gs pos="87000">
              <a:srgbClr val="D8F2F6">
                <a:alpha val="71000"/>
              </a:srgbClr>
            </a:gs>
            <a:gs pos="100000">
              <a:srgbClr val="BEDAF6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EE1DF-A99F-88B7-C769-4A1DE2BE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1CEAB9-9151-75CC-85E3-97D6BBF0F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37897-E27B-E675-E0DE-AA5B0C96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0736" y="6356350"/>
            <a:ext cx="893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3A1EE-1F2D-4452-BF4A-BEC00C14523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Изображение выглядит как Шрифт, Графика, логотип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DEB23D7-5F2B-4761-72B4-59E8AC2E38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" y="6302007"/>
            <a:ext cx="1197865" cy="4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5" r:id="rId6"/>
    <p:sldLayoutId id="2147483687" r:id="rId7"/>
    <p:sldLayoutId id="2147483688" r:id="rId8"/>
    <p:sldLayoutId id="2147483686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E73B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6D1E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8000">
              <a:schemeClr val="bg1"/>
            </a:gs>
            <a:gs pos="87000">
              <a:srgbClr val="D8F2F6">
                <a:alpha val="71000"/>
              </a:srgbClr>
            </a:gs>
            <a:gs pos="100000">
              <a:srgbClr val="BEDAF6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E1CEAB9-9151-75CC-85E3-97D6BBF0F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Просто текст или иллюстрация</a:t>
            </a:r>
          </a:p>
        </p:txBody>
      </p:sp>
    </p:spTree>
    <p:extLst>
      <p:ext uri="{BB962C8B-B14F-4D97-AF65-F5344CB8AC3E}">
        <p14:creationId xmlns:p14="http://schemas.microsoft.com/office/powerpoint/2010/main" val="426400813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1E73B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6D1E0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6D1E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just.gov.ru/ru/pages/reestr-inostryannykh-agentov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sb.ru/fsb/npd/terror.htm" TargetMode="External"/><Relationship Id="rId5" Type="http://schemas.openxmlformats.org/officeDocument/2006/relationships/hyperlink" Target="https://minjust.gov.ru/ru/documents/7756/" TargetMode="External"/><Relationship Id="rId4" Type="http://schemas.openxmlformats.org/officeDocument/2006/relationships/hyperlink" Target="https://minjust.gov.ru/ru/documents/782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news/edu/1038459152.html?utm_source=chatgpt.com" TargetMode="External"/><Relationship Id="rId2" Type="http://schemas.openxmlformats.org/officeDocument/2006/relationships/hyperlink" Target="https://www.hepi.ac.uk/wp-content/uploads/2025/02/HEPI-Kortext-Student-Generative-AI-Survey-2025.pdf?utm_source=chatgpt.com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50C32C38-450A-BFDC-6830-D09B20432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676" y="2149609"/>
            <a:ext cx="10245604" cy="2387600"/>
          </a:xfrm>
        </p:spPr>
        <p:txBody>
          <a:bodyPr/>
          <a:lstStyle/>
          <a:p>
            <a:r>
              <a:rPr lang="ru-RU" sz="4400" dirty="0"/>
              <a:t>Использование современных </a:t>
            </a:r>
            <a:br>
              <a:rPr lang="ru-RU" sz="4400" dirty="0"/>
            </a:br>
            <a:r>
              <a:rPr lang="ru-RU" sz="4400" dirty="0"/>
              <a:t>ИИ-инструментов для оценки и </a:t>
            </a:r>
            <a:br>
              <a:rPr lang="ru-RU" sz="4400" dirty="0"/>
            </a:br>
            <a:r>
              <a:rPr lang="ru-RU" sz="4400" dirty="0"/>
              <a:t>категоризации научных работ</a:t>
            </a: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BB0E22CB-683F-AC11-6C9D-2D3D174238FB}"/>
              </a:ext>
            </a:extLst>
          </p:cNvPr>
          <p:cNvSpPr/>
          <p:nvPr/>
        </p:nvSpPr>
        <p:spPr>
          <a:xfrm>
            <a:off x="503676" y="5143688"/>
            <a:ext cx="9677816" cy="1501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  <a:t>Юрий Викторович Чехович</a:t>
            </a:r>
            <a:br>
              <a:rPr lang="ru-RU" b="1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</a:br>
            <a:r>
              <a:rPr lang="ru-RU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  <a:t>старший научный сотрудник Института проблем управления им. В.А. Трапезникова РАН,</a:t>
            </a:r>
            <a:br>
              <a:rPr lang="ru-RU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</a:br>
            <a:r>
              <a:rPr lang="ru-RU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  <a:t>основатель и руководитель компании «</a:t>
            </a:r>
            <a:r>
              <a:rPr lang="ru-RU" dirty="0" err="1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  <a:t>Думейт</a:t>
            </a:r>
            <a:r>
              <a:rPr lang="ru-RU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  <a:t>», к.ф.-м.н.</a:t>
            </a:r>
            <a:br>
              <a:rPr lang="ru-RU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</a:br>
            <a:br>
              <a:rPr lang="ru-RU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</a:br>
            <a:r>
              <a:rPr lang="ru-RU" dirty="0">
                <a:solidFill>
                  <a:srgbClr val="002060"/>
                </a:solidFill>
                <a:ea typeface="Inter" pitchFamily="34" charset="-122"/>
                <a:cs typeface="Inter" pitchFamily="34" charset="-120"/>
              </a:rPr>
              <a:t>30 октября 2025 года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1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D5B53-67D4-E59D-5937-9DBB96174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3A962FE4-2432-48F2-9AD9-6E462E34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B6D68F-AA7D-E1BA-7C52-ECA8577A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33" y="0"/>
            <a:ext cx="1152453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1326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6B5A-46FF-AE21-640F-9EEE675E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0E92F00E-91CB-68C7-8EB4-B9F950A8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1E909-D6D8-F3DD-51DC-6017D0C2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84" y="0"/>
            <a:ext cx="11543632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3630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1A7F6-ADBC-8054-F889-D4BE068A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0000"/>
            <a:ext cx="10515600" cy="7118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Новый функционал </a:t>
            </a:r>
            <a:r>
              <a:rPr lang="en-US" dirty="0"/>
              <a:t>– </a:t>
            </a:r>
            <a:r>
              <a:rPr lang="ru-RU" dirty="0"/>
              <a:t>упоминание иноагентов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47F06-ABE7-C150-02C7-96AF8A0D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927" y="975643"/>
            <a:ext cx="10327096" cy="92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1E73B7"/>
                </a:solidFill>
              </a:rPr>
              <a:t>автоматическая проверка текстовых документов на упоминания лиц со статусом иностранного агента, а также экстремистских, нежелательных, террористических организаций.</a:t>
            </a:r>
          </a:p>
          <a:p>
            <a:endParaRPr lang="ru-RU" sz="1800" dirty="0">
              <a:solidFill>
                <a:srgbClr val="1E73B7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673E9B-0045-373E-CB43-916CDC4F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3A1EE-1F2D-4452-BF4A-BEC00C1452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D2335E-4A03-4150-56C8-B8D029899787}"/>
              </a:ext>
            </a:extLst>
          </p:cNvPr>
          <p:cNvSpPr txBox="1"/>
          <p:nvPr/>
        </p:nvSpPr>
        <p:spPr>
          <a:xfrm>
            <a:off x="759157" y="4737670"/>
            <a:ext cx="405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Помогает авторам и издателям соблюдать требования российского законодательства</a:t>
            </a:r>
          </a:p>
        </p:txBody>
      </p:sp>
      <p:pic>
        <p:nvPicPr>
          <p:cNvPr id="15" name="Рисунок 14" descr="Изображение выглядит как текст, программное обеспечение, веб-страница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910257A-A22B-0C8F-53FF-BF2888E2B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325" y="1902844"/>
            <a:ext cx="6251668" cy="2780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программное обеспечение, веб-страница, Веб-сай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FA568C-63D4-255A-5A73-1F109D7E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9" t="17735"/>
          <a:stretch>
            <a:fillRect/>
          </a:stretch>
        </p:blipFill>
        <p:spPr>
          <a:xfrm>
            <a:off x="8361485" y="1664981"/>
            <a:ext cx="3536342" cy="5056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114B78-9782-88FF-9CA0-EA7FD1804121}"/>
              </a:ext>
            </a:extLst>
          </p:cNvPr>
          <p:cNvSpPr txBox="1"/>
          <p:nvPr/>
        </p:nvSpPr>
        <p:spPr>
          <a:xfrm>
            <a:off x="847927" y="2604676"/>
            <a:ext cx="609746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u="sng" kern="100" dirty="0">
                <a:solidFill>
                  <a:srgbClr val="1E73B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Реестр иностранных агентов</a:t>
            </a:r>
            <a:endParaRPr lang="ru-RU" sz="1800" kern="100" dirty="0">
              <a:solidFill>
                <a:srgbClr val="1E73B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u="sng" kern="100" dirty="0">
                <a:solidFill>
                  <a:srgbClr val="1E73B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Перечень экстремистских организаций</a:t>
            </a:r>
            <a:endParaRPr lang="ru-RU" sz="1800" kern="100" dirty="0">
              <a:solidFill>
                <a:srgbClr val="1E73B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u="sng" kern="100" dirty="0">
                <a:solidFill>
                  <a:srgbClr val="1E73B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Перечень нежелательных организаций</a:t>
            </a:r>
            <a:endParaRPr lang="ru-RU" sz="1800" kern="100" dirty="0">
              <a:solidFill>
                <a:srgbClr val="1E73B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u="sng" kern="100" dirty="0">
                <a:solidFill>
                  <a:srgbClr val="1E73B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Список террористических организаций</a:t>
            </a:r>
            <a:endParaRPr lang="ru-RU" sz="1800" kern="100" dirty="0">
              <a:solidFill>
                <a:srgbClr val="1E73B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50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BBDA59-A4B7-740B-7BBA-BB9E9C1A3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67" y="343280"/>
            <a:ext cx="5031146" cy="11996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solidFill>
                  <a:srgbClr val="1E73B7"/>
                </a:solidFill>
                <a:latin typeface="+mj-lt"/>
                <a:ea typeface="+mj-ea"/>
                <a:cs typeface="+mj-cs"/>
              </a:rPr>
              <a:t>Запросить демо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22F067-D7F7-D1F0-D54E-64E12209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3A1EE-1F2D-4452-BF4A-BEC00C1452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47F2836-7F18-90BB-0CD4-519CDB8EA97F}"/>
              </a:ext>
            </a:extLst>
          </p:cNvPr>
          <p:cNvSpPr txBox="1">
            <a:spLocks/>
          </p:cNvSpPr>
          <p:nvPr/>
        </p:nvSpPr>
        <p:spPr>
          <a:xfrm>
            <a:off x="598269" y="1131829"/>
            <a:ext cx="4701341" cy="137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6D1E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D1E0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D1E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D1E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6D1E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6D1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Оставьте заявку — и мы свяжемся с вами для предоставления персонального демо доступа и консультации</a:t>
            </a:r>
          </a:p>
        </p:txBody>
      </p:sp>
      <p:pic>
        <p:nvPicPr>
          <p:cNvPr id="10" name="Рисунок 9" descr="Изображение выглядит как шаблон, прямоугольный, Симметрия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F8B2DF-757E-0208-9CA0-A8CE3518D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68" y="2514862"/>
            <a:ext cx="2823342" cy="282334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F770F-A053-56F6-AC70-1F262A9D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7489" y="343280"/>
            <a:ext cx="4051880" cy="711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Будем на связи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16143-4633-D916-FD7C-A1A16832026C}"/>
              </a:ext>
            </a:extLst>
          </p:cNvPr>
          <p:cNvSpPr txBox="1"/>
          <p:nvPr/>
        </p:nvSpPr>
        <p:spPr>
          <a:xfrm>
            <a:off x="6572659" y="1131829"/>
            <a:ext cx="4701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Юрий Чехович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chekhovich@domate.ru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+7 916 674-53-83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868B11-EF62-92C5-250E-F2D6DD3DD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805" y="2502922"/>
            <a:ext cx="2585048" cy="300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38D26-49F8-6337-DEF7-45BC451E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/>
              <a:t>Растущее влияние LLM на академическую сферу</a:t>
            </a:r>
            <a:endParaRPr lang="LID4096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B7E91E-5DF2-0D7F-608F-08D160CC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03B583-111B-B257-2F10-913CED4ED73C}"/>
              </a:ext>
            </a:extLst>
          </p:cNvPr>
          <p:cNvSpPr txBox="1"/>
          <p:nvPr/>
        </p:nvSpPr>
        <p:spPr>
          <a:xfrm>
            <a:off x="1292469" y="1336119"/>
            <a:ext cx="1016348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Использование ИИ студентами резко возросло за последний год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: почти все студенты (92% в 2025 году) теперь применяют ИИ в той или иной форме (по сравнению с 66% в 2024 году), а около 88% использовали генеративный ИИ при выполнении учебных заданий (53% в 2024 году).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Основные способы применения </a:t>
            </a:r>
            <a:r>
              <a:rPr lang="ru-RU" dirty="0" err="1">
                <a:solidFill>
                  <a:srgbClr val="002060"/>
                </a:solidFill>
                <a:latin typeface="Calibri" panose="020F0502020204030204"/>
              </a:rPr>
              <a:t>GenAI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 —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объяснение понятий, создание кратких изложений статей и формулирование исследовательских идей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, однако значительная часть студентов (18%) </a:t>
            </a:r>
            <a:br>
              <a:rPr lang="ru-RU" dirty="0">
                <a:solidFill>
                  <a:srgbClr val="002060"/>
                </a:solidFill>
                <a:latin typeface="Calibri" panose="020F0502020204030204"/>
              </a:rPr>
            </a:b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включали сгенерированные ИИ тексты непосредственно в свои работы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lang="LID4096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58072-4056-5DE1-5DCA-108BB1D647E5}"/>
              </a:ext>
            </a:extLst>
          </p:cNvPr>
          <p:cNvSpPr txBox="1"/>
          <p:nvPr/>
        </p:nvSpPr>
        <p:spPr>
          <a:xfrm>
            <a:off x="3165231" y="3244334"/>
            <a:ext cx="8188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alibri" panose="020F0502020204030204"/>
              </a:rPr>
              <a:t>Источник: </a:t>
            </a:r>
            <a:r>
              <a:rPr lang="en-US" sz="1200" dirty="0">
                <a:solidFill>
                  <a:srgbClr val="002060"/>
                </a:solidFill>
                <a:latin typeface="Calibri" panose="020F0502020204030204"/>
              </a:rPr>
              <a:t>Freeman, J. (2025). </a:t>
            </a:r>
            <a:r>
              <a:rPr lang="en-US" sz="1200" i="1" dirty="0">
                <a:solidFill>
                  <a:srgbClr val="002060"/>
                </a:solidFill>
                <a:latin typeface="Calibri" panose="020F0502020204030204"/>
              </a:rPr>
              <a:t>Student generative AI survey 2025</a:t>
            </a:r>
            <a:r>
              <a:rPr lang="en-US" sz="1200" dirty="0">
                <a:solidFill>
                  <a:srgbClr val="002060"/>
                </a:solidFill>
                <a:latin typeface="Calibri" panose="020F0502020204030204"/>
              </a:rPr>
              <a:t> (HEPI Policy Note No. 61). Higher Education Policy Institute (HEPI). </a:t>
            </a:r>
            <a:r>
              <a:rPr lang="en-US" sz="1200" dirty="0">
                <a:solidFill>
                  <a:srgbClr val="002060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https://www.hepi.ac.uk/wp-content/uploads/2025/02/HEPI-Kortext-Student-Generative-AI-Survey-2025.pdf</a:t>
            </a:r>
            <a:endParaRPr lang="LID4096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C5C4E-CD74-AA7C-A415-B1FD9CB68747}"/>
              </a:ext>
            </a:extLst>
          </p:cNvPr>
          <p:cNvSpPr txBox="1"/>
          <p:nvPr/>
        </p:nvSpPr>
        <p:spPr>
          <a:xfrm>
            <a:off x="1863968" y="4035489"/>
            <a:ext cx="9591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87% студентов ведущих российских вузов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 используют ИИ в учебе; из них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10,7% — ежедневно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36% — несколько раз в неделю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33% — несколько раз в месяц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 (опрос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&gt;4000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 студентов 10 ведущих университетов, март–апрель 2025). Кроме того, </a:t>
            </a:r>
            <a:r>
              <a:rPr lang="ru-RU" b="1" dirty="0">
                <a:solidFill>
                  <a:srgbClr val="002060"/>
                </a:solidFill>
                <a:latin typeface="Calibri" panose="020F0502020204030204"/>
              </a:rPr>
              <a:t>82%</a:t>
            </a:r>
            <a:r>
              <a:rPr lang="ru-RU" dirty="0">
                <a:solidFill>
                  <a:srgbClr val="002060"/>
                </a:solidFill>
                <a:latin typeface="Calibri" panose="020F0502020204030204"/>
              </a:rPr>
              <a:t> проверяют …. тексты, сгенерированные ИИ, перед сдачей работы. </a:t>
            </a:r>
            <a:endParaRPr lang="LID4096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CF091-7D21-D2A1-9176-83783ACA4392}"/>
              </a:ext>
            </a:extLst>
          </p:cNvPr>
          <p:cNvSpPr txBox="1"/>
          <p:nvPr/>
        </p:nvSpPr>
        <p:spPr>
          <a:xfrm>
            <a:off x="4364005" y="5235818"/>
            <a:ext cx="6989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Calibri" panose="020F0502020204030204"/>
              </a:rPr>
              <a:t>Источник: ИИ в образовании: как преодолеть соблазн готовых решений. (2025, 22 апреля). </a:t>
            </a:r>
            <a:r>
              <a:rPr lang="ru-RU" sz="1200" i="1" dirty="0">
                <a:solidFill>
                  <a:srgbClr val="002060"/>
                </a:solidFill>
                <a:latin typeface="Calibri" panose="020F0502020204030204"/>
              </a:rPr>
              <a:t>Высшая школа экономики</a:t>
            </a:r>
            <a:r>
              <a:rPr lang="ru-RU" sz="1200" dirty="0">
                <a:solidFill>
                  <a:srgbClr val="002060"/>
                </a:solidFill>
                <a:latin typeface="Calibri" panose="020F0502020204030204"/>
              </a:rPr>
              <a:t>. </a:t>
            </a:r>
            <a:r>
              <a:rPr lang="ru-RU" sz="1200" dirty="0">
                <a:solidFill>
                  <a:srgbClr val="002060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https://www.hse.ru/news/edu/1038459152.html</a:t>
            </a:r>
            <a:endParaRPr lang="LID4096" sz="1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D9A4A551-99F6-55EC-7848-F78EB9295BAF}"/>
              </a:ext>
            </a:extLst>
          </p:cNvPr>
          <p:cNvSpPr/>
          <p:nvPr/>
        </p:nvSpPr>
        <p:spPr>
          <a:xfrm flipH="1">
            <a:off x="838197" y="1336119"/>
            <a:ext cx="45719" cy="2369880"/>
          </a:xfrm>
          <a:prstGeom prst="rect">
            <a:avLst/>
          </a:prstGeom>
          <a:solidFill>
            <a:srgbClr val="01B3BF"/>
          </a:solidFill>
          <a:ln/>
        </p:spPr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823BBAE5-70F7-3E21-FA81-8712CE891A28}"/>
              </a:ext>
            </a:extLst>
          </p:cNvPr>
          <p:cNvSpPr/>
          <p:nvPr/>
        </p:nvSpPr>
        <p:spPr>
          <a:xfrm flipH="1">
            <a:off x="1521068" y="4122995"/>
            <a:ext cx="45719" cy="1574488"/>
          </a:xfrm>
          <a:prstGeom prst="rect">
            <a:avLst/>
          </a:prstGeom>
          <a:solidFill>
            <a:srgbClr val="01B3BF"/>
          </a:solidFill>
          <a:ln/>
        </p:spPr>
      </p:sp>
    </p:spTree>
    <p:extLst>
      <p:ext uri="{BB962C8B-B14F-4D97-AF65-F5344CB8AC3E}">
        <p14:creationId xmlns:p14="http://schemas.microsoft.com/office/powerpoint/2010/main" val="369392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14D578D7-79AA-7B92-6E02-5C7C4CB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072680" cy="1619318"/>
          </a:xfrm>
        </p:spPr>
        <p:txBody>
          <a:bodyPr>
            <a:noAutofit/>
          </a:bodyPr>
          <a:lstStyle/>
          <a:p>
            <a:r>
              <a:rPr lang="ru-RU" sz="3200" dirty="0"/>
              <a:t>Проблемы научно-образовательной среды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376509AE-298E-5D44-2D39-B5CD1BF9D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2468" y="365125"/>
            <a:ext cx="6753265" cy="5197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Студенты активно используют ИИ-сервисы</a:t>
            </a:r>
            <a:r>
              <a:rPr lang="ru-RU" sz="1800" dirty="0">
                <a:solidFill>
                  <a:srgbClr val="002060"/>
                </a:solidFill>
              </a:rPr>
              <a:t>, чтобы готовить задания,  чтобы перефразировать ранее сданные работы и выдавать их за свои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Продолжается рост теневого рынка подготовки работ на заказ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Нормативная база</a:t>
            </a:r>
            <a:r>
              <a:rPr lang="ru-RU" sz="1800" dirty="0">
                <a:solidFill>
                  <a:srgbClr val="002060"/>
                </a:solidFill>
              </a:rPr>
              <a:t> практически </a:t>
            </a:r>
            <a:r>
              <a:rPr lang="ru-RU" sz="1800" b="1" dirty="0">
                <a:solidFill>
                  <a:srgbClr val="002060"/>
                </a:solidFill>
              </a:rPr>
              <a:t>не развивается</a:t>
            </a:r>
            <a:r>
              <a:rPr lang="ru-RU" sz="1800" dirty="0">
                <a:solidFill>
                  <a:srgbClr val="002060"/>
                </a:solidFill>
              </a:rPr>
              <a:t>, только немногие вузы пытаются реагировать, выпуская новые положения и регламенты. Зачастую они устаревают быстрее, чем начинают работать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На рынке </a:t>
            </a:r>
            <a:r>
              <a:rPr lang="ru-RU" sz="1800" dirty="0">
                <a:solidFill>
                  <a:srgbClr val="002060"/>
                </a:solidFill>
              </a:rPr>
              <a:t>систем работы с заимствованиями фактически </a:t>
            </a:r>
            <a:r>
              <a:rPr lang="ru-RU" sz="1800" b="1" dirty="0">
                <a:solidFill>
                  <a:srgbClr val="002060"/>
                </a:solidFill>
              </a:rPr>
              <a:t>установилась монополия </a:t>
            </a:r>
            <a:r>
              <a:rPr lang="ru-RU" sz="1800" dirty="0">
                <a:solidFill>
                  <a:srgbClr val="002060"/>
                </a:solidFill>
              </a:rPr>
              <a:t>– конкуренции нет, условия диктует поставщик</a:t>
            </a:r>
          </a:p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</a:rPr>
              <a:t>Развитие ИИ вносит коррективы в процессы образования </a:t>
            </a:r>
            <a:r>
              <a:rPr lang="ru-RU" sz="1800" dirty="0">
                <a:solidFill>
                  <a:srgbClr val="002060"/>
                </a:solidFill>
              </a:rPr>
              <a:t>и в формирование требований к научным и академическим работам. Требуется смещение фокуса с прямого детектирования к анализу смысла и процесса</a:t>
            </a: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8B21333E-A690-B8D8-7DA7-5C2DA41A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D9E79-E417-E544-69F8-C11972716806}"/>
              </a:ext>
            </a:extLst>
          </p:cNvPr>
          <p:cNvSpPr txBox="1"/>
          <p:nvPr/>
        </p:nvSpPr>
        <p:spPr>
          <a:xfrm>
            <a:off x="839788" y="1879122"/>
            <a:ext cx="370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E73B7"/>
                </a:solidFill>
              </a:rPr>
              <a:t>Изменения продиктованы бурным ростом технологий и внедрением ИИ инструментов</a:t>
            </a:r>
          </a:p>
          <a:p>
            <a:endParaRPr lang="ru-RU" dirty="0">
              <a:solidFill>
                <a:srgbClr val="1E73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4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D5BE1-8C9E-FC47-12E7-7B52D1EF9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0967F444-F668-C736-44EE-2AAC7F86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072680" cy="1619318"/>
          </a:xfrm>
        </p:spPr>
        <p:txBody>
          <a:bodyPr>
            <a:noAutofit/>
          </a:bodyPr>
          <a:lstStyle/>
          <a:p>
            <a:r>
              <a:rPr lang="ru-RU" sz="3200" dirty="0"/>
              <a:t>Необходимость оценки учебных и научных работ</a:t>
            </a:r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491616A1-45EE-091E-0C15-FFDBAB565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2468" y="365125"/>
            <a:ext cx="6753265" cy="51977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Структура документа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Соответствия требованиям по оформлению (нормоконтроль)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Текстовые заимствования (корректные и некорректные)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Использование ИИ-текста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Тематическая категоризация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Наличие орфографических, грамматических, стилистических ошибок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Оценка списка источников (библиографии)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Выявления в тексте упоминаний лиц и организаций, подлежащих особому оформлению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2060"/>
                </a:solidFill>
              </a:rPr>
              <a:t>Выявление использования изображений, данных, кода программ, формул и других объектов</a:t>
            </a: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6D9A95B3-17C6-8790-28DD-C3A78F79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2F93B-2E54-91FA-6292-24A5B672EB54}"/>
              </a:ext>
            </a:extLst>
          </p:cNvPr>
          <p:cNvSpPr txBox="1"/>
          <p:nvPr/>
        </p:nvSpPr>
        <p:spPr>
          <a:xfrm>
            <a:off x="839788" y="1879122"/>
            <a:ext cx="3703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E73B7"/>
                </a:solidFill>
              </a:rPr>
              <a:t>Индустриализация науки и образования приводит к росту востребованности инструментов оценки</a:t>
            </a:r>
          </a:p>
        </p:txBody>
      </p:sp>
    </p:spTree>
    <p:extLst>
      <p:ext uri="{BB962C8B-B14F-4D97-AF65-F5344CB8AC3E}">
        <p14:creationId xmlns:p14="http://schemas.microsoft.com/office/powerpoint/2010/main" val="257089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39DCD8-A53C-0D19-0FC7-E360B455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5</a:t>
            </a:fld>
            <a:endParaRPr lang="ru-RU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ADB099B9-E5AF-A3A4-EB85-FBD5737471B7}"/>
              </a:ext>
            </a:extLst>
          </p:cNvPr>
          <p:cNvSpPr/>
          <p:nvPr/>
        </p:nvSpPr>
        <p:spPr>
          <a:xfrm>
            <a:off x="5464155" y="3950856"/>
            <a:ext cx="98785" cy="378678"/>
          </a:xfrm>
          <a:custGeom>
            <a:avLst/>
            <a:gdLst/>
            <a:ahLst/>
            <a:cxnLst/>
            <a:rect l="0" t="0" r="0" b="0"/>
            <a:pathLst>
              <a:path w="98785" h="378678">
                <a:moveTo>
                  <a:pt x="0" y="0"/>
                </a:moveTo>
                <a:lnTo>
                  <a:pt x="0" y="378678"/>
                </a:lnTo>
                <a:moveTo>
                  <a:pt x="98785" y="0"/>
                </a:moveTo>
                <a:lnTo>
                  <a:pt x="98785" y="378678"/>
                </a:ln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75F2EAC2-DA84-933C-AB68-F42C922C0ABF}"/>
              </a:ext>
            </a:extLst>
          </p:cNvPr>
          <p:cNvSpPr/>
          <p:nvPr/>
        </p:nvSpPr>
        <p:spPr>
          <a:xfrm>
            <a:off x="5464155" y="4938712"/>
            <a:ext cx="98785" cy="82321"/>
          </a:xfrm>
          <a:custGeom>
            <a:avLst/>
            <a:gdLst/>
            <a:ahLst/>
            <a:cxnLst/>
            <a:rect l="0" t="0" r="0" b="0"/>
            <a:pathLst>
              <a:path w="98785" h="82321">
                <a:moveTo>
                  <a:pt x="0" y="0"/>
                </a:moveTo>
                <a:lnTo>
                  <a:pt x="0" y="82321"/>
                </a:lnTo>
                <a:moveTo>
                  <a:pt x="98785" y="0"/>
                </a:moveTo>
                <a:lnTo>
                  <a:pt x="98785" y="82321"/>
                </a:ln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42692AB9-48CC-57D3-D20F-52B869BB4383}"/>
              </a:ext>
            </a:extLst>
          </p:cNvPr>
          <p:cNvSpPr/>
          <p:nvPr/>
        </p:nvSpPr>
        <p:spPr>
          <a:xfrm>
            <a:off x="8174691" y="2057926"/>
            <a:ext cx="3362565" cy="1532733"/>
          </a:xfrm>
          <a:custGeom>
            <a:avLst/>
            <a:gdLst/>
            <a:ahLst/>
            <a:cxnLst/>
            <a:rect l="0" t="0" r="0" b="0"/>
            <a:pathLst>
              <a:path w="1382998" h="790284">
                <a:moveTo>
                  <a:pt x="1382998" y="740891"/>
                </a:moveTo>
                <a:cubicBezTo>
                  <a:pt x="1382998" y="768173"/>
                  <a:pt x="1360886" y="790284"/>
                  <a:pt x="1333605" y="790284"/>
                </a:cubicBezTo>
                <a:lnTo>
                  <a:pt x="49392" y="790284"/>
                </a:lnTo>
                <a:cubicBezTo>
                  <a:pt x="22111" y="790284"/>
                  <a:pt x="0" y="768173"/>
                  <a:pt x="0" y="740891"/>
                </a:cubicBezTo>
                <a:lnTo>
                  <a:pt x="0" y="49392"/>
                </a:lnTo>
                <a:cubicBezTo>
                  <a:pt x="0" y="22111"/>
                  <a:pt x="22111" y="0"/>
                  <a:pt x="49392" y="0"/>
                </a:cubicBezTo>
                <a:lnTo>
                  <a:pt x="1333605" y="0"/>
                </a:lnTo>
                <a:cubicBezTo>
                  <a:pt x="1360886" y="0"/>
                  <a:pt x="1382998" y="22111"/>
                  <a:pt x="1382998" y="49392"/>
                </a:cubicBezTo>
                <a:lnTo>
                  <a:pt x="1382998" y="740891"/>
                </a:lnTo>
              </a:path>
            </a:pathLst>
          </a:custGeom>
          <a:solidFill>
            <a:srgbClr val="E5F0F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7C75DB6D-4FCD-E802-1FFC-C15A295CC104}"/>
              </a:ext>
            </a:extLst>
          </p:cNvPr>
          <p:cNvSpPr/>
          <p:nvPr/>
        </p:nvSpPr>
        <p:spPr>
          <a:xfrm>
            <a:off x="5033065" y="5489183"/>
            <a:ext cx="32928" cy="32928"/>
          </a:xfrm>
          <a:custGeom>
            <a:avLst/>
            <a:gdLst/>
            <a:ahLst/>
            <a:cxnLst/>
            <a:rect l="0" t="0" r="0" b="0"/>
            <a:pathLst>
              <a:path w="32928" h="32928">
                <a:moveTo>
                  <a:pt x="0" y="16464"/>
                </a:moveTo>
                <a:cubicBezTo>
                  <a:pt x="0" y="25560"/>
                  <a:pt x="7367" y="32928"/>
                  <a:pt x="16464" y="32928"/>
                </a:cubicBezTo>
                <a:cubicBezTo>
                  <a:pt x="25560" y="32928"/>
                  <a:pt x="32928" y="25560"/>
                  <a:pt x="32928" y="16464"/>
                </a:cubicBezTo>
                <a:cubicBezTo>
                  <a:pt x="32928" y="7367"/>
                  <a:pt x="25560" y="0"/>
                  <a:pt x="16464" y="0"/>
                </a:cubicBezTo>
                <a:cubicBezTo>
                  <a:pt x="7367" y="0"/>
                  <a:pt x="0" y="7367"/>
                  <a:pt x="0" y="16464"/>
                </a:cubicBezTo>
              </a:path>
            </a:pathLst>
          </a:custGeom>
          <a:solidFill>
            <a:srgbClr val="4F92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10C11AC8-B1D0-436C-9E72-FB6BBF3C7E91}"/>
              </a:ext>
            </a:extLst>
          </p:cNvPr>
          <p:cNvSpPr/>
          <p:nvPr/>
        </p:nvSpPr>
        <p:spPr>
          <a:xfrm>
            <a:off x="5033065" y="5489183"/>
            <a:ext cx="32928" cy="32928"/>
          </a:xfrm>
          <a:custGeom>
            <a:avLst/>
            <a:gdLst/>
            <a:ahLst/>
            <a:cxnLst/>
            <a:rect l="0" t="0" r="0" b="0"/>
            <a:pathLst>
              <a:path w="32928" h="32928">
                <a:moveTo>
                  <a:pt x="0" y="16464"/>
                </a:moveTo>
                <a:cubicBezTo>
                  <a:pt x="0" y="25557"/>
                  <a:pt x="7371" y="32928"/>
                  <a:pt x="16464" y="32928"/>
                </a:cubicBezTo>
                <a:cubicBezTo>
                  <a:pt x="25557" y="32928"/>
                  <a:pt x="32928" y="25557"/>
                  <a:pt x="32928" y="16464"/>
                </a:cubicBezTo>
                <a:cubicBezTo>
                  <a:pt x="32928" y="7371"/>
                  <a:pt x="25557" y="0"/>
                  <a:pt x="16464" y="0"/>
                </a:cubicBezTo>
                <a:cubicBezTo>
                  <a:pt x="7371" y="0"/>
                  <a:pt x="0" y="7371"/>
                  <a:pt x="0" y="16464"/>
                </a:cubicBez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ounded Rectangle 31">
            <a:extLst>
              <a:ext uri="{FF2B5EF4-FFF2-40B4-BE49-F238E27FC236}">
                <a16:creationId xmlns:a16="http://schemas.microsoft.com/office/drawing/2014/main" id="{CFB94E90-7AC8-C1EC-5EFF-86945344C668}"/>
              </a:ext>
            </a:extLst>
          </p:cNvPr>
          <p:cNvSpPr/>
          <p:nvPr/>
        </p:nvSpPr>
        <p:spPr>
          <a:xfrm>
            <a:off x="4999300" y="4715363"/>
            <a:ext cx="98785" cy="181106"/>
          </a:xfrm>
          <a:custGeom>
            <a:avLst/>
            <a:gdLst/>
            <a:ahLst/>
            <a:cxnLst/>
            <a:rect l="0" t="0" r="0" b="0"/>
            <a:pathLst>
              <a:path w="98785" h="181106">
                <a:moveTo>
                  <a:pt x="0" y="0"/>
                </a:moveTo>
                <a:lnTo>
                  <a:pt x="0" y="181106"/>
                </a:lnTo>
                <a:moveTo>
                  <a:pt x="98785" y="0"/>
                </a:moveTo>
                <a:lnTo>
                  <a:pt x="98785" y="181106"/>
                </a:ln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C0397C07-8B2B-EBEB-CA08-3A2BD1318251}"/>
              </a:ext>
            </a:extLst>
          </p:cNvPr>
          <p:cNvSpPr/>
          <p:nvPr/>
        </p:nvSpPr>
        <p:spPr>
          <a:xfrm>
            <a:off x="4307214" y="2057926"/>
            <a:ext cx="3449701" cy="1532733"/>
          </a:xfrm>
          <a:custGeom>
            <a:avLst/>
            <a:gdLst/>
            <a:ahLst/>
            <a:cxnLst/>
            <a:rect l="0" t="0" r="0" b="0"/>
            <a:pathLst>
              <a:path w="1382998" h="1185427">
                <a:moveTo>
                  <a:pt x="1382998" y="1136034"/>
                </a:moveTo>
                <a:cubicBezTo>
                  <a:pt x="1382998" y="1163315"/>
                  <a:pt x="1360886" y="1185427"/>
                  <a:pt x="1333605" y="1185427"/>
                </a:cubicBezTo>
                <a:lnTo>
                  <a:pt x="49392" y="1185427"/>
                </a:lnTo>
                <a:cubicBezTo>
                  <a:pt x="22111" y="1185427"/>
                  <a:pt x="0" y="1163315"/>
                  <a:pt x="0" y="1136034"/>
                </a:cubicBezTo>
                <a:lnTo>
                  <a:pt x="0" y="49392"/>
                </a:lnTo>
                <a:cubicBezTo>
                  <a:pt x="0" y="22111"/>
                  <a:pt x="22111" y="0"/>
                  <a:pt x="49392" y="0"/>
                </a:cubicBezTo>
                <a:lnTo>
                  <a:pt x="1333605" y="0"/>
                </a:lnTo>
                <a:cubicBezTo>
                  <a:pt x="1360886" y="0"/>
                  <a:pt x="1382998" y="22111"/>
                  <a:pt x="1382998" y="49392"/>
                </a:cubicBezTo>
                <a:lnTo>
                  <a:pt x="1382998" y="1136034"/>
                </a:lnTo>
              </a:path>
            </a:pathLst>
          </a:custGeom>
          <a:solidFill>
            <a:srgbClr val="E5F0F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B266CACA-6DF7-8F84-B3C7-24E4DDF92442}"/>
              </a:ext>
            </a:extLst>
          </p:cNvPr>
          <p:cNvSpPr/>
          <p:nvPr/>
        </p:nvSpPr>
        <p:spPr>
          <a:xfrm>
            <a:off x="4274287" y="3151855"/>
            <a:ext cx="32928" cy="32928"/>
          </a:xfrm>
          <a:custGeom>
            <a:avLst/>
            <a:gdLst/>
            <a:ahLst/>
            <a:cxnLst/>
            <a:rect l="0" t="0" r="0" b="0"/>
            <a:pathLst>
              <a:path w="32928" h="32928">
                <a:moveTo>
                  <a:pt x="0" y="16464"/>
                </a:moveTo>
                <a:cubicBezTo>
                  <a:pt x="0" y="25560"/>
                  <a:pt x="7367" y="32928"/>
                  <a:pt x="16464" y="32928"/>
                </a:cubicBezTo>
                <a:cubicBezTo>
                  <a:pt x="25560" y="32928"/>
                  <a:pt x="32928" y="25560"/>
                  <a:pt x="32928" y="16464"/>
                </a:cubicBezTo>
                <a:cubicBezTo>
                  <a:pt x="32928" y="7367"/>
                  <a:pt x="25560" y="0"/>
                  <a:pt x="16464" y="0"/>
                </a:cubicBezTo>
                <a:cubicBezTo>
                  <a:pt x="7367" y="0"/>
                  <a:pt x="0" y="7367"/>
                  <a:pt x="0" y="16464"/>
                </a:cubicBezTo>
              </a:path>
            </a:pathLst>
          </a:custGeom>
          <a:solidFill>
            <a:srgbClr val="4F92FF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8D55864-17C9-DFCB-66FC-6AE727C4258B}"/>
              </a:ext>
            </a:extLst>
          </p:cNvPr>
          <p:cNvSpPr/>
          <p:nvPr/>
        </p:nvSpPr>
        <p:spPr>
          <a:xfrm>
            <a:off x="4274287" y="3151855"/>
            <a:ext cx="32928" cy="32928"/>
          </a:xfrm>
          <a:custGeom>
            <a:avLst/>
            <a:gdLst/>
            <a:ahLst/>
            <a:cxnLst/>
            <a:rect l="0" t="0" r="0" b="0"/>
            <a:pathLst>
              <a:path w="32928" h="32928">
                <a:moveTo>
                  <a:pt x="0" y="16464"/>
                </a:moveTo>
                <a:cubicBezTo>
                  <a:pt x="0" y="25557"/>
                  <a:pt x="7371" y="32928"/>
                  <a:pt x="16464" y="32928"/>
                </a:cubicBezTo>
                <a:cubicBezTo>
                  <a:pt x="25557" y="32928"/>
                  <a:pt x="32928" y="25557"/>
                  <a:pt x="32928" y="16464"/>
                </a:cubicBezTo>
                <a:cubicBezTo>
                  <a:pt x="32928" y="7371"/>
                  <a:pt x="25557" y="0"/>
                  <a:pt x="16464" y="0"/>
                </a:cubicBezTo>
                <a:cubicBezTo>
                  <a:pt x="7371" y="0"/>
                  <a:pt x="0" y="7371"/>
                  <a:pt x="0" y="16464"/>
                </a:cubicBez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C62950E-1323-6703-27DE-F812FBE27EFE}"/>
              </a:ext>
            </a:extLst>
          </p:cNvPr>
          <p:cNvSpPr/>
          <p:nvPr/>
        </p:nvSpPr>
        <p:spPr>
          <a:xfrm>
            <a:off x="4240521" y="3563462"/>
            <a:ext cx="98785" cy="82321"/>
          </a:xfrm>
          <a:custGeom>
            <a:avLst/>
            <a:gdLst/>
            <a:ahLst/>
            <a:cxnLst/>
            <a:rect l="0" t="0" r="0" b="0"/>
            <a:pathLst>
              <a:path w="98785" h="82321">
                <a:moveTo>
                  <a:pt x="0" y="0"/>
                </a:moveTo>
                <a:lnTo>
                  <a:pt x="0" y="82321"/>
                </a:lnTo>
                <a:moveTo>
                  <a:pt x="98785" y="0"/>
                </a:moveTo>
                <a:lnTo>
                  <a:pt x="98785" y="82321"/>
                </a:ln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E5CF563-12E9-850F-4017-0F157DCC1912}"/>
              </a:ext>
            </a:extLst>
          </p:cNvPr>
          <p:cNvSpPr/>
          <p:nvPr/>
        </p:nvSpPr>
        <p:spPr>
          <a:xfrm>
            <a:off x="7096041" y="4300794"/>
            <a:ext cx="3851354" cy="1614520"/>
          </a:xfrm>
          <a:custGeom>
            <a:avLst/>
            <a:gdLst/>
            <a:ahLst/>
            <a:cxnLst/>
            <a:rect l="0" t="0" r="0" b="0"/>
            <a:pathLst>
              <a:path w="1382998" h="691499">
                <a:moveTo>
                  <a:pt x="1382998" y="642106"/>
                </a:moveTo>
                <a:cubicBezTo>
                  <a:pt x="1382998" y="669387"/>
                  <a:pt x="1360886" y="691499"/>
                  <a:pt x="1333605" y="691499"/>
                </a:cubicBezTo>
                <a:lnTo>
                  <a:pt x="49392" y="691499"/>
                </a:lnTo>
                <a:cubicBezTo>
                  <a:pt x="22111" y="691499"/>
                  <a:pt x="0" y="669387"/>
                  <a:pt x="0" y="642106"/>
                </a:cubicBezTo>
                <a:lnTo>
                  <a:pt x="0" y="49392"/>
                </a:lnTo>
                <a:cubicBezTo>
                  <a:pt x="0" y="22111"/>
                  <a:pt x="22111" y="0"/>
                  <a:pt x="49392" y="0"/>
                </a:cubicBezTo>
                <a:lnTo>
                  <a:pt x="1333605" y="0"/>
                </a:lnTo>
                <a:cubicBezTo>
                  <a:pt x="1360886" y="0"/>
                  <a:pt x="1382998" y="22111"/>
                  <a:pt x="1382998" y="49392"/>
                </a:cubicBezTo>
                <a:lnTo>
                  <a:pt x="1382998" y="642106"/>
                </a:lnTo>
              </a:path>
            </a:pathLst>
          </a:custGeom>
          <a:solidFill>
            <a:srgbClr val="E5F0F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606C2E-5266-72BF-F9CE-430F95BA6C43}"/>
              </a:ext>
            </a:extLst>
          </p:cNvPr>
          <p:cNvSpPr txBox="1"/>
          <p:nvPr/>
        </p:nvSpPr>
        <p:spPr>
          <a:xfrm>
            <a:off x="8264769" y="2398054"/>
            <a:ext cx="3175995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И</a:t>
            </a:r>
            <a:r>
              <a:rPr lang="ru-RU" sz="1600" b="0" dirty="0">
                <a:solidFill>
                  <a:srgbClr val="002060"/>
                </a:solidFill>
              </a:rPr>
              <a:t>сточников находится слишком много, они дублируются, присутствуют старые и неактуальные</a:t>
            </a:r>
            <a:endParaRPr sz="1600" b="0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CCF45A-D530-AFA9-C364-55770FEA437E}"/>
              </a:ext>
            </a:extLst>
          </p:cNvPr>
          <p:cNvSpPr txBox="1"/>
          <p:nvPr/>
        </p:nvSpPr>
        <p:spPr>
          <a:xfrm>
            <a:off x="4394194" y="2402986"/>
            <a:ext cx="3245799" cy="10124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Отчеты слишком сложные.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Чтобы разобраться нужна высокая квалификация и много времени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D055BD6-3444-E538-223C-FDB9728D9489}"/>
              </a:ext>
            </a:extLst>
          </p:cNvPr>
          <p:cNvSpPr txBox="1"/>
          <p:nvPr/>
        </p:nvSpPr>
        <p:spPr>
          <a:xfrm>
            <a:off x="7194826" y="4712371"/>
            <a:ext cx="3668479" cy="11476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ru-RU" sz="1600" b="0" dirty="0">
                <a:solidFill>
                  <a:srgbClr val="002060"/>
                </a:solidFill>
              </a:rPr>
              <a:t>Методик для оценки ИИ в работе отсутствуют. Совпадения очень часто оцениваются «по проценту»</a:t>
            </a:r>
            <a:endParaRPr sz="1600" b="0" dirty="0">
              <a:solidFill>
                <a:srgbClr val="002060"/>
              </a:solidFill>
            </a:endParaRPr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80E9FAFC-1872-DE3B-AAB2-5738018A6998}"/>
              </a:ext>
            </a:extLst>
          </p:cNvPr>
          <p:cNvSpPr/>
          <p:nvPr/>
        </p:nvSpPr>
        <p:spPr>
          <a:xfrm>
            <a:off x="1532723" y="4329534"/>
            <a:ext cx="3931432" cy="1571576"/>
          </a:xfrm>
          <a:custGeom>
            <a:avLst/>
            <a:gdLst/>
            <a:ahLst/>
            <a:cxnLst/>
            <a:rect l="0" t="0" r="0" b="0"/>
            <a:pathLst>
              <a:path w="1382998" h="1382998">
                <a:moveTo>
                  <a:pt x="1382998" y="1333605"/>
                </a:moveTo>
                <a:cubicBezTo>
                  <a:pt x="1382998" y="1360886"/>
                  <a:pt x="1360886" y="1382998"/>
                  <a:pt x="1333605" y="1382998"/>
                </a:cubicBezTo>
                <a:lnTo>
                  <a:pt x="49392" y="1382998"/>
                </a:lnTo>
                <a:cubicBezTo>
                  <a:pt x="22111" y="1382998"/>
                  <a:pt x="0" y="1360886"/>
                  <a:pt x="0" y="1333605"/>
                </a:cubicBezTo>
                <a:lnTo>
                  <a:pt x="0" y="49392"/>
                </a:lnTo>
                <a:cubicBezTo>
                  <a:pt x="0" y="22111"/>
                  <a:pt x="22111" y="0"/>
                  <a:pt x="49392" y="0"/>
                </a:cubicBezTo>
                <a:lnTo>
                  <a:pt x="1333605" y="0"/>
                </a:lnTo>
                <a:cubicBezTo>
                  <a:pt x="1360886" y="0"/>
                  <a:pt x="1382998" y="22111"/>
                  <a:pt x="1382998" y="49392"/>
                </a:cubicBezTo>
                <a:lnTo>
                  <a:pt x="1382998" y="1333605"/>
                </a:lnTo>
              </a:path>
            </a:pathLst>
          </a:custGeom>
          <a:solidFill>
            <a:srgbClr val="E5F0F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FE5D00F-0D83-A7FE-6098-7C07647DAD9D}"/>
              </a:ext>
            </a:extLst>
          </p:cNvPr>
          <p:cNvSpPr txBox="1"/>
          <p:nvPr/>
        </p:nvSpPr>
        <p:spPr>
          <a:xfrm>
            <a:off x="1565651" y="4712371"/>
            <a:ext cx="386015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Каждый второй студент использует ИИ. Как определить правомерность использования?</a:t>
            </a:r>
            <a:endParaRPr sz="1600" b="0" dirty="0">
              <a:solidFill>
                <a:srgbClr val="002060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3B76F70-B807-CB9F-51FF-DF141137CA56}"/>
              </a:ext>
            </a:extLst>
          </p:cNvPr>
          <p:cNvSpPr/>
          <p:nvPr/>
        </p:nvSpPr>
        <p:spPr>
          <a:xfrm>
            <a:off x="10329241" y="3909239"/>
            <a:ext cx="790240" cy="711414"/>
          </a:xfrm>
          <a:custGeom>
            <a:avLst/>
            <a:gdLst/>
            <a:ahLst/>
            <a:cxnLst/>
            <a:rect l="0" t="0" r="0" b="0"/>
            <a:pathLst>
              <a:path w="926411" h="790284">
                <a:moveTo>
                  <a:pt x="8816" y="419155"/>
                </a:moveTo>
                <a:cubicBezTo>
                  <a:pt x="0" y="404296"/>
                  <a:pt x="0" y="385988"/>
                  <a:pt x="8816" y="371129"/>
                </a:cubicBezTo>
                <a:lnTo>
                  <a:pt x="214652" y="24013"/>
                </a:lnTo>
                <a:cubicBezTo>
                  <a:pt x="223461" y="9154"/>
                  <a:pt x="239744" y="0"/>
                  <a:pt x="257369" y="0"/>
                </a:cubicBezTo>
                <a:lnTo>
                  <a:pt x="669041" y="0"/>
                </a:lnTo>
                <a:cubicBezTo>
                  <a:pt x="686666" y="0"/>
                  <a:pt x="702950" y="9154"/>
                  <a:pt x="711758" y="24013"/>
                </a:cubicBezTo>
                <a:lnTo>
                  <a:pt x="917594" y="371129"/>
                </a:lnTo>
                <a:cubicBezTo>
                  <a:pt x="926411" y="385988"/>
                  <a:pt x="926411" y="404296"/>
                  <a:pt x="917594" y="419155"/>
                </a:cubicBezTo>
                <a:lnTo>
                  <a:pt x="711758" y="766271"/>
                </a:lnTo>
                <a:cubicBezTo>
                  <a:pt x="702950" y="781130"/>
                  <a:pt x="686666" y="790284"/>
                  <a:pt x="669041" y="790284"/>
                </a:cubicBezTo>
                <a:lnTo>
                  <a:pt x="257369" y="790284"/>
                </a:lnTo>
                <a:cubicBezTo>
                  <a:pt x="239744" y="790284"/>
                  <a:pt x="223461" y="781130"/>
                  <a:pt x="214652" y="766271"/>
                </a:cubicBezTo>
                <a:lnTo>
                  <a:pt x="8816" y="419155"/>
                </a:lnTo>
              </a:path>
            </a:pathLst>
          </a:custGeom>
          <a:solidFill>
            <a:srgbClr val="06B2C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1" name="Rounded Rectangle 63">
            <a:extLst>
              <a:ext uri="{FF2B5EF4-FFF2-40B4-BE49-F238E27FC236}">
                <a16:creationId xmlns:a16="http://schemas.microsoft.com/office/drawing/2014/main" id="{5A9E3DEA-91BB-73B4-D369-06C6456D9AAE}"/>
              </a:ext>
            </a:extLst>
          </p:cNvPr>
          <p:cNvSpPr/>
          <p:nvPr/>
        </p:nvSpPr>
        <p:spPr>
          <a:xfrm>
            <a:off x="10484627" y="4111455"/>
            <a:ext cx="378678" cy="378678"/>
          </a:xfrm>
          <a:custGeom>
            <a:avLst/>
            <a:gdLst/>
            <a:ahLst/>
            <a:cxnLst/>
            <a:rect l="0" t="0" r="0" b="0"/>
            <a:pathLst>
              <a:path w="378678" h="378678">
                <a:moveTo>
                  <a:pt x="148178" y="296340"/>
                </a:moveTo>
                <a:lnTo>
                  <a:pt x="16464" y="296340"/>
                </a:lnTo>
                <a:cubicBezTo>
                  <a:pt x="7371" y="296340"/>
                  <a:pt x="0" y="288969"/>
                  <a:pt x="0" y="279876"/>
                </a:cubicBezTo>
                <a:lnTo>
                  <a:pt x="0" y="49376"/>
                </a:lnTo>
                <a:cubicBezTo>
                  <a:pt x="0" y="40283"/>
                  <a:pt x="7371" y="32912"/>
                  <a:pt x="16464" y="32912"/>
                </a:cubicBezTo>
                <a:lnTo>
                  <a:pt x="312821" y="32912"/>
                </a:lnTo>
                <a:cubicBezTo>
                  <a:pt x="321914" y="32912"/>
                  <a:pt x="329285" y="40283"/>
                  <a:pt x="329285" y="49376"/>
                </a:cubicBezTo>
                <a:lnTo>
                  <a:pt x="329285" y="139929"/>
                </a:lnTo>
                <a:moveTo>
                  <a:pt x="82321" y="0"/>
                </a:moveTo>
                <a:lnTo>
                  <a:pt x="82321" y="82321"/>
                </a:lnTo>
                <a:moveTo>
                  <a:pt x="246963" y="0"/>
                </a:moveTo>
                <a:lnTo>
                  <a:pt x="246963" y="82321"/>
                </a:lnTo>
                <a:moveTo>
                  <a:pt x="0" y="115249"/>
                </a:moveTo>
                <a:lnTo>
                  <a:pt x="329285" y="115249"/>
                </a:lnTo>
                <a:moveTo>
                  <a:pt x="222267" y="263428"/>
                </a:moveTo>
                <a:cubicBezTo>
                  <a:pt x="222267" y="254335"/>
                  <a:pt x="229638" y="246963"/>
                  <a:pt x="238731" y="246963"/>
                </a:cubicBezTo>
                <a:cubicBezTo>
                  <a:pt x="247824" y="246963"/>
                  <a:pt x="255196" y="254335"/>
                  <a:pt x="255196" y="263428"/>
                </a:cubicBezTo>
                <a:cubicBezTo>
                  <a:pt x="255196" y="272521"/>
                  <a:pt x="247824" y="279892"/>
                  <a:pt x="238731" y="279892"/>
                </a:cubicBezTo>
                <a:cubicBezTo>
                  <a:pt x="229638" y="279892"/>
                  <a:pt x="222267" y="272521"/>
                  <a:pt x="222267" y="263428"/>
                </a:cubicBezTo>
                <a:close/>
                <a:moveTo>
                  <a:pt x="304588" y="263428"/>
                </a:moveTo>
                <a:cubicBezTo>
                  <a:pt x="304588" y="254335"/>
                  <a:pt x="311960" y="246963"/>
                  <a:pt x="321053" y="246963"/>
                </a:cubicBezTo>
                <a:cubicBezTo>
                  <a:pt x="330146" y="246963"/>
                  <a:pt x="337517" y="254335"/>
                  <a:pt x="337517" y="263428"/>
                </a:cubicBezTo>
                <a:cubicBezTo>
                  <a:pt x="337517" y="272521"/>
                  <a:pt x="330146" y="279892"/>
                  <a:pt x="321053" y="279892"/>
                </a:cubicBezTo>
                <a:cubicBezTo>
                  <a:pt x="311960" y="279892"/>
                  <a:pt x="304588" y="272521"/>
                  <a:pt x="304588" y="263428"/>
                </a:cubicBezTo>
                <a:close/>
                <a:moveTo>
                  <a:pt x="263428" y="378678"/>
                </a:moveTo>
                <a:lnTo>
                  <a:pt x="263428" y="329285"/>
                </a:lnTo>
                <a:moveTo>
                  <a:pt x="296356" y="378678"/>
                </a:moveTo>
                <a:lnTo>
                  <a:pt x="296356" y="329285"/>
                </a:lnTo>
                <a:moveTo>
                  <a:pt x="378678" y="263411"/>
                </a:moveTo>
                <a:cubicBezTo>
                  <a:pt x="378678" y="208853"/>
                  <a:pt x="334450" y="164626"/>
                  <a:pt x="279892" y="164626"/>
                </a:cubicBezTo>
                <a:cubicBezTo>
                  <a:pt x="225334" y="164626"/>
                  <a:pt x="181106" y="208853"/>
                  <a:pt x="181106" y="263411"/>
                </a:cubicBezTo>
                <a:lnTo>
                  <a:pt x="181106" y="296340"/>
                </a:lnTo>
                <a:cubicBezTo>
                  <a:pt x="181106" y="305433"/>
                  <a:pt x="188478" y="312804"/>
                  <a:pt x="197571" y="312804"/>
                </a:cubicBezTo>
                <a:lnTo>
                  <a:pt x="200090" y="312804"/>
                </a:lnTo>
                <a:cubicBezTo>
                  <a:pt x="208132" y="312806"/>
                  <a:pt x="214996" y="318619"/>
                  <a:pt x="216323" y="326552"/>
                </a:cubicBezTo>
                <a:lnTo>
                  <a:pt x="219979" y="364897"/>
                </a:lnTo>
                <a:cubicBezTo>
                  <a:pt x="221298" y="372836"/>
                  <a:pt x="228164" y="378657"/>
                  <a:pt x="236212" y="378661"/>
                </a:cubicBezTo>
                <a:lnTo>
                  <a:pt x="323572" y="378661"/>
                </a:lnTo>
                <a:cubicBezTo>
                  <a:pt x="331620" y="378657"/>
                  <a:pt x="338486" y="372836"/>
                  <a:pt x="339805" y="364897"/>
                </a:cubicBezTo>
                <a:lnTo>
                  <a:pt x="343461" y="326552"/>
                </a:lnTo>
                <a:cubicBezTo>
                  <a:pt x="344788" y="318619"/>
                  <a:pt x="351652" y="312806"/>
                  <a:pt x="359694" y="312804"/>
                </a:cubicBezTo>
                <a:lnTo>
                  <a:pt x="362213" y="312804"/>
                </a:lnTo>
                <a:cubicBezTo>
                  <a:pt x="371306" y="312804"/>
                  <a:pt x="378678" y="305433"/>
                  <a:pt x="378678" y="296340"/>
                </a:cubicBezTo>
                <a:close/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Rounded Rectangle 2">
            <a:extLst>
              <a:ext uri="{FF2B5EF4-FFF2-40B4-BE49-F238E27FC236}">
                <a16:creationId xmlns:a16="http://schemas.microsoft.com/office/drawing/2014/main" id="{E7D5FF16-45D4-3095-CCC2-CD736A7384E9}"/>
              </a:ext>
            </a:extLst>
          </p:cNvPr>
          <p:cNvSpPr/>
          <p:nvPr/>
        </p:nvSpPr>
        <p:spPr>
          <a:xfrm>
            <a:off x="4923692" y="3881989"/>
            <a:ext cx="790240" cy="738664"/>
          </a:xfrm>
          <a:custGeom>
            <a:avLst/>
            <a:gdLst/>
            <a:ahLst/>
            <a:cxnLst/>
            <a:rect l="0" t="0" r="0" b="0"/>
            <a:pathLst>
              <a:path w="889070" h="889070">
                <a:moveTo>
                  <a:pt x="428070" y="107017"/>
                </a:moveTo>
                <a:cubicBezTo>
                  <a:pt x="428070" y="116110"/>
                  <a:pt x="435442" y="123481"/>
                  <a:pt x="444535" y="123481"/>
                </a:cubicBezTo>
                <a:cubicBezTo>
                  <a:pt x="453628" y="123481"/>
                  <a:pt x="460999" y="116110"/>
                  <a:pt x="460999" y="107017"/>
                </a:cubicBezTo>
                <a:cubicBezTo>
                  <a:pt x="460999" y="97924"/>
                  <a:pt x="453628" y="90553"/>
                  <a:pt x="444535" y="90553"/>
                </a:cubicBezTo>
                <a:cubicBezTo>
                  <a:pt x="435442" y="90553"/>
                  <a:pt x="428070" y="97924"/>
                  <a:pt x="428070" y="107017"/>
                </a:cubicBezTo>
                <a:moveTo>
                  <a:pt x="428070" y="782052"/>
                </a:moveTo>
                <a:cubicBezTo>
                  <a:pt x="428070" y="791145"/>
                  <a:pt x="435442" y="798516"/>
                  <a:pt x="444535" y="798516"/>
                </a:cubicBezTo>
                <a:cubicBezTo>
                  <a:pt x="453628" y="798516"/>
                  <a:pt x="460999" y="791145"/>
                  <a:pt x="460999" y="782052"/>
                </a:cubicBezTo>
                <a:cubicBezTo>
                  <a:pt x="460999" y="772959"/>
                  <a:pt x="453628" y="765588"/>
                  <a:pt x="444535" y="765588"/>
                </a:cubicBezTo>
                <a:cubicBezTo>
                  <a:pt x="435442" y="765588"/>
                  <a:pt x="428070" y="772959"/>
                  <a:pt x="428070" y="782052"/>
                </a:cubicBezTo>
                <a:moveTo>
                  <a:pt x="889070" y="444535"/>
                </a:moveTo>
                <a:cubicBezTo>
                  <a:pt x="889070" y="690045"/>
                  <a:pt x="690045" y="889070"/>
                  <a:pt x="444535" y="889070"/>
                </a:cubicBezTo>
                <a:cubicBezTo>
                  <a:pt x="199024" y="889070"/>
                  <a:pt x="0" y="690045"/>
                  <a:pt x="0" y="444535"/>
                </a:cubicBezTo>
                <a:cubicBezTo>
                  <a:pt x="0" y="199024"/>
                  <a:pt x="199024" y="0"/>
                  <a:pt x="444535" y="0"/>
                </a:cubicBezTo>
                <a:cubicBezTo>
                  <a:pt x="690045" y="0"/>
                  <a:pt x="889070" y="199024"/>
                  <a:pt x="889070" y="444535"/>
                </a:cubicBezTo>
                <a:close/>
              </a:path>
            </a:pathLst>
          </a:custGeom>
          <a:solidFill>
            <a:srgbClr val="06B2C0"/>
          </a:solidFill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Rounded Rectangle 66">
            <a:extLst>
              <a:ext uri="{FF2B5EF4-FFF2-40B4-BE49-F238E27FC236}">
                <a16:creationId xmlns:a16="http://schemas.microsoft.com/office/drawing/2014/main" id="{DA66264C-2140-0688-7D51-B655C3C25FB0}"/>
              </a:ext>
            </a:extLst>
          </p:cNvPr>
          <p:cNvSpPr/>
          <p:nvPr/>
        </p:nvSpPr>
        <p:spPr>
          <a:xfrm>
            <a:off x="5112986" y="4166789"/>
            <a:ext cx="312821" cy="362213"/>
          </a:xfrm>
          <a:custGeom>
            <a:avLst/>
            <a:gdLst/>
            <a:ahLst/>
            <a:cxnLst/>
            <a:rect l="0" t="0" r="0" b="0"/>
            <a:pathLst>
              <a:path w="312821" h="362213">
                <a:moveTo>
                  <a:pt x="49392" y="263428"/>
                </a:moveTo>
                <a:lnTo>
                  <a:pt x="16464" y="263428"/>
                </a:lnTo>
                <a:cubicBezTo>
                  <a:pt x="7371" y="263428"/>
                  <a:pt x="0" y="256056"/>
                  <a:pt x="0" y="246963"/>
                </a:cubicBezTo>
                <a:lnTo>
                  <a:pt x="0" y="16464"/>
                </a:lnTo>
                <a:cubicBezTo>
                  <a:pt x="0" y="7371"/>
                  <a:pt x="7371" y="0"/>
                  <a:pt x="16464" y="0"/>
                </a:cubicBezTo>
                <a:lnTo>
                  <a:pt x="197571" y="0"/>
                </a:lnTo>
                <a:cubicBezTo>
                  <a:pt x="206664" y="0"/>
                  <a:pt x="214035" y="7371"/>
                  <a:pt x="214035" y="16464"/>
                </a:cubicBezTo>
                <a:lnTo>
                  <a:pt x="214035" y="49392"/>
                </a:lnTo>
                <a:moveTo>
                  <a:pt x="98785" y="312821"/>
                </a:moveTo>
                <a:lnTo>
                  <a:pt x="65857" y="312821"/>
                </a:lnTo>
                <a:cubicBezTo>
                  <a:pt x="56764" y="312821"/>
                  <a:pt x="49392" y="305449"/>
                  <a:pt x="49392" y="296356"/>
                </a:cubicBezTo>
                <a:lnTo>
                  <a:pt x="49392" y="65857"/>
                </a:lnTo>
                <a:cubicBezTo>
                  <a:pt x="49392" y="56764"/>
                  <a:pt x="56764" y="49392"/>
                  <a:pt x="65857" y="49392"/>
                </a:cubicBezTo>
                <a:lnTo>
                  <a:pt x="246963" y="49392"/>
                </a:lnTo>
                <a:cubicBezTo>
                  <a:pt x="256056" y="49392"/>
                  <a:pt x="263428" y="56764"/>
                  <a:pt x="263428" y="65857"/>
                </a:cubicBezTo>
                <a:lnTo>
                  <a:pt x="263428" y="98785"/>
                </a:lnTo>
                <a:moveTo>
                  <a:pt x="115249" y="98785"/>
                </a:moveTo>
                <a:lnTo>
                  <a:pt x="296356" y="98785"/>
                </a:lnTo>
                <a:cubicBezTo>
                  <a:pt x="296356" y="98785"/>
                  <a:pt x="312821" y="98785"/>
                  <a:pt x="312821" y="115249"/>
                </a:cubicBezTo>
                <a:lnTo>
                  <a:pt x="312821" y="345749"/>
                </a:lnTo>
                <a:cubicBezTo>
                  <a:pt x="312821" y="345749"/>
                  <a:pt x="312821" y="362213"/>
                  <a:pt x="296356" y="362213"/>
                </a:cubicBezTo>
                <a:lnTo>
                  <a:pt x="115249" y="362213"/>
                </a:lnTo>
                <a:cubicBezTo>
                  <a:pt x="115249" y="362213"/>
                  <a:pt x="98785" y="362213"/>
                  <a:pt x="98785" y="345749"/>
                </a:cubicBezTo>
                <a:lnTo>
                  <a:pt x="98785" y="115249"/>
                </a:lnTo>
                <a:cubicBezTo>
                  <a:pt x="98785" y="115249"/>
                  <a:pt x="98785" y="98785"/>
                  <a:pt x="115249" y="98785"/>
                </a:cubicBezTo>
                <a:moveTo>
                  <a:pt x="131714" y="164642"/>
                </a:moveTo>
                <a:lnTo>
                  <a:pt x="137740" y="176694"/>
                </a:lnTo>
                <a:cubicBezTo>
                  <a:pt x="138883" y="178991"/>
                  <a:pt x="141063" y="180597"/>
                  <a:pt x="143596" y="181008"/>
                </a:cubicBezTo>
                <a:cubicBezTo>
                  <a:pt x="146128" y="181419"/>
                  <a:pt x="148704" y="180586"/>
                  <a:pt x="150516" y="178768"/>
                </a:cubicBezTo>
                <a:lnTo>
                  <a:pt x="181106" y="148178"/>
                </a:lnTo>
                <a:moveTo>
                  <a:pt x="214035" y="164642"/>
                </a:moveTo>
                <a:lnTo>
                  <a:pt x="279892" y="164642"/>
                </a:lnTo>
                <a:moveTo>
                  <a:pt x="131714" y="246963"/>
                </a:moveTo>
                <a:lnTo>
                  <a:pt x="137740" y="259015"/>
                </a:lnTo>
                <a:cubicBezTo>
                  <a:pt x="138883" y="261312"/>
                  <a:pt x="141063" y="262918"/>
                  <a:pt x="143596" y="263329"/>
                </a:cubicBezTo>
                <a:cubicBezTo>
                  <a:pt x="146128" y="263740"/>
                  <a:pt x="148704" y="262907"/>
                  <a:pt x="150516" y="261090"/>
                </a:cubicBezTo>
                <a:lnTo>
                  <a:pt x="181106" y="230499"/>
                </a:lnTo>
                <a:moveTo>
                  <a:pt x="214035" y="246963"/>
                </a:moveTo>
                <a:lnTo>
                  <a:pt x="279892" y="246963"/>
                </a:lnTo>
                <a:moveTo>
                  <a:pt x="214035" y="296356"/>
                </a:moveTo>
                <a:lnTo>
                  <a:pt x="246963" y="296356"/>
                </a:ln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A0104044-8EAE-346B-0AD2-10ED0D652792}"/>
              </a:ext>
            </a:extLst>
          </p:cNvPr>
          <p:cNvSpPr/>
          <p:nvPr/>
        </p:nvSpPr>
        <p:spPr>
          <a:xfrm>
            <a:off x="11119480" y="1620752"/>
            <a:ext cx="687001" cy="693281"/>
          </a:xfrm>
          <a:custGeom>
            <a:avLst/>
            <a:gdLst/>
            <a:ahLst/>
            <a:cxnLst/>
            <a:rect l="0" t="0" r="0" b="0"/>
            <a:pathLst>
              <a:path w="790284" h="790284">
                <a:moveTo>
                  <a:pt x="0" y="49392"/>
                </a:moveTo>
                <a:cubicBezTo>
                  <a:pt x="0" y="22111"/>
                  <a:pt x="22111" y="0"/>
                  <a:pt x="49392" y="0"/>
                </a:cubicBezTo>
                <a:lnTo>
                  <a:pt x="740891" y="0"/>
                </a:lnTo>
                <a:cubicBezTo>
                  <a:pt x="768173" y="0"/>
                  <a:pt x="790284" y="22111"/>
                  <a:pt x="790284" y="49392"/>
                </a:cubicBezTo>
                <a:lnTo>
                  <a:pt x="790284" y="740891"/>
                </a:lnTo>
                <a:cubicBezTo>
                  <a:pt x="790284" y="768173"/>
                  <a:pt x="768173" y="790284"/>
                  <a:pt x="740891" y="790284"/>
                </a:cubicBezTo>
                <a:lnTo>
                  <a:pt x="49392" y="790284"/>
                </a:lnTo>
                <a:cubicBezTo>
                  <a:pt x="22111" y="790284"/>
                  <a:pt x="0" y="768173"/>
                  <a:pt x="0" y="740891"/>
                </a:cubicBezTo>
                <a:lnTo>
                  <a:pt x="0" y="49392"/>
                </a:lnTo>
              </a:path>
            </a:pathLst>
          </a:custGeom>
          <a:solidFill>
            <a:srgbClr val="06B2C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Rounded Rectangle 64">
            <a:extLst>
              <a:ext uri="{FF2B5EF4-FFF2-40B4-BE49-F238E27FC236}">
                <a16:creationId xmlns:a16="http://schemas.microsoft.com/office/drawing/2014/main" id="{4E46FC1F-D981-F457-57B0-F1E53826BAE5}"/>
              </a:ext>
            </a:extLst>
          </p:cNvPr>
          <p:cNvSpPr/>
          <p:nvPr/>
        </p:nvSpPr>
        <p:spPr>
          <a:xfrm>
            <a:off x="11262328" y="1784490"/>
            <a:ext cx="298023" cy="379330"/>
          </a:xfrm>
          <a:custGeom>
            <a:avLst/>
            <a:gdLst/>
            <a:ahLst/>
            <a:cxnLst/>
            <a:rect l="0" t="0" r="0" b="0"/>
            <a:pathLst>
              <a:path w="298023" h="379330">
                <a:moveTo>
                  <a:pt x="298023" y="378678"/>
                </a:moveTo>
                <a:lnTo>
                  <a:pt x="36406" y="378678"/>
                </a:lnTo>
                <a:cubicBezTo>
                  <a:pt x="19687" y="379330"/>
                  <a:pt x="4967" y="367749"/>
                  <a:pt x="1666" y="351347"/>
                </a:cubicBezTo>
                <a:cubicBezTo>
                  <a:pt x="0" y="341693"/>
                  <a:pt x="2718" y="331798"/>
                  <a:pt x="9083" y="324351"/>
                </a:cubicBezTo>
                <a:cubicBezTo>
                  <a:pt x="15448" y="316904"/>
                  <a:pt x="24799" y="312678"/>
                  <a:pt x="34595" y="312821"/>
                </a:cubicBezTo>
                <a:lnTo>
                  <a:pt x="281558" y="312821"/>
                </a:lnTo>
                <a:cubicBezTo>
                  <a:pt x="290651" y="312821"/>
                  <a:pt x="298023" y="305449"/>
                  <a:pt x="298023" y="296356"/>
                </a:cubicBezTo>
                <a:lnTo>
                  <a:pt x="298023" y="16464"/>
                </a:lnTo>
                <a:cubicBezTo>
                  <a:pt x="298023" y="7371"/>
                  <a:pt x="290651" y="0"/>
                  <a:pt x="281558" y="0"/>
                </a:cubicBezTo>
                <a:lnTo>
                  <a:pt x="34595" y="0"/>
                </a:lnTo>
                <a:cubicBezTo>
                  <a:pt x="16409" y="0"/>
                  <a:pt x="1666" y="14742"/>
                  <a:pt x="1666" y="32928"/>
                </a:cubicBezTo>
                <a:lnTo>
                  <a:pt x="1666" y="345749"/>
                </a:lnTo>
                <a:moveTo>
                  <a:pt x="51059" y="345749"/>
                </a:moveTo>
                <a:lnTo>
                  <a:pt x="298023" y="345749"/>
                </a:lnTo>
                <a:moveTo>
                  <a:pt x="63572" y="154928"/>
                </a:moveTo>
                <a:cubicBezTo>
                  <a:pt x="83291" y="183424"/>
                  <a:pt x="115222" y="201035"/>
                  <a:pt x="149844" y="202510"/>
                </a:cubicBezTo>
                <a:cubicBezTo>
                  <a:pt x="184819" y="201342"/>
                  <a:pt x="217180" y="183696"/>
                  <a:pt x="237105" y="154928"/>
                </a:cubicBezTo>
                <a:cubicBezTo>
                  <a:pt x="239245" y="152105"/>
                  <a:pt x="239245" y="148202"/>
                  <a:pt x="237105" y="145379"/>
                </a:cubicBezTo>
                <a:cubicBezTo>
                  <a:pt x="217180" y="116611"/>
                  <a:pt x="184819" y="98965"/>
                  <a:pt x="149844" y="97797"/>
                </a:cubicBezTo>
                <a:cubicBezTo>
                  <a:pt x="115222" y="99272"/>
                  <a:pt x="83291" y="116883"/>
                  <a:pt x="63572" y="145379"/>
                </a:cubicBezTo>
                <a:cubicBezTo>
                  <a:pt x="61431" y="148202"/>
                  <a:pt x="61431" y="152105"/>
                  <a:pt x="63572" y="154928"/>
                </a:cubicBezTo>
                <a:close/>
                <a:moveTo>
                  <a:pt x="108684" y="193125"/>
                </a:moveTo>
                <a:lnTo>
                  <a:pt x="191993" y="107347"/>
                </a:ln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8">
            <a:extLst>
              <a:ext uri="{FF2B5EF4-FFF2-40B4-BE49-F238E27FC236}">
                <a16:creationId xmlns:a16="http://schemas.microsoft.com/office/drawing/2014/main" id="{2621238E-EA7C-BA23-5646-20C34B0C8BAF}"/>
              </a:ext>
            </a:extLst>
          </p:cNvPr>
          <p:cNvSpPr/>
          <p:nvPr/>
        </p:nvSpPr>
        <p:spPr>
          <a:xfrm>
            <a:off x="7096041" y="1523749"/>
            <a:ext cx="892436" cy="790284"/>
          </a:xfrm>
          <a:custGeom>
            <a:avLst/>
            <a:gdLst/>
            <a:ahLst/>
            <a:cxnLst/>
            <a:rect l="0" t="0" r="0" b="0"/>
            <a:pathLst>
              <a:path w="1012272" h="889070">
                <a:moveTo>
                  <a:pt x="463279" y="32928"/>
                </a:moveTo>
                <a:cubicBezTo>
                  <a:pt x="482106" y="0"/>
                  <a:pt x="529194" y="0"/>
                  <a:pt x="548021" y="32928"/>
                </a:cubicBezTo>
                <a:lnTo>
                  <a:pt x="993437" y="814981"/>
                </a:lnTo>
                <a:cubicBezTo>
                  <a:pt x="1012272" y="847909"/>
                  <a:pt x="988728" y="889070"/>
                  <a:pt x="951066" y="889070"/>
                </a:cubicBezTo>
                <a:lnTo>
                  <a:pt x="61214" y="889070"/>
                </a:lnTo>
                <a:cubicBezTo>
                  <a:pt x="23543" y="889070"/>
                  <a:pt x="0" y="847909"/>
                  <a:pt x="18835" y="814981"/>
                </a:cubicBezTo>
                <a:lnTo>
                  <a:pt x="463279" y="32928"/>
                </a:lnTo>
              </a:path>
            </a:pathLst>
          </a:custGeom>
          <a:solidFill>
            <a:srgbClr val="06B2C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Rounded Rectangle 65">
            <a:extLst>
              <a:ext uri="{FF2B5EF4-FFF2-40B4-BE49-F238E27FC236}">
                <a16:creationId xmlns:a16="http://schemas.microsoft.com/office/drawing/2014/main" id="{A608AFAC-FFF3-8B06-99A5-CC4CA65FD3EC}"/>
              </a:ext>
            </a:extLst>
          </p:cNvPr>
          <p:cNvSpPr/>
          <p:nvPr/>
        </p:nvSpPr>
        <p:spPr>
          <a:xfrm>
            <a:off x="7360101" y="1876730"/>
            <a:ext cx="279892" cy="378694"/>
          </a:xfrm>
          <a:custGeom>
            <a:avLst/>
            <a:gdLst/>
            <a:ahLst/>
            <a:cxnLst/>
            <a:rect l="0" t="0" r="0" b="0"/>
            <a:pathLst>
              <a:path w="279892" h="378694">
                <a:moveTo>
                  <a:pt x="246963" y="82321"/>
                </a:moveTo>
                <a:cubicBezTo>
                  <a:pt x="246963" y="141425"/>
                  <a:pt x="199050" y="189339"/>
                  <a:pt x="139946" y="189339"/>
                </a:cubicBezTo>
                <a:cubicBezTo>
                  <a:pt x="80842" y="189339"/>
                  <a:pt x="32928" y="141425"/>
                  <a:pt x="32928" y="82321"/>
                </a:cubicBezTo>
                <a:lnTo>
                  <a:pt x="32928" y="0"/>
                </a:lnTo>
                <a:lnTo>
                  <a:pt x="246963" y="0"/>
                </a:lnTo>
                <a:close/>
                <a:moveTo>
                  <a:pt x="246963" y="296356"/>
                </a:moveTo>
                <a:cubicBezTo>
                  <a:pt x="246963" y="237252"/>
                  <a:pt x="199050" y="189339"/>
                  <a:pt x="139946" y="189339"/>
                </a:cubicBezTo>
                <a:cubicBezTo>
                  <a:pt x="80842" y="189339"/>
                  <a:pt x="32928" y="237252"/>
                  <a:pt x="32928" y="296356"/>
                </a:cubicBezTo>
                <a:lnTo>
                  <a:pt x="32928" y="378678"/>
                </a:lnTo>
                <a:lnTo>
                  <a:pt x="246963" y="378678"/>
                </a:lnTo>
                <a:close/>
                <a:moveTo>
                  <a:pt x="0" y="16"/>
                </a:moveTo>
                <a:lnTo>
                  <a:pt x="279892" y="16"/>
                </a:lnTo>
                <a:moveTo>
                  <a:pt x="0" y="378694"/>
                </a:moveTo>
                <a:lnTo>
                  <a:pt x="279892" y="378694"/>
                </a:lnTo>
                <a:moveTo>
                  <a:pt x="246963" y="312837"/>
                </a:moveTo>
                <a:lnTo>
                  <a:pt x="189339" y="312837"/>
                </a:lnTo>
                <a:lnTo>
                  <a:pt x="139946" y="263444"/>
                </a:lnTo>
                <a:lnTo>
                  <a:pt x="90553" y="312837"/>
                </a:lnTo>
                <a:lnTo>
                  <a:pt x="32928" y="312837"/>
                </a:lnTo>
                <a:moveTo>
                  <a:pt x="55912" y="148194"/>
                </a:moveTo>
                <a:lnTo>
                  <a:pt x="223979" y="148194"/>
                </a:lnTo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Заголовок 20">
            <a:extLst>
              <a:ext uri="{FF2B5EF4-FFF2-40B4-BE49-F238E27FC236}">
                <a16:creationId xmlns:a16="http://schemas.microsoft.com/office/drawing/2014/main" id="{C1823C95-C6A7-E6F7-2707-0F86D455513E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8415972" cy="14585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1E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Проблемы использования систем обнаружения заимствования</a:t>
            </a:r>
          </a:p>
        </p:txBody>
      </p:sp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7778CBE1-55EC-7626-8A29-20BB2A98AE7E}"/>
              </a:ext>
            </a:extLst>
          </p:cNvPr>
          <p:cNvSpPr/>
          <p:nvPr/>
        </p:nvSpPr>
        <p:spPr>
          <a:xfrm>
            <a:off x="348084" y="2043435"/>
            <a:ext cx="3529543" cy="1532732"/>
          </a:xfrm>
          <a:custGeom>
            <a:avLst/>
            <a:gdLst/>
            <a:ahLst/>
            <a:cxnLst/>
            <a:rect l="0" t="0" r="0" b="0"/>
            <a:pathLst>
              <a:path w="1382998" h="790284">
                <a:moveTo>
                  <a:pt x="1382998" y="740891"/>
                </a:moveTo>
                <a:cubicBezTo>
                  <a:pt x="1382998" y="768173"/>
                  <a:pt x="1360886" y="790284"/>
                  <a:pt x="1333605" y="790284"/>
                </a:cubicBezTo>
                <a:lnTo>
                  <a:pt x="49392" y="790284"/>
                </a:lnTo>
                <a:cubicBezTo>
                  <a:pt x="22111" y="790284"/>
                  <a:pt x="0" y="768173"/>
                  <a:pt x="0" y="740891"/>
                </a:cubicBezTo>
                <a:lnTo>
                  <a:pt x="0" y="49392"/>
                </a:lnTo>
                <a:cubicBezTo>
                  <a:pt x="0" y="22111"/>
                  <a:pt x="22111" y="0"/>
                  <a:pt x="49392" y="0"/>
                </a:cubicBezTo>
                <a:lnTo>
                  <a:pt x="1333605" y="0"/>
                </a:lnTo>
                <a:cubicBezTo>
                  <a:pt x="1360886" y="0"/>
                  <a:pt x="1382998" y="22111"/>
                  <a:pt x="1382998" y="49392"/>
                </a:cubicBezTo>
                <a:lnTo>
                  <a:pt x="1382998" y="740891"/>
                </a:lnTo>
              </a:path>
            </a:pathLst>
          </a:custGeom>
          <a:solidFill>
            <a:srgbClr val="E5F0FB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EC691-1DA2-5F37-3FEB-2EA024355F23}"/>
              </a:ext>
            </a:extLst>
          </p:cNvPr>
          <p:cNvSpPr txBox="1"/>
          <p:nvPr/>
        </p:nvSpPr>
        <p:spPr>
          <a:xfrm>
            <a:off x="422600" y="2402986"/>
            <a:ext cx="3380509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ru-RU" sz="1600" b="0" dirty="0">
                <a:solidFill>
                  <a:srgbClr val="002060"/>
                </a:solidFill>
              </a:rPr>
              <a:t>Системы ОЗ рассматриваются как средство защиты от нечестных авторов, как метод устрашения и наказания</a:t>
            </a:r>
            <a:endParaRPr sz="1600" b="0" dirty="0">
              <a:solidFill>
                <a:srgbClr val="002060"/>
              </a:solidFill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A5CC7D62-AE73-986E-5DB2-28CD47A3EEA1}"/>
              </a:ext>
            </a:extLst>
          </p:cNvPr>
          <p:cNvSpPr/>
          <p:nvPr/>
        </p:nvSpPr>
        <p:spPr>
          <a:xfrm>
            <a:off x="3240857" y="1612702"/>
            <a:ext cx="892436" cy="701331"/>
          </a:xfrm>
          <a:custGeom>
            <a:avLst/>
            <a:gdLst/>
            <a:ahLst/>
            <a:cxnLst/>
            <a:rect l="0" t="0" r="0" b="0"/>
            <a:pathLst>
              <a:path w="926411" h="790284">
                <a:moveTo>
                  <a:pt x="8816" y="419155"/>
                </a:moveTo>
                <a:cubicBezTo>
                  <a:pt x="0" y="404296"/>
                  <a:pt x="0" y="385988"/>
                  <a:pt x="8816" y="371129"/>
                </a:cubicBezTo>
                <a:lnTo>
                  <a:pt x="214652" y="24013"/>
                </a:lnTo>
                <a:cubicBezTo>
                  <a:pt x="223461" y="9154"/>
                  <a:pt x="239744" y="0"/>
                  <a:pt x="257369" y="0"/>
                </a:cubicBezTo>
                <a:lnTo>
                  <a:pt x="669041" y="0"/>
                </a:lnTo>
                <a:cubicBezTo>
                  <a:pt x="686666" y="0"/>
                  <a:pt x="702950" y="9154"/>
                  <a:pt x="711758" y="24013"/>
                </a:cubicBezTo>
                <a:lnTo>
                  <a:pt x="917594" y="371129"/>
                </a:lnTo>
                <a:cubicBezTo>
                  <a:pt x="926411" y="385988"/>
                  <a:pt x="926411" y="404296"/>
                  <a:pt x="917594" y="419155"/>
                </a:cubicBezTo>
                <a:lnTo>
                  <a:pt x="711758" y="766271"/>
                </a:lnTo>
                <a:cubicBezTo>
                  <a:pt x="702950" y="781130"/>
                  <a:pt x="686666" y="790284"/>
                  <a:pt x="669041" y="790284"/>
                </a:cubicBezTo>
                <a:lnTo>
                  <a:pt x="257369" y="790284"/>
                </a:lnTo>
                <a:cubicBezTo>
                  <a:pt x="239744" y="790284"/>
                  <a:pt x="223461" y="781130"/>
                  <a:pt x="214652" y="766271"/>
                </a:cubicBezTo>
                <a:lnTo>
                  <a:pt x="8816" y="419155"/>
                </a:lnTo>
              </a:path>
            </a:pathLst>
          </a:custGeom>
          <a:solidFill>
            <a:srgbClr val="06B2C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63">
            <a:extLst>
              <a:ext uri="{FF2B5EF4-FFF2-40B4-BE49-F238E27FC236}">
                <a16:creationId xmlns:a16="http://schemas.microsoft.com/office/drawing/2014/main" id="{6793C8C0-9FC2-8D64-6886-0E6CBA274052}"/>
              </a:ext>
            </a:extLst>
          </p:cNvPr>
          <p:cNvSpPr/>
          <p:nvPr/>
        </p:nvSpPr>
        <p:spPr>
          <a:xfrm>
            <a:off x="3498439" y="1814918"/>
            <a:ext cx="378678" cy="378678"/>
          </a:xfrm>
          <a:custGeom>
            <a:avLst/>
            <a:gdLst/>
            <a:ahLst/>
            <a:cxnLst/>
            <a:rect l="0" t="0" r="0" b="0"/>
            <a:pathLst>
              <a:path w="378678" h="378678">
                <a:moveTo>
                  <a:pt x="148178" y="296340"/>
                </a:moveTo>
                <a:lnTo>
                  <a:pt x="16464" y="296340"/>
                </a:lnTo>
                <a:cubicBezTo>
                  <a:pt x="7371" y="296340"/>
                  <a:pt x="0" y="288969"/>
                  <a:pt x="0" y="279876"/>
                </a:cubicBezTo>
                <a:lnTo>
                  <a:pt x="0" y="49376"/>
                </a:lnTo>
                <a:cubicBezTo>
                  <a:pt x="0" y="40283"/>
                  <a:pt x="7371" y="32912"/>
                  <a:pt x="16464" y="32912"/>
                </a:cubicBezTo>
                <a:lnTo>
                  <a:pt x="312821" y="32912"/>
                </a:lnTo>
                <a:cubicBezTo>
                  <a:pt x="321914" y="32912"/>
                  <a:pt x="329285" y="40283"/>
                  <a:pt x="329285" y="49376"/>
                </a:cubicBezTo>
                <a:lnTo>
                  <a:pt x="329285" y="139929"/>
                </a:lnTo>
                <a:moveTo>
                  <a:pt x="82321" y="0"/>
                </a:moveTo>
                <a:lnTo>
                  <a:pt x="82321" y="82321"/>
                </a:lnTo>
                <a:moveTo>
                  <a:pt x="246963" y="0"/>
                </a:moveTo>
                <a:lnTo>
                  <a:pt x="246963" y="82321"/>
                </a:lnTo>
                <a:moveTo>
                  <a:pt x="0" y="115249"/>
                </a:moveTo>
                <a:lnTo>
                  <a:pt x="329285" y="115249"/>
                </a:lnTo>
                <a:moveTo>
                  <a:pt x="222267" y="263428"/>
                </a:moveTo>
                <a:cubicBezTo>
                  <a:pt x="222267" y="254335"/>
                  <a:pt x="229638" y="246963"/>
                  <a:pt x="238731" y="246963"/>
                </a:cubicBezTo>
                <a:cubicBezTo>
                  <a:pt x="247824" y="246963"/>
                  <a:pt x="255196" y="254335"/>
                  <a:pt x="255196" y="263428"/>
                </a:cubicBezTo>
                <a:cubicBezTo>
                  <a:pt x="255196" y="272521"/>
                  <a:pt x="247824" y="279892"/>
                  <a:pt x="238731" y="279892"/>
                </a:cubicBezTo>
                <a:cubicBezTo>
                  <a:pt x="229638" y="279892"/>
                  <a:pt x="222267" y="272521"/>
                  <a:pt x="222267" y="263428"/>
                </a:cubicBezTo>
                <a:close/>
                <a:moveTo>
                  <a:pt x="304588" y="263428"/>
                </a:moveTo>
                <a:cubicBezTo>
                  <a:pt x="304588" y="254335"/>
                  <a:pt x="311960" y="246963"/>
                  <a:pt x="321053" y="246963"/>
                </a:cubicBezTo>
                <a:cubicBezTo>
                  <a:pt x="330146" y="246963"/>
                  <a:pt x="337517" y="254335"/>
                  <a:pt x="337517" y="263428"/>
                </a:cubicBezTo>
                <a:cubicBezTo>
                  <a:pt x="337517" y="272521"/>
                  <a:pt x="330146" y="279892"/>
                  <a:pt x="321053" y="279892"/>
                </a:cubicBezTo>
                <a:cubicBezTo>
                  <a:pt x="311960" y="279892"/>
                  <a:pt x="304588" y="272521"/>
                  <a:pt x="304588" y="263428"/>
                </a:cubicBezTo>
                <a:close/>
                <a:moveTo>
                  <a:pt x="263428" y="378678"/>
                </a:moveTo>
                <a:lnTo>
                  <a:pt x="263428" y="329285"/>
                </a:lnTo>
                <a:moveTo>
                  <a:pt x="296356" y="378678"/>
                </a:moveTo>
                <a:lnTo>
                  <a:pt x="296356" y="329285"/>
                </a:lnTo>
                <a:moveTo>
                  <a:pt x="378678" y="263411"/>
                </a:moveTo>
                <a:cubicBezTo>
                  <a:pt x="378678" y="208853"/>
                  <a:pt x="334450" y="164626"/>
                  <a:pt x="279892" y="164626"/>
                </a:cubicBezTo>
                <a:cubicBezTo>
                  <a:pt x="225334" y="164626"/>
                  <a:pt x="181106" y="208853"/>
                  <a:pt x="181106" y="263411"/>
                </a:cubicBezTo>
                <a:lnTo>
                  <a:pt x="181106" y="296340"/>
                </a:lnTo>
                <a:cubicBezTo>
                  <a:pt x="181106" y="305433"/>
                  <a:pt x="188478" y="312804"/>
                  <a:pt x="197571" y="312804"/>
                </a:cubicBezTo>
                <a:lnTo>
                  <a:pt x="200090" y="312804"/>
                </a:lnTo>
                <a:cubicBezTo>
                  <a:pt x="208132" y="312806"/>
                  <a:pt x="214996" y="318619"/>
                  <a:pt x="216323" y="326552"/>
                </a:cubicBezTo>
                <a:lnTo>
                  <a:pt x="219979" y="364897"/>
                </a:lnTo>
                <a:cubicBezTo>
                  <a:pt x="221298" y="372836"/>
                  <a:pt x="228164" y="378657"/>
                  <a:pt x="236212" y="378661"/>
                </a:cubicBezTo>
                <a:lnTo>
                  <a:pt x="323572" y="378661"/>
                </a:lnTo>
                <a:cubicBezTo>
                  <a:pt x="331620" y="378657"/>
                  <a:pt x="338486" y="372836"/>
                  <a:pt x="339805" y="364897"/>
                </a:cubicBezTo>
                <a:lnTo>
                  <a:pt x="343461" y="326552"/>
                </a:lnTo>
                <a:cubicBezTo>
                  <a:pt x="344788" y="318619"/>
                  <a:pt x="351652" y="312806"/>
                  <a:pt x="359694" y="312804"/>
                </a:cubicBezTo>
                <a:lnTo>
                  <a:pt x="362213" y="312804"/>
                </a:lnTo>
                <a:cubicBezTo>
                  <a:pt x="371306" y="312804"/>
                  <a:pt x="378678" y="305433"/>
                  <a:pt x="378678" y="296340"/>
                </a:cubicBezTo>
                <a:close/>
              </a:path>
            </a:pathLst>
          </a:custGeom>
          <a:noFill/>
          <a:ln w="6174">
            <a:solidFill>
              <a:srgbClr val="FFFFFF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84401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8D12B-7249-6AD9-7619-7F5281882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3833C4C4-97DB-A24B-A00E-1EF56912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C0B76A-502A-417B-4EFC-D97F50173F32}"/>
              </a:ext>
            </a:extLst>
          </p:cNvPr>
          <p:cNvSpPr txBox="1"/>
          <p:nvPr/>
        </p:nvSpPr>
        <p:spPr>
          <a:xfrm>
            <a:off x="1573823" y="2256824"/>
            <a:ext cx="8748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6B2C0"/>
                </a:solidFill>
              </a:rPr>
              <a:t>{do}</a:t>
            </a:r>
            <a:r>
              <a:rPr lang="en-US" sz="2000" b="1" dirty="0">
                <a:solidFill>
                  <a:srgbClr val="1E73B7"/>
                </a:solidFill>
                <a:latin typeface="+mj-lt"/>
                <a:ea typeface="+mj-ea"/>
                <a:cs typeface="+mj-cs"/>
              </a:rPr>
              <a:t>mate</a:t>
            </a:r>
            <a:r>
              <a:rPr lang="en-US" sz="2000" b="1" dirty="0"/>
              <a:t> </a:t>
            </a:r>
            <a:r>
              <a:rPr lang="ru-RU" sz="2000" dirty="0">
                <a:solidFill>
                  <a:srgbClr val="002060"/>
                </a:solidFill>
              </a:rPr>
              <a:t>– это друг и помощник автора, который дает возможность готовить работы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высокого качества</a:t>
            </a:r>
          </a:p>
          <a:p>
            <a:endParaRPr lang="ru-RU" sz="2000" dirty="0"/>
          </a:p>
          <a:p>
            <a:r>
              <a:rPr lang="en-US" sz="2000" b="1" dirty="0">
                <a:solidFill>
                  <a:srgbClr val="06B2C0"/>
                </a:solidFill>
              </a:rPr>
              <a:t>{do}</a:t>
            </a:r>
            <a:r>
              <a:rPr lang="en-US" sz="2000" b="1" dirty="0">
                <a:solidFill>
                  <a:srgbClr val="1E73B7"/>
                </a:solidFill>
                <a:latin typeface="+mj-lt"/>
                <a:ea typeface="+mj-ea"/>
                <a:cs typeface="+mj-cs"/>
              </a:rPr>
              <a:t>mate</a:t>
            </a:r>
            <a:r>
              <a:rPr lang="ru-RU" sz="2000" dirty="0">
                <a:solidFill>
                  <a:srgbClr val="1E73B7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>– это помощник преподавателя и редактора, который берет на себя рутину, оставляя человеку только важные решения</a:t>
            </a:r>
          </a:p>
          <a:p>
            <a:endParaRPr lang="ru-RU" sz="2000" dirty="0">
              <a:ea typeface="+mj-ea"/>
              <a:cs typeface="+mj-cs"/>
            </a:endParaRPr>
          </a:p>
          <a:p>
            <a:r>
              <a:rPr lang="en-US" sz="2000" b="1" dirty="0">
                <a:solidFill>
                  <a:srgbClr val="06B2C0"/>
                </a:solidFill>
              </a:rPr>
              <a:t>{do}</a:t>
            </a:r>
            <a:r>
              <a:rPr lang="en-US" sz="2000" b="1" dirty="0">
                <a:solidFill>
                  <a:srgbClr val="1E73B7"/>
                </a:solidFill>
                <a:latin typeface="+mj-lt"/>
                <a:ea typeface="+mj-ea"/>
                <a:cs typeface="+mj-cs"/>
              </a:rPr>
              <a:t>mate</a:t>
            </a:r>
            <a:r>
              <a:rPr lang="ru-RU" sz="2000" dirty="0">
                <a:solidFill>
                  <a:srgbClr val="1E73B7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002060"/>
                </a:solidFill>
                <a:ea typeface="+mj-ea"/>
                <a:cs typeface="+mj-cs"/>
              </a:rPr>
              <a:t>– партнер организации, который снижает риски и повышает авторитет в глаза студентов, сотрудников и регуляторов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Заголовок 11">
            <a:extLst>
              <a:ext uri="{FF2B5EF4-FFF2-40B4-BE49-F238E27FC236}">
                <a16:creationId xmlns:a16="http://schemas.microsoft.com/office/drawing/2014/main" id="{FEE8008C-1CEF-FD3D-AE4C-C99F3397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90" y="551102"/>
            <a:ext cx="10515600" cy="752475"/>
          </a:xfrm>
        </p:spPr>
        <p:txBody>
          <a:bodyPr/>
          <a:lstStyle/>
          <a:p>
            <a:r>
              <a:rPr lang="ru-RU" dirty="0"/>
              <a:t>Философия </a:t>
            </a:r>
            <a:r>
              <a:rPr lang="en-US" b="1" dirty="0">
                <a:solidFill>
                  <a:srgbClr val="06B2C0"/>
                </a:solidFill>
              </a:rPr>
              <a:t>{do}</a:t>
            </a:r>
            <a:r>
              <a:rPr lang="en-US" b="1" dirty="0"/>
              <a:t>mate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3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8F2C-BF20-53E3-AF95-69396D43E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>
            <a:extLst>
              <a:ext uri="{FF2B5EF4-FFF2-40B4-BE49-F238E27FC236}">
                <a16:creationId xmlns:a16="http://schemas.microsoft.com/office/drawing/2014/main" id="{DA1E23E3-6EB4-9002-0C0A-EF72D032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6413"/>
            <a:ext cx="3987189" cy="1477702"/>
          </a:xfrm>
        </p:spPr>
        <p:txBody>
          <a:bodyPr>
            <a:noAutofit/>
          </a:bodyPr>
          <a:lstStyle/>
          <a:p>
            <a:r>
              <a:rPr lang="ru-RU" sz="3200" dirty="0"/>
              <a:t>Система </a:t>
            </a:r>
            <a:r>
              <a:rPr lang="en-US" sz="3200" b="1" dirty="0">
                <a:solidFill>
                  <a:srgbClr val="06B2C0"/>
                </a:solidFill>
              </a:rPr>
              <a:t>{do}</a:t>
            </a:r>
            <a:r>
              <a:rPr lang="en-US" sz="3200" b="1" dirty="0"/>
              <a:t>mate</a:t>
            </a:r>
            <a:endParaRPr lang="ru-RU" sz="3200" b="1" dirty="0"/>
          </a:p>
        </p:txBody>
      </p:sp>
      <p:sp>
        <p:nvSpPr>
          <p:cNvPr id="23" name="Объект 22">
            <a:extLst>
              <a:ext uri="{FF2B5EF4-FFF2-40B4-BE49-F238E27FC236}">
                <a16:creationId xmlns:a16="http://schemas.microsoft.com/office/drawing/2014/main" id="{88EB51DD-7234-B0CD-D2F6-3A04CA704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28746" y="530496"/>
            <a:ext cx="6536987" cy="533980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Обнаружение заимствований</a:t>
            </a:r>
            <a:r>
              <a:rPr lang="ru-RU" sz="1800" dirty="0">
                <a:solidFill>
                  <a:srgbClr val="002060"/>
                </a:solidFill>
              </a:rPr>
              <a:t>  – оценка оригинальности текста с учётом цитирований, </a:t>
            </a:r>
            <a:r>
              <a:rPr lang="ru-RU" sz="1800" dirty="0" err="1">
                <a:solidFill>
                  <a:srgbClr val="002060"/>
                </a:solidFill>
              </a:rPr>
              <a:t>самоцитирований</a:t>
            </a:r>
            <a:r>
              <a:rPr lang="ru-RU" sz="1800" dirty="0">
                <a:solidFill>
                  <a:srgbClr val="002060"/>
                </a:solidFill>
              </a:rPr>
              <a:t> и фактов </a:t>
            </a:r>
            <a:r>
              <a:rPr lang="ru-RU" sz="1800">
                <a:solidFill>
                  <a:srgbClr val="002060"/>
                </a:solidFill>
              </a:rPr>
              <a:t>маскировки заимствований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Выявление ИИ-контента</a:t>
            </a:r>
            <a:r>
              <a:rPr lang="ru-RU" sz="1800" dirty="0">
                <a:solidFill>
                  <a:srgbClr val="002060"/>
                </a:solidFill>
              </a:rPr>
              <a:t>  – определение фрагментов, созданных с помощью нейросетей и степени использования средств генерации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</a:rPr>
              <a:t>Глубокий анализ </a:t>
            </a:r>
            <a:r>
              <a:rPr lang="ru-RU" sz="1800" dirty="0">
                <a:solidFill>
                  <a:srgbClr val="002060"/>
                </a:solidFill>
              </a:rPr>
              <a:t>работы включает определение таблиц, метаданных, гибкую работу с источниками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</a:rPr>
              <a:t>Исследования библиографии</a:t>
            </a:r>
            <a:r>
              <a:rPr lang="ru-RU" sz="1800" dirty="0">
                <a:solidFill>
                  <a:srgbClr val="002060"/>
                </a:solidFill>
              </a:rPr>
              <a:t>: выявление избыточных и необоснованных, устаревших источников</a:t>
            </a:r>
          </a:p>
          <a:p>
            <a:pPr lvl="0"/>
            <a:r>
              <a:rPr lang="ru-RU" sz="1800" b="1" dirty="0">
                <a:solidFill>
                  <a:srgbClr val="002060"/>
                </a:solidFill>
              </a:rPr>
              <a:t>Оценка релевантности найденных источников </a:t>
            </a:r>
            <a:r>
              <a:rPr lang="ru-RU" sz="1800" dirty="0">
                <a:solidFill>
                  <a:srgbClr val="002060"/>
                </a:solidFill>
              </a:rPr>
              <a:t>с помощью ИИ помогает сделать отчет более корректным</a:t>
            </a:r>
          </a:p>
          <a:p>
            <a:r>
              <a:rPr lang="ru-RU" sz="1800" dirty="0">
                <a:solidFill>
                  <a:srgbClr val="002060"/>
                </a:solidFill>
              </a:rPr>
              <a:t>Встроенный </a:t>
            </a:r>
            <a:r>
              <a:rPr lang="ru-RU" sz="1800" b="1" dirty="0">
                <a:solidFill>
                  <a:srgbClr val="002060"/>
                </a:solidFill>
              </a:rPr>
              <a:t>ИИ-ассистент</a:t>
            </a:r>
            <a:r>
              <a:rPr lang="ru-RU" sz="1800" dirty="0">
                <a:solidFill>
                  <a:srgbClr val="002060"/>
                </a:solidFill>
              </a:rPr>
              <a:t> помогает правильно интерпретировать результаты, поддерживает автора или преподавателя в принятии решений</a:t>
            </a:r>
          </a:p>
        </p:txBody>
      </p:sp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F180F89F-CB33-9CBA-7E19-BC18A63A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7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5EA35-E7E4-25A5-A7CB-8DDE6FF836EC}"/>
              </a:ext>
            </a:extLst>
          </p:cNvPr>
          <p:cNvSpPr txBox="1"/>
          <p:nvPr/>
        </p:nvSpPr>
        <p:spPr>
          <a:xfrm>
            <a:off x="917859" y="1415264"/>
            <a:ext cx="3570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E73B7"/>
                </a:solidFill>
              </a:rPr>
              <a:t>комплексный инструмент нового поколения, который помогает проверять, интерпретировать и совершенствовать учебные и научные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52471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49BEDF87-DD54-03B1-D942-D20DDDAB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360000"/>
            <a:ext cx="10515600" cy="7118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6B2C0"/>
                </a:solidFill>
              </a:rPr>
              <a:t>{do}</a:t>
            </a:r>
            <a:r>
              <a:rPr lang="en-US" b="1" dirty="0"/>
              <a:t>mate</a:t>
            </a:r>
            <a:r>
              <a:rPr lang="en-US" dirty="0"/>
              <a:t> </a:t>
            </a:r>
            <a:r>
              <a:rPr lang="ru-RU" dirty="0"/>
              <a:t>сегодня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B0D2BD-6096-E913-9962-C9B5AD69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8</a:t>
            </a:fld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BCF3F21-033A-51F4-F3FB-6826A090CC33}"/>
              </a:ext>
            </a:extLst>
          </p:cNvPr>
          <p:cNvSpPr/>
          <p:nvPr/>
        </p:nvSpPr>
        <p:spPr>
          <a:xfrm>
            <a:off x="6577777" y="1365123"/>
            <a:ext cx="4978681" cy="1544645"/>
          </a:xfrm>
          <a:prstGeom prst="roundRect">
            <a:avLst/>
          </a:prstGeom>
          <a:solidFill>
            <a:srgbClr val="E5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</a:rPr>
              <a:t>Область поиска: </a:t>
            </a:r>
            <a:r>
              <a:rPr lang="ru-RU">
                <a:solidFill>
                  <a:sysClr val="windowText" lastClr="000000"/>
                </a:solidFill>
              </a:rPr>
              <a:t>более двух миллиардов </a:t>
            </a:r>
            <a:r>
              <a:rPr lang="ru-RU" dirty="0">
                <a:solidFill>
                  <a:sysClr val="windowText" lastClr="000000"/>
                </a:solidFill>
              </a:rPr>
              <a:t>проиндексированных документов, включая правовые, научные, академические работы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1E29B15-763A-06CA-9286-9C567E27F77A}"/>
              </a:ext>
            </a:extLst>
          </p:cNvPr>
          <p:cNvSpPr/>
          <p:nvPr/>
        </p:nvSpPr>
        <p:spPr>
          <a:xfrm>
            <a:off x="910085" y="3014502"/>
            <a:ext cx="4978681" cy="1495952"/>
          </a:xfrm>
          <a:prstGeom prst="roundRect">
            <a:avLst/>
          </a:prstGeom>
          <a:solidFill>
            <a:srgbClr val="E5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Выявление факта использования ИИ и определение степени использования средств машинной генерации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B98D64BF-7E62-51A2-B91D-C6D639A5C911}"/>
              </a:ext>
            </a:extLst>
          </p:cNvPr>
          <p:cNvSpPr/>
          <p:nvPr/>
        </p:nvSpPr>
        <p:spPr>
          <a:xfrm>
            <a:off x="6577777" y="3014502"/>
            <a:ext cx="4978681" cy="1495952"/>
          </a:xfrm>
          <a:prstGeom prst="roundRect">
            <a:avLst/>
          </a:prstGeom>
          <a:solidFill>
            <a:srgbClr val="E5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Выявление: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переводных заимствований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перефразированного текста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всех популярных методов маскировки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0CB9862-15E9-719E-BE96-643E7AC5209C}"/>
              </a:ext>
            </a:extLst>
          </p:cNvPr>
          <p:cNvSpPr/>
          <p:nvPr/>
        </p:nvSpPr>
        <p:spPr>
          <a:xfrm>
            <a:off x="910085" y="1365123"/>
            <a:ext cx="4978681" cy="1544645"/>
          </a:xfrm>
          <a:prstGeom prst="roundRect">
            <a:avLst/>
          </a:prstGeom>
          <a:solidFill>
            <a:srgbClr val="E5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ysClr val="windowText" lastClr="000000"/>
                </a:solidFill>
              </a:rPr>
              <a:t>Поиск по открытым источникам Интернет и по проприетарным (подписным) базам данных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28F78FC-D712-B8A8-9B38-0A3328F920DC}"/>
              </a:ext>
            </a:extLst>
          </p:cNvPr>
          <p:cNvSpPr/>
          <p:nvPr/>
        </p:nvSpPr>
        <p:spPr>
          <a:xfrm>
            <a:off x="6577781" y="4615188"/>
            <a:ext cx="4978678" cy="1179461"/>
          </a:xfrm>
          <a:prstGeom prst="roundRect">
            <a:avLst/>
          </a:prstGeom>
          <a:solidFill>
            <a:srgbClr val="E5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Корректная работа с общеупотребимыми выражениями и таблицами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48DF6EE-0231-3893-FF14-0E657F07D969}"/>
              </a:ext>
            </a:extLst>
          </p:cNvPr>
          <p:cNvSpPr/>
          <p:nvPr/>
        </p:nvSpPr>
        <p:spPr>
          <a:xfrm>
            <a:off x="910085" y="4605910"/>
            <a:ext cx="4978681" cy="1188739"/>
          </a:xfrm>
          <a:prstGeom prst="roundRect">
            <a:avLst/>
          </a:prstGeom>
          <a:solidFill>
            <a:srgbClr val="E5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Грамотная работа с источниками заимствований: объединение однотипных и удаление «мусорных» заимствований</a:t>
            </a:r>
          </a:p>
        </p:txBody>
      </p:sp>
    </p:spTree>
    <p:extLst>
      <p:ext uri="{BB962C8B-B14F-4D97-AF65-F5344CB8AC3E}">
        <p14:creationId xmlns:p14="http://schemas.microsoft.com/office/powerpoint/2010/main" val="114646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7">
            <a:extLst>
              <a:ext uri="{FF2B5EF4-FFF2-40B4-BE49-F238E27FC236}">
                <a16:creationId xmlns:a16="http://schemas.microsoft.com/office/drawing/2014/main" id="{8B21333E-A690-B8D8-7DA7-5C2DA41A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3A1EE-1F2D-4452-BF4A-BEC00C14523C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4EFE30-B7B7-09DD-0D05-1B621564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6" y="0"/>
            <a:ext cx="10757930" cy="684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7374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 domate">
  <a:themeElements>
    <a:clrScheme name="Другая 1">
      <a:dk1>
        <a:srgbClr val="1E73B7"/>
      </a:dk1>
      <a:lt1>
        <a:srgbClr val="DEEAFF"/>
      </a:lt1>
      <a:dk2>
        <a:srgbClr val="44546A"/>
      </a:dk2>
      <a:lt2>
        <a:srgbClr val="FFFFFF"/>
      </a:lt2>
      <a:accent1>
        <a:srgbClr val="01B3BF"/>
      </a:accent1>
      <a:accent2>
        <a:srgbClr val="2250A1"/>
      </a:accent2>
      <a:accent3>
        <a:srgbClr val="A2D821"/>
      </a:accent3>
      <a:accent4>
        <a:srgbClr val="018D96"/>
      </a:accent4>
      <a:accent5>
        <a:srgbClr val="002750"/>
      </a:accent5>
      <a:accent6>
        <a:srgbClr val="9AC8EE"/>
      </a:accent6>
      <a:hlink>
        <a:srgbClr val="2250A1"/>
      </a:hlink>
      <a:folHlink>
        <a:srgbClr val="002750"/>
      </a:folHlink>
    </a:clrScheme>
    <a:fontScheme name="Inter">
      <a:majorFont>
        <a:latin typeface="Inter 28pt Semi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nter">
      <a:majorFont>
        <a:latin typeface="Inter 28pt Semi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omat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nter">
      <a:majorFont>
        <a:latin typeface="Inter 28pt SemiBold"/>
        <a:ea typeface=""/>
        <a:cs typeface=""/>
      </a:majorFont>
      <a:minorFont>
        <a:latin typeface="Int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9900</TotalTime>
  <Words>880</Words>
  <Application>Microsoft Office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Inter</vt:lpstr>
      <vt:lpstr>Inter 28pt SemiBold</vt:lpstr>
      <vt:lpstr>Open Sans</vt:lpstr>
      <vt:lpstr>Open Sans Regular</vt:lpstr>
      <vt:lpstr>Титульный слайд domate</vt:lpstr>
      <vt:lpstr>Специальное оформление</vt:lpstr>
      <vt:lpstr>domate</vt:lpstr>
      <vt:lpstr>Использование современных  ИИ-инструментов для оценки и  категоризации научных работ</vt:lpstr>
      <vt:lpstr>Растущее влияние LLM на академическую сферу</vt:lpstr>
      <vt:lpstr>Проблемы научно-образовательной среды</vt:lpstr>
      <vt:lpstr>Необходимость оценки учебных и научных работ</vt:lpstr>
      <vt:lpstr>Презентация PowerPoint</vt:lpstr>
      <vt:lpstr>Философия {do}mate</vt:lpstr>
      <vt:lpstr>Система {do}mate</vt:lpstr>
      <vt:lpstr>{do}mate сегодня</vt:lpstr>
      <vt:lpstr>Презентация PowerPoint</vt:lpstr>
      <vt:lpstr>Презентация PowerPoint</vt:lpstr>
      <vt:lpstr>Презентация PowerPoint</vt:lpstr>
      <vt:lpstr>Новый функционал – упоминание иноагентов</vt:lpstr>
      <vt:lpstr>Будем на связи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Вдозновляющее название презентации для вывода нового продукта</dc:title>
  <dc:creator>{do}mate</dc:creator>
  <cp:lastModifiedBy>Yuriy Chekhovich</cp:lastModifiedBy>
  <cp:revision>60</cp:revision>
  <dcterms:created xsi:type="dcterms:W3CDTF">2024-10-16T20:28:00Z</dcterms:created>
  <dcterms:modified xsi:type="dcterms:W3CDTF">2025-10-30T06:58:47Z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70B4F21ACE91495EB259873723AFDB53_12</vt:lpwstr>
  </property>
  <property fmtid="{D5CDD505-2E9C-101B-9397-08002B2CF9AE}" pid="3" name="KSOProductBuildVer">
    <vt:lpwstr>1049-12.2.0.18586</vt:lpwstr>
  </property>
</Properties>
</file>