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1406" r:id="rId2"/>
    <p:sldId id="1097" r:id="rId3"/>
    <p:sldId id="258" r:id="rId4"/>
    <p:sldId id="1466" r:id="rId5"/>
    <p:sldId id="1465" r:id="rId6"/>
    <p:sldId id="1467" r:id="rId7"/>
    <p:sldId id="1367" r:id="rId8"/>
    <p:sldId id="1454" r:id="rId9"/>
    <p:sldId id="257" r:id="rId10"/>
    <p:sldId id="1154" r:id="rId11"/>
    <p:sldId id="1418" r:id="rId12"/>
    <p:sldId id="331" r:id="rId13"/>
    <p:sldId id="313" r:id="rId14"/>
    <p:sldId id="261" r:id="rId15"/>
    <p:sldId id="1456" r:id="rId16"/>
    <p:sldId id="1411" r:id="rId17"/>
    <p:sldId id="1156" r:id="rId18"/>
    <p:sldId id="322" r:id="rId19"/>
    <p:sldId id="1427" r:id="rId20"/>
    <p:sldId id="1161" r:id="rId21"/>
    <p:sldId id="1457" r:id="rId22"/>
    <p:sldId id="1409" r:id="rId23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373"/>
    <a:srgbClr val="019472"/>
    <a:srgbClr val="017358"/>
    <a:srgbClr val="7FC9B8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8" autoAdjust="0"/>
    <p:restoredTop sz="78914" autoAdjust="0"/>
  </p:normalViewPr>
  <p:slideViewPr>
    <p:cSldViewPr>
      <p:cViewPr varScale="1">
        <p:scale>
          <a:sx n="76" d="100"/>
          <a:sy n="76" d="100"/>
        </p:scale>
        <p:origin x="507" y="48"/>
      </p:cViewPr>
      <p:guideLst>
        <p:guide orient="horz" pos="288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nna\Downloads\collection%20(1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nna\Downloads\&#1060;&#1086;&#1085;&#1076;&#1069;&#1041;&#1057;_&#1054;&#1050;_&#1053;&#1072;&#1087;&#1088;&#1072;&#1074;&#1083;&#1077;&#1085;&#1080;&#1103;_06.03.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nna\Downloads\&#1050;&#1086;&#1083;&#1083;&#1077;&#1082;&#1094;&#1080;&#1103;%20&#1047;&#1085;&#1072;&#1085;&#1080;&#1091;&#1084;.%20&#1053;&#1072;&#1091;&#1082;&#1072;-20250930115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27E-49C9-9975-6706A3A08BD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27E-49C9-9975-6706A3A08BDB}"/>
              </c:ext>
            </c:extLst>
          </c:dPt>
          <c:dLbls>
            <c:dLbl>
              <c:idx val="0"/>
              <c:layout>
                <c:manualLayout>
                  <c:x val="0.14722222222222234"/>
                  <c:y val="-3.24074074074074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7E-49C9-9975-6706A3A08BDB}"/>
                </c:ext>
              </c:extLst>
            </c:dLbl>
            <c:dLbl>
              <c:idx val="1"/>
              <c:layout>
                <c:manualLayout>
                  <c:x val="-0.20778753914844619"/>
                  <c:y val="3.08742426885924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7E-49C9-9975-6706A3A08B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Лист1!$F$7:$F$8</c:f>
              <c:numCache>
                <c:formatCode>#,##0</c:formatCode>
                <c:ptCount val="2"/>
                <c:pt idx="0">
                  <c:v>40000</c:v>
                </c:pt>
                <c:pt idx="1">
                  <c:v>92649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7E-49C9-9975-6706A3A08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5603559540157574"/>
          <c:y val="7.2842939339948024E-2"/>
          <c:w val="0.31249375356222087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Лист1!$B$21</c:f>
              <c:strCache>
                <c:ptCount val="1"/>
                <c:pt idx="0">
                  <c:v>По сост. На 06.03.2024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Лист1!$A$24:$A$35</c:f>
              <c:strCache>
                <c:ptCount val="12"/>
                <c:pt idx="0">
                  <c:v>Искусство</c:v>
                </c:pt>
                <c:pt idx="1">
                  <c:v>Науки о земле</c:v>
                </c:pt>
                <c:pt idx="2">
                  <c:v>Философия.Религия</c:v>
                </c:pt>
                <c:pt idx="3">
                  <c:v>Предпринимательство.Бизнес</c:v>
                </c:pt>
                <c:pt idx="4">
                  <c:v>Информатика.Автоматика.Связь</c:v>
                </c:pt>
                <c:pt idx="5">
                  <c:v>Медицина.Фармакология</c:v>
                </c:pt>
                <c:pt idx="6">
                  <c:v>История.Политика</c:v>
                </c:pt>
                <c:pt idx="7">
                  <c:v>Транспорт.Строительство.Сельское хозяйство</c:v>
                </c:pt>
                <c:pt idx="8">
                  <c:v>Управление</c:v>
                </c:pt>
                <c:pt idx="9">
                  <c:v>Психология.Педагогика</c:v>
                </c:pt>
                <c:pt idx="10">
                  <c:v>Экономика</c:v>
                </c:pt>
                <c:pt idx="11">
                  <c:v>Право</c:v>
                </c:pt>
              </c:strCache>
            </c:strRef>
          </c:cat>
          <c:val>
            <c:numRef>
              <c:f>Лист1!$B$24:$B$35</c:f>
              <c:numCache>
                <c:formatCode>0%</c:formatCode>
                <c:ptCount val="12"/>
                <c:pt idx="0">
                  <c:v>2.118561710398445E-2</c:v>
                </c:pt>
                <c:pt idx="1">
                  <c:v>3.734555046508399E-2</c:v>
                </c:pt>
                <c:pt idx="2">
                  <c:v>3.9400249895876718E-2</c:v>
                </c:pt>
                <c:pt idx="3">
                  <c:v>4.006663890045814E-2</c:v>
                </c:pt>
                <c:pt idx="4">
                  <c:v>5.7281688185478276E-2</c:v>
                </c:pt>
                <c:pt idx="5">
                  <c:v>7.1386922115785095E-2</c:v>
                </c:pt>
                <c:pt idx="6">
                  <c:v>7.8883798417326109E-2</c:v>
                </c:pt>
                <c:pt idx="7">
                  <c:v>8.1771484103845618E-2</c:v>
                </c:pt>
                <c:pt idx="8">
                  <c:v>9.2877967513536025E-2</c:v>
                </c:pt>
                <c:pt idx="9">
                  <c:v>9.4932666944328753E-2</c:v>
                </c:pt>
                <c:pt idx="10">
                  <c:v>0.15887824517562127</c:v>
                </c:pt>
                <c:pt idx="11">
                  <c:v>0.20696931833958074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2-47F6-90DB-CEE178BED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0420255"/>
        <c:axId val="1100423983"/>
      </c:barChart>
      <c:catAx>
        <c:axId val="1100420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0423983"/>
        <c:crosses val="autoZero"/>
        <c:auto val="1"/>
        <c:lblAlgn val="ctr"/>
        <c:lblOffset val="100"/>
        <c:noMultiLvlLbl val="0"/>
      </c:catAx>
      <c:valAx>
        <c:axId val="110042398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0042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60442542906238"/>
          <c:y val="0.1172121142496087"/>
          <c:w val="0.35174440627411219"/>
          <c:h val="0.670741128997515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5E7-4321-B526-C3EDAB490998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5E7-4321-B526-C3EDAB490998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75E7-4321-B526-C3EDAB490998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75E7-4321-B526-C3EDAB490998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75E7-4321-B526-C3EDAB490998}"/>
              </c:ext>
            </c:extLst>
          </c:dPt>
          <c:dLbls>
            <c:dLbl>
              <c:idx val="0"/>
              <c:layout>
                <c:manualLayout>
                  <c:x val="0.18091941322217289"/>
                  <c:y val="0.254443183939572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38673648686861"/>
                      <c:h val="0.27816132228556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5E7-4321-B526-C3EDAB490998}"/>
                </c:ext>
              </c:extLst>
            </c:dLbl>
            <c:dLbl>
              <c:idx val="1"/>
              <c:layout>
                <c:manualLayout>
                  <c:x val="-0.14432521960529965"/>
                  <c:y val="0.269355227824288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22038197709602"/>
                      <c:h val="0.274513836035440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5E7-4321-B526-C3EDAB490998}"/>
                </c:ext>
              </c:extLst>
            </c:dLbl>
            <c:dLbl>
              <c:idx val="2"/>
              <c:layout>
                <c:manualLayout>
                  <c:x val="-0.22302647819636867"/>
                  <c:y val="0.122327929118141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97329797173078"/>
                      <c:h val="0.322620158823613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5E7-4321-B526-C3EDAB490998}"/>
                </c:ext>
              </c:extLst>
            </c:dLbl>
            <c:dLbl>
              <c:idx val="3"/>
              <c:layout>
                <c:manualLayout>
                  <c:x val="-0.23239007478985357"/>
                  <c:y val="-0.106284590088602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086004641588705"/>
                      <c:h val="0.25696540632135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5E7-4321-B526-C3EDAB490998}"/>
                </c:ext>
              </c:extLst>
            </c:dLbl>
            <c:dLbl>
              <c:idx val="4"/>
              <c:layout>
                <c:manualLayout>
                  <c:x val="0.31615766280088492"/>
                  <c:y val="-6.88450105547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57523709861085"/>
                      <c:h val="0.227457242557835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5E7-4321-B526-C3EDAB490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'Количество книг '!$A$2:$A$6</c:f>
              <c:strCache>
                <c:ptCount val="5"/>
                <c:pt idx="0">
                  <c:v>Общественные науки. Экономика. Право</c:v>
                </c:pt>
                <c:pt idx="1">
                  <c:v>Прикладные науки. Техника. Медицина</c:v>
                </c:pt>
                <c:pt idx="2">
                  <c:v>Гуманитарные науки. Религия. Искусство</c:v>
                </c:pt>
                <c:pt idx="3">
                  <c:v>Литература для детей и юношества. Педагогика</c:v>
                </c:pt>
                <c:pt idx="4">
                  <c:v>Естественные науки. Математика</c:v>
                </c:pt>
              </c:strCache>
            </c:strRef>
          </c:cat>
          <c:val>
            <c:numRef>
              <c:f>'Количество книг '!$B$2:$B$6</c:f>
              <c:numCache>
                <c:formatCode>General</c:formatCode>
                <c:ptCount val="5"/>
                <c:pt idx="0">
                  <c:v>9898</c:v>
                </c:pt>
                <c:pt idx="1">
                  <c:v>3060</c:v>
                </c:pt>
                <c:pt idx="2">
                  <c:v>1688</c:v>
                </c:pt>
                <c:pt idx="3">
                  <c:v>1205</c:v>
                </c:pt>
                <c:pt idx="4">
                  <c:v>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E7-4321-B526-C3EDAB490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EF77E-F2BA-4401-9253-C648FF181581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2FD7F-B818-4A44-B765-E2725702B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1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3E494-A76F-4141-9A35-F237B3EA230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51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4661E-1514-8C44-81FE-A8A35A7854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894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D728A-38DD-1A53-A1E0-41EAD1D8C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66F12E1-3851-0B98-6B32-D18F63498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F10542A-7387-57D2-F9E5-5063E0CE8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13A904-63AC-4A94-A198-9B8ABC29F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3E494-A76F-4141-9A35-F237B3EA230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9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dirty="0" err="1"/>
              <a:t>Скрин</a:t>
            </a:r>
            <a:r>
              <a:rPr lang="ru-RU" dirty="0"/>
              <a:t> поисковика</a:t>
            </a:r>
            <a:r>
              <a:rPr lang="ru-RU" baseline="0" dirty="0"/>
              <a:t> </a:t>
            </a:r>
            <a:r>
              <a:rPr lang="ru-RU" baseline="0" dirty="0" err="1"/>
              <a:t>Неопоиск</a:t>
            </a:r>
            <a:r>
              <a:rPr lang="ru-RU" baseline="0" dirty="0"/>
              <a:t>: слово </a:t>
            </a:r>
            <a:r>
              <a:rPr lang="ru-RU" baseline="0" dirty="0" err="1"/>
              <a:t>Шардинг</a:t>
            </a:r>
            <a:r>
              <a:rPr lang="ru-RU" baseline="0" dirty="0"/>
              <a:t>, тип публикации книги, будут выходить не аннотации, а именно слово найдено в полном тексте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4661E-1514-8C44-81FE-A8A35A7854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164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D9354-4927-8644-68A6-CBDC70C9D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3AD79EB-7DB8-5208-EF61-C87E3DF1A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7E72A4C-63A2-78E6-1170-B3121E511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852299-D1D7-EBB4-0297-C482F5FDD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3E494-A76F-4141-9A35-F237B3EA230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8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93E77-1445-711A-B813-1922C798B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6C9D358-1345-B77F-585C-063148A35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27F219A-BB77-60C5-314C-F845BA7FA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951C76-FD61-B4DE-EF36-3C1347AE5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C5C02-B4F8-436C-8E4E-31135E38DD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84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AB16A-F268-B88D-7D35-25E785E5D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6F2C54F-4053-4F30-8242-86E1711C8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BD48EB8-4148-004C-5B6F-B3EB71FD7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64B280-7B53-C29E-6739-EF9DC20D2A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3E494-A76F-4141-9A35-F237B3EA23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4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211138"/>
            <a:ext cx="6904038" cy="3883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9622" y="4440359"/>
            <a:ext cx="6318377" cy="4088794"/>
          </a:xfrm>
        </p:spPr>
        <p:txBody>
          <a:bodyPr/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Roboto Slab" pitchFamily="2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3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3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25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25C87-D79A-1C24-EC5C-8A31ADC12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8FCC49A-D3C4-B3A1-6291-4DD36A860B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5D7821-121E-09D2-B61B-DD963AF9D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46BD30-6462-BD81-39F9-0EE08610E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3E494-A76F-4141-9A35-F237B3EA23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7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C090-3617-0B3A-6A04-BA14D6CC1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1CEA32C-3993-FD1C-062E-BF17E039A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703EB58-48C1-3BE3-A360-F3BF26614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BCF34C-57B0-9496-3984-116C54218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F97AA-1DD7-4269-AB21-0C7F80A273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4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77EBE-1B6B-65B0-19D2-91F41BA06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0060854-780E-F922-A914-A2B7F3CF5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A674164-EC2D-F6CA-BCD2-2EE16FCB1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80C46E-B3C4-0499-2D8A-C3D6850DB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3E494-A76F-4141-9A35-F237B3EA230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D728A-38DD-1A53-A1E0-41EAD1D8C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66F12E1-3851-0B98-6B32-D18F63498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F10542A-7387-57D2-F9E5-5063E0CE8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13A904-63AC-4A94-A198-9B8ABC29F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3E494-A76F-4141-9A35-F237B3EA230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4661E-1514-8C44-81FE-A8A35A7854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11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8A48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31956" y="2385410"/>
            <a:ext cx="132080" cy="228600"/>
          </a:xfrm>
          <a:custGeom>
            <a:avLst/>
            <a:gdLst/>
            <a:ahLst/>
            <a:cxnLst/>
            <a:rect l="l" t="t" r="r" b="b"/>
            <a:pathLst>
              <a:path w="99060" h="228600">
                <a:moveTo>
                  <a:pt x="0" y="228428"/>
                </a:moveTo>
                <a:lnTo>
                  <a:pt x="98811" y="228428"/>
                </a:lnTo>
                <a:lnTo>
                  <a:pt x="98811" y="0"/>
                </a:lnTo>
                <a:lnTo>
                  <a:pt x="0" y="0"/>
                </a:lnTo>
                <a:lnTo>
                  <a:pt x="0" y="228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31949" y="2071636"/>
            <a:ext cx="674793" cy="542290"/>
          </a:xfrm>
          <a:custGeom>
            <a:avLst/>
            <a:gdLst/>
            <a:ahLst/>
            <a:cxnLst/>
            <a:rect l="l" t="t" r="r" b="b"/>
            <a:pathLst>
              <a:path w="506094" h="542289">
                <a:moveTo>
                  <a:pt x="505752" y="0"/>
                </a:moveTo>
                <a:lnTo>
                  <a:pt x="406946" y="0"/>
                </a:lnTo>
                <a:lnTo>
                  <a:pt x="406946" y="223418"/>
                </a:lnTo>
                <a:lnTo>
                  <a:pt x="98806" y="223418"/>
                </a:lnTo>
                <a:lnTo>
                  <a:pt x="98806" y="0"/>
                </a:lnTo>
                <a:lnTo>
                  <a:pt x="0" y="0"/>
                </a:lnTo>
                <a:lnTo>
                  <a:pt x="0" y="223418"/>
                </a:lnTo>
                <a:lnTo>
                  <a:pt x="0" y="313778"/>
                </a:lnTo>
                <a:lnTo>
                  <a:pt x="406946" y="313778"/>
                </a:lnTo>
                <a:lnTo>
                  <a:pt x="406946" y="542213"/>
                </a:lnTo>
                <a:lnTo>
                  <a:pt x="505752" y="542213"/>
                </a:lnTo>
                <a:lnTo>
                  <a:pt x="505752" y="313778"/>
                </a:lnTo>
                <a:lnTo>
                  <a:pt x="505752" y="223418"/>
                </a:lnTo>
                <a:lnTo>
                  <a:pt x="505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494652" y="2059836"/>
            <a:ext cx="725593" cy="566420"/>
          </a:xfrm>
          <a:custGeom>
            <a:avLst/>
            <a:gdLst/>
            <a:ahLst/>
            <a:cxnLst/>
            <a:rect l="l" t="t" r="r" b="b"/>
            <a:pathLst>
              <a:path w="544194" h="566419">
                <a:moveTo>
                  <a:pt x="286028" y="0"/>
                </a:moveTo>
                <a:lnTo>
                  <a:pt x="233691" y="3666"/>
                </a:lnTo>
                <a:lnTo>
                  <a:pt x="186231" y="14296"/>
                </a:lnTo>
                <a:lnTo>
                  <a:pt x="143797" y="31332"/>
                </a:lnTo>
                <a:lnTo>
                  <a:pt x="106495" y="54257"/>
                </a:lnTo>
                <a:lnTo>
                  <a:pt x="74605" y="82398"/>
                </a:lnTo>
                <a:lnTo>
                  <a:pt x="48144" y="115315"/>
                </a:lnTo>
                <a:lnTo>
                  <a:pt x="27304" y="152412"/>
                </a:lnTo>
                <a:lnTo>
                  <a:pt x="12234" y="193133"/>
                </a:lnTo>
                <a:lnTo>
                  <a:pt x="3083" y="236922"/>
                </a:lnTo>
                <a:lnTo>
                  <a:pt x="0" y="283222"/>
                </a:lnTo>
                <a:lnTo>
                  <a:pt x="3469" y="332711"/>
                </a:lnTo>
                <a:lnTo>
                  <a:pt x="13655" y="378348"/>
                </a:lnTo>
                <a:lnTo>
                  <a:pt x="30229" y="419816"/>
                </a:lnTo>
                <a:lnTo>
                  <a:pt x="52859" y="456792"/>
                </a:lnTo>
                <a:lnTo>
                  <a:pt x="81214" y="488958"/>
                </a:lnTo>
                <a:lnTo>
                  <a:pt x="114964" y="515993"/>
                </a:lnTo>
                <a:lnTo>
                  <a:pt x="153778" y="537577"/>
                </a:lnTo>
                <a:lnTo>
                  <a:pt x="197325" y="553391"/>
                </a:lnTo>
                <a:lnTo>
                  <a:pt x="245275" y="563114"/>
                </a:lnTo>
                <a:lnTo>
                  <a:pt x="297296" y="566426"/>
                </a:lnTo>
                <a:lnTo>
                  <a:pt x="342243" y="563662"/>
                </a:lnTo>
                <a:lnTo>
                  <a:pt x="387099" y="555291"/>
                </a:lnTo>
                <a:lnTo>
                  <a:pt x="430329" y="541189"/>
                </a:lnTo>
                <a:lnTo>
                  <a:pt x="470401" y="521236"/>
                </a:lnTo>
                <a:lnTo>
                  <a:pt x="505779" y="495309"/>
                </a:lnTo>
                <a:lnTo>
                  <a:pt x="498026" y="475836"/>
                </a:lnTo>
                <a:lnTo>
                  <a:pt x="305097" y="475836"/>
                </a:lnTo>
                <a:lnTo>
                  <a:pt x="253591" y="470909"/>
                </a:lnTo>
                <a:lnTo>
                  <a:pt x="208474" y="456457"/>
                </a:lnTo>
                <a:lnTo>
                  <a:pt x="170721" y="432974"/>
                </a:lnTo>
                <a:lnTo>
                  <a:pt x="141308" y="400954"/>
                </a:lnTo>
                <a:lnTo>
                  <a:pt x="121211" y="360891"/>
                </a:lnTo>
                <a:lnTo>
                  <a:pt x="111406" y="313278"/>
                </a:lnTo>
                <a:lnTo>
                  <a:pt x="537849" y="313278"/>
                </a:lnTo>
                <a:lnTo>
                  <a:pt x="540260" y="299699"/>
                </a:lnTo>
                <a:lnTo>
                  <a:pt x="542183" y="284333"/>
                </a:lnTo>
                <a:lnTo>
                  <a:pt x="543456" y="267142"/>
                </a:lnTo>
                <a:lnTo>
                  <a:pt x="543916" y="248086"/>
                </a:lnTo>
                <a:lnTo>
                  <a:pt x="542819" y="235386"/>
                </a:lnTo>
                <a:lnTo>
                  <a:pt x="104877" y="235386"/>
                </a:lnTo>
                <a:lnTo>
                  <a:pt x="117854" y="188309"/>
                </a:lnTo>
                <a:lnTo>
                  <a:pt x="142752" y="148425"/>
                </a:lnTo>
                <a:lnTo>
                  <a:pt x="178803" y="117644"/>
                </a:lnTo>
                <a:lnTo>
                  <a:pt x="225238" y="97876"/>
                </a:lnTo>
                <a:lnTo>
                  <a:pt x="281290" y="91032"/>
                </a:lnTo>
                <a:lnTo>
                  <a:pt x="489314" y="91032"/>
                </a:lnTo>
                <a:lnTo>
                  <a:pt x="483457" y="83136"/>
                </a:lnTo>
                <a:lnTo>
                  <a:pt x="452423" y="54257"/>
                </a:lnTo>
                <a:lnTo>
                  <a:pt x="416450" y="31111"/>
                </a:lnTo>
                <a:lnTo>
                  <a:pt x="376250" y="14089"/>
                </a:lnTo>
                <a:lnTo>
                  <a:pt x="332866" y="3666"/>
                </a:lnTo>
                <a:lnTo>
                  <a:pt x="333560" y="3666"/>
                </a:lnTo>
                <a:lnTo>
                  <a:pt x="286028" y="0"/>
                </a:lnTo>
                <a:close/>
              </a:path>
              <a:path w="544194" h="566419">
                <a:moveTo>
                  <a:pt x="475443" y="419110"/>
                </a:moveTo>
                <a:lnTo>
                  <a:pt x="443699" y="441725"/>
                </a:lnTo>
                <a:lnTo>
                  <a:pt x="403596" y="459696"/>
                </a:lnTo>
                <a:lnTo>
                  <a:pt x="356830" y="471556"/>
                </a:lnTo>
                <a:lnTo>
                  <a:pt x="305097" y="475836"/>
                </a:lnTo>
                <a:lnTo>
                  <a:pt x="498026" y="475836"/>
                </a:lnTo>
                <a:lnTo>
                  <a:pt x="475443" y="419110"/>
                </a:lnTo>
                <a:close/>
              </a:path>
              <a:path w="544194" h="566419">
                <a:moveTo>
                  <a:pt x="489314" y="91032"/>
                </a:moveTo>
                <a:lnTo>
                  <a:pt x="281290" y="91032"/>
                </a:lnTo>
                <a:lnTo>
                  <a:pt x="334450" y="97470"/>
                </a:lnTo>
                <a:lnTo>
                  <a:pt x="377914" y="116120"/>
                </a:lnTo>
                <a:lnTo>
                  <a:pt x="410833" y="145986"/>
                </a:lnTo>
                <a:lnTo>
                  <a:pt x="432357" y="186074"/>
                </a:lnTo>
                <a:lnTo>
                  <a:pt x="441639" y="235386"/>
                </a:lnTo>
                <a:lnTo>
                  <a:pt x="542819" y="235386"/>
                </a:lnTo>
                <a:lnTo>
                  <a:pt x="539780" y="200221"/>
                </a:lnTo>
                <a:lnTo>
                  <a:pt x="527850" y="156512"/>
                </a:lnTo>
                <a:lnTo>
                  <a:pt x="508837" y="117352"/>
                </a:lnTo>
                <a:lnTo>
                  <a:pt x="489314" y="91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339447" y="2060287"/>
            <a:ext cx="789940" cy="566420"/>
          </a:xfrm>
          <a:custGeom>
            <a:avLst/>
            <a:gdLst/>
            <a:ahLst/>
            <a:cxnLst/>
            <a:rect l="l" t="t" r="r" b="b"/>
            <a:pathLst>
              <a:path w="592454" h="566419">
                <a:moveTo>
                  <a:pt x="296025" y="0"/>
                </a:moveTo>
                <a:lnTo>
                  <a:pt x="244669" y="3528"/>
                </a:lnTo>
                <a:lnTo>
                  <a:pt x="197207" y="13806"/>
                </a:lnTo>
                <a:lnTo>
                  <a:pt x="153990" y="30366"/>
                </a:lnTo>
                <a:lnTo>
                  <a:pt x="115372" y="52745"/>
                </a:lnTo>
                <a:lnTo>
                  <a:pt x="81705" y="80479"/>
                </a:lnTo>
                <a:lnTo>
                  <a:pt x="53343" y="113102"/>
                </a:lnTo>
                <a:lnTo>
                  <a:pt x="30639" y="150149"/>
                </a:lnTo>
                <a:lnTo>
                  <a:pt x="13945" y="191157"/>
                </a:lnTo>
                <a:lnTo>
                  <a:pt x="3614" y="235660"/>
                </a:lnTo>
                <a:lnTo>
                  <a:pt x="0" y="283194"/>
                </a:lnTo>
                <a:lnTo>
                  <a:pt x="3397" y="329452"/>
                </a:lnTo>
                <a:lnTo>
                  <a:pt x="13691" y="375069"/>
                </a:lnTo>
                <a:lnTo>
                  <a:pt x="30283" y="416054"/>
                </a:lnTo>
                <a:lnTo>
                  <a:pt x="52915" y="453106"/>
                </a:lnTo>
                <a:lnTo>
                  <a:pt x="53027" y="453289"/>
                </a:lnTo>
                <a:lnTo>
                  <a:pt x="81380" y="485914"/>
                </a:lnTo>
                <a:lnTo>
                  <a:pt x="115064" y="513648"/>
                </a:lnTo>
                <a:lnTo>
                  <a:pt x="153724" y="536029"/>
                </a:lnTo>
                <a:lnTo>
                  <a:pt x="197007" y="552591"/>
                </a:lnTo>
                <a:lnTo>
                  <a:pt x="244559" y="562868"/>
                </a:lnTo>
                <a:lnTo>
                  <a:pt x="296025" y="566398"/>
                </a:lnTo>
                <a:lnTo>
                  <a:pt x="347323" y="562868"/>
                </a:lnTo>
                <a:lnTo>
                  <a:pt x="394849" y="552591"/>
                </a:lnTo>
                <a:lnTo>
                  <a:pt x="438104" y="536029"/>
                </a:lnTo>
                <a:lnTo>
                  <a:pt x="476755" y="513648"/>
                </a:lnTo>
                <a:lnTo>
                  <a:pt x="510640" y="485755"/>
                </a:lnTo>
                <a:lnTo>
                  <a:pt x="519276" y="475807"/>
                </a:lnTo>
                <a:lnTo>
                  <a:pt x="296025" y="475807"/>
                </a:lnTo>
                <a:lnTo>
                  <a:pt x="250503" y="471069"/>
                </a:lnTo>
                <a:lnTo>
                  <a:pt x="209612" y="457393"/>
                </a:lnTo>
                <a:lnTo>
                  <a:pt x="174214" y="435586"/>
                </a:lnTo>
                <a:lnTo>
                  <a:pt x="145177" y="406456"/>
                </a:lnTo>
                <a:lnTo>
                  <a:pt x="123365" y="370809"/>
                </a:lnTo>
                <a:lnTo>
                  <a:pt x="109643" y="329452"/>
                </a:lnTo>
                <a:lnTo>
                  <a:pt x="104877" y="283194"/>
                </a:lnTo>
                <a:lnTo>
                  <a:pt x="109737" y="236935"/>
                </a:lnTo>
                <a:lnTo>
                  <a:pt x="123820" y="195023"/>
                </a:lnTo>
                <a:lnTo>
                  <a:pt x="145996" y="159398"/>
                </a:lnTo>
                <a:lnTo>
                  <a:pt x="175306" y="130401"/>
                </a:lnTo>
                <a:lnTo>
                  <a:pt x="210749" y="108772"/>
                </a:lnTo>
                <a:lnTo>
                  <a:pt x="251122" y="95318"/>
                </a:lnTo>
                <a:lnTo>
                  <a:pt x="250684" y="95318"/>
                </a:lnTo>
                <a:lnTo>
                  <a:pt x="296025" y="90580"/>
                </a:lnTo>
                <a:lnTo>
                  <a:pt x="519417" y="90580"/>
                </a:lnTo>
                <a:lnTo>
                  <a:pt x="510640" y="80479"/>
                </a:lnTo>
                <a:lnTo>
                  <a:pt x="476965" y="52745"/>
                </a:lnTo>
                <a:lnTo>
                  <a:pt x="438312" y="30366"/>
                </a:lnTo>
                <a:lnTo>
                  <a:pt x="395036" y="13806"/>
                </a:lnTo>
                <a:lnTo>
                  <a:pt x="347489" y="3528"/>
                </a:lnTo>
                <a:lnTo>
                  <a:pt x="296025" y="0"/>
                </a:lnTo>
                <a:close/>
              </a:path>
              <a:path w="592454" h="566419">
                <a:moveTo>
                  <a:pt x="519417" y="90580"/>
                </a:moveTo>
                <a:lnTo>
                  <a:pt x="296025" y="90580"/>
                </a:lnTo>
                <a:lnTo>
                  <a:pt x="341543" y="95318"/>
                </a:lnTo>
                <a:lnTo>
                  <a:pt x="382426" y="108994"/>
                </a:lnTo>
                <a:lnTo>
                  <a:pt x="417812" y="130801"/>
                </a:lnTo>
                <a:lnTo>
                  <a:pt x="446837" y="159932"/>
                </a:lnTo>
                <a:lnTo>
                  <a:pt x="468638" y="195579"/>
                </a:lnTo>
                <a:lnTo>
                  <a:pt x="482352" y="236935"/>
                </a:lnTo>
                <a:lnTo>
                  <a:pt x="487115" y="283194"/>
                </a:lnTo>
                <a:lnTo>
                  <a:pt x="482433" y="329452"/>
                </a:lnTo>
                <a:lnTo>
                  <a:pt x="482352" y="330252"/>
                </a:lnTo>
                <a:lnTo>
                  <a:pt x="468638" y="371920"/>
                </a:lnTo>
                <a:lnTo>
                  <a:pt x="446837" y="407522"/>
                </a:lnTo>
                <a:lnTo>
                  <a:pt x="417812" y="436386"/>
                </a:lnTo>
                <a:lnTo>
                  <a:pt x="382426" y="457838"/>
                </a:lnTo>
                <a:lnTo>
                  <a:pt x="341543" y="471203"/>
                </a:lnTo>
                <a:lnTo>
                  <a:pt x="296025" y="475807"/>
                </a:lnTo>
                <a:lnTo>
                  <a:pt x="519276" y="475807"/>
                </a:lnTo>
                <a:lnTo>
                  <a:pt x="538985" y="453106"/>
                </a:lnTo>
                <a:lnTo>
                  <a:pt x="561531" y="416240"/>
                </a:lnTo>
                <a:lnTo>
                  <a:pt x="561645" y="416054"/>
                </a:lnTo>
                <a:lnTo>
                  <a:pt x="578203" y="375232"/>
                </a:lnTo>
                <a:lnTo>
                  <a:pt x="588479" y="330728"/>
                </a:lnTo>
                <a:lnTo>
                  <a:pt x="591992" y="283194"/>
                </a:lnTo>
                <a:lnTo>
                  <a:pt x="588596" y="236935"/>
                </a:lnTo>
                <a:lnTo>
                  <a:pt x="588502" y="235660"/>
                </a:lnTo>
                <a:lnTo>
                  <a:pt x="578269" y="191157"/>
                </a:lnTo>
                <a:lnTo>
                  <a:pt x="561645" y="150149"/>
                </a:lnTo>
                <a:lnTo>
                  <a:pt x="538985" y="113102"/>
                </a:lnTo>
                <a:lnTo>
                  <a:pt x="519417" y="9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17761" y="2071637"/>
            <a:ext cx="666327" cy="542925"/>
          </a:xfrm>
          <a:custGeom>
            <a:avLst/>
            <a:gdLst/>
            <a:ahLst/>
            <a:cxnLst/>
            <a:rect l="l" t="t" r="r" b="b"/>
            <a:pathLst>
              <a:path w="499745" h="542925">
                <a:moveTo>
                  <a:pt x="499249" y="0"/>
                </a:moveTo>
                <a:lnTo>
                  <a:pt x="0" y="0"/>
                </a:lnTo>
                <a:lnTo>
                  <a:pt x="0" y="91630"/>
                </a:lnTo>
                <a:lnTo>
                  <a:pt x="0" y="542213"/>
                </a:lnTo>
                <a:lnTo>
                  <a:pt x="98806" y="542213"/>
                </a:lnTo>
                <a:lnTo>
                  <a:pt x="98806" y="91630"/>
                </a:lnTo>
                <a:lnTo>
                  <a:pt x="400431" y="91630"/>
                </a:lnTo>
                <a:lnTo>
                  <a:pt x="400431" y="542353"/>
                </a:lnTo>
                <a:lnTo>
                  <a:pt x="499249" y="542353"/>
                </a:lnTo>
                <a:lnTo>
                  <a:pt x="499249" y="91630"/>
                </a:lnTo>
                <a:lnTo>
                  <a:pt x="499249" y="91097"/>
                </a:lnTo>
                <a:lnTo>
                  <a:pt x="4992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172342" y="2060287"/>
            <a:ext cx="789940" cy="566420"/>
          </a:xfrm>
          <a:custGeom>
            <a:avLst/>
            <a:gdLst/>
            <a:ahLst/>
            <a:cxnLst/>
            <a:rect l="l" t="t" r="r" b="b"/>
            <a:pathLst>
              <a:path w="592454" h="566419">
                <a:moveTo>
                  <a:pt x="296025" y="0"/>
                </a:moveTo>
                <a:lnTo>
                  <a:pt x="244559" y="3528"/>
                </a:lnTo>
                <a:lnTo>
                  <a:pt x="197007" y="13806"/>
                </a:lnTo>
                <a:lnTo>
                  <a:pt x="153724" y="30366"/>
                </a:lnTo>
                <a:lnTo>
                  <a:pt x="115064" y="52745"/>
                </a:lnTo>
                <a:lnTo>
                  <a:pt x="81380" y="80479"/>
                </a:lnTo>
                <a:lnTo>
                  <a:pt x="53027" y="113102"/>
                </a:lnTo>
                <a:lnTo>
                  <a:pt x="30359" y="150149"/>
                </a:lnTo>
                <a:lnTo>
                  <a:pt x="13728" y="191157"/>
                </a:lnTo>
                <a:lnTo>
                  <a:pt x="3491" y="235660"/>
                </a:lnTo>
                <a:lnTo>
                  <a:pt x="0" y="283194"/>
                </a:lnTo>
                <a:lnTo>
                  <a:pt x="3397" y="329452"/>
                </a:lnTo>
                <a:lnTo>
                  <a:pt x="3491" y="330728"/>
                </a:lnTo>
                <a:lnTo>
                  <a:pt x="13691" y="375069"/>
                </a:lnTo>
                <a:lnTo>
                  <a:pt x="13728" y="375232"/>
                </a:lnTo>
                <a:lnTo>
                  <a:pt x="30283" y="416054"/>
                </a:lnTo>
                <a:lnTo>
                  <a:pt x="30359" y="416240"/>
                </a:lnTo>
                <a:lnTo>
                  <a:pt x="52915" y="453106"/>
                </a:lnTo>
                <a:lnTo>
                  <a:pt x="53027" y="453289"/>
                </a:lnTo>
                <a:lnTo>
                  <a:pt x="81380" y="485914"/>
                </a:lnTo>
                <a:lnTo>
                  <a:pt x="115064" y="513648"/>
                </a:lnTo>
                <a:lnTo>
                  <a:pt x="153724" y="536029"/>
                </a:lnTo>
                <a:lnTo>
                  <a:pt x="197007" y="552591"/>
                </a:lnTo>
                <a:lnTo>
                  <a:pt x="244559" y="562868"/>
                </a:lnTo>
                <a:lnTo>
                  <a:pt x="296025" y="566398"/>
                </a:lnTo>
                <a:lnTo>
                  <a:pt x="347323" y="562868"/>
                </a:lnTo>
                <a:lnTo>
                  <a:pt x="394849" y="552591"/>
                </a:lnTo>
                <a:lnTo>
                  <a:pt x="438104" y="536029"/>
                </a:lnTo>
                <a:lnTo>
                  <a:pt x="476755" y="513648"/>
                </a:lnTo>
                <a:lnTo>
                  <a:pt x="510640" y="485755"/>
                </a:lnTo>
                <a:lnTo>
                  <a:pt x="519276" y="475807"/>
                </a:lnTo>
                <a:lnTo>
                  <a:pt x="296025" y="475807"/>
                </a:lnTo>
                <a:lnTo>
                  <a:pt x="250503" y="471069"/>
                </a:lnTo>
                <a:lnTo>
                  <a:pt x="209612" y="457393"/>
                </a:lnTo>
                <a:lnTo>
                  <a:pt x="174214" y="435586"/>
                </a:lnTo>
                <a:lnTo>
                  <a:pt x="145177" y="406456"/>
                </a:lnTo>
                <a:lnTo>
                  <a:pt x="123365" y="370809"/>
                </a:lnTo>
                <a:lnTo>
                  <a:pt x="109643" y="329452"/>
                </a:lnTo>
                <a:lnTo>
                  <a:pt x="104877" y="283194"/>
                </a:lnTo>
                <a:lnTo>
                  <a:pt x="109737" y="236935"/>
                </a:lnTo>
                <a:lnTo>
                  <a:pt x="109779" y="236535"/>
                </a:lnTo>
                <a:lnTo>
                  <a:pt x="123820" y="195023"/>
                </a:lnTo>
                <a:lnTo>
                  <a:pt x="145996" y="159398"/>
                </a:lnTo>
                <a:lnTo>
                  <a:pt x="175306" y="130401"/>
                </a:lnTo>
                <a:lnTo>
                  <a:pt x="210749" y="108772"/>
                </a:lnTo>
                <a:lnTo>
                  <a:pt x="251122" y="95318"/>
                </a:lnTo>
                <a:lnTo>
                  <a:pt x="250684" y="95318"/>
                </a:lnTo>
                <a:lnTo>
                  <a:pt x="296025" y="90580"/>
                </a:lnTo>
                <a:lnTo>
                  <a:pt x="519417" y="90580"/>
                </a:lnTo>
                <a:lnTo>
                  <a:pt x="510640" y="80479"/>
                </a:lnTo>
                <a:lnTo>
                  <a:pt x="476965" y="52745"/>
                </a:lnTo>
                <a:lnTo>
                  <a:pt x="438312" y="30366"/>
                </a:lnTo>
                <a:lnTo>
                  <a:pt x="395036" y="13806"/>
                </a:lnTo>
                <a:lnTo>
                  <a:pt x="347489" y="3528"/>
                </a:lnTo>
                <a:lnTo>
                  <a:pt x="296025" y="0"/>
                </a:lnTo>
                <a:close/>
              </a:path>
              <a:path w="592454" h="566419">
                <a:moveTo>
                  <a:pt x="519417" y="90580"/>
                </a:moveTo>
                <a:lnTo>
                  <a:pt x="296025" y="90580"/>
                </a:lnTo>
                <a:lnTo>
                  <a:pt x="341543" y="95318"/>
                </a:lnTo>
                <a:lnTo>
                  <a:pt x="382426" y="108994"/>
                </a:lnTo>
                <a:lnTo>
                  <a:pt x="417812" y="130801"/>
                </a:lnTo>
                <a:lnTo>
                  <a:pt x="446837" y="159932"/>
                </a:lnTo>
                <a:lnTo>
                  <a:pt x="468638" y="195579"/>
                </a:lnTo>
                <a:lnTo>
                  <a:pt x="482352" y="236935"/>
                </a:lnTo>
                <a:lnTo>
                  <a:pt x="487115" y="283194"/>
                </a:lnTo>
                <a:lnTo>
                  <a:pt x="482433" y="329452"/>
                </a:lnTo>
                <a:lnTo>
                  <a:pt x="482352" y="330252"/>
                </a:lnTo>
                <a:lnTo>
                  <a:pt x="468638" y="371920"/>
                </a:lnTo>
                <a:lnTo>
                  <a:pt x="446837" y="407522"/>
                </a:lnTo>
                <a:lnTo>
                  <a:pt x="417812" y="436386"/>
                </a:lnTo>
                <a:lnTo>
                  <a:pt x="382426" y="457838"/>
                </a:lnTo>
                <a:lnTo>
                  <a:pt x="341543" y="471203"/>
                </a:lnTo>
                <a:lnTo>
                  <a:pt x="296025" y="475807"/>
                </a:lnTo>
                <a:lnTo>
                  <a:pt x="519276" y="475807"/>
                </a:lnTo>
                <a:lnTo>
                  <a:pt x="561531" y="416240"/>
                </a:lnTo>
                <a:lnTo>
                  <a:pt x="578203" y="375232"/>
                </a:lnTo>
                <a:lnTo>
                  <a:pt x="588479" y="330728"/>
                </a:lnTo>
                <a:lnTo>
                  <a:pt x="591992" y="283194"/>
                </a:lnTo>
                <a:lnTo>
                  <a:pt x="588596" y="236935"/>
                </a:lnTo>
                <a:lnTo>
                  <a:pt x="588502" y="235660"/>
                </a:lnTo>
                <a:lnTo>
                  <a:pt x="578269" y="191157"/>
                </a:lnTo>
                <a:lnTo>
                  <a:pt x="561645" y="150149"/>
                </a:lnTo>
                <a:lnTo>
                  <a:pt x="538985" y="113102"/>
                </a:lnTo>
                <a:lnTo>
                  <a:pt x="519417" y="9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150655" y="2072129"/>
            <a:ext cx="691727" cy="542290"/>
          </a:xfrm>
          <a:custGeom>
            <a:avLst/>
            <a:gdLst/>
            <a:ahLst/>
            <a:cxnLst/>
            <a:rect l="l" t="t" r="r" b="b"/>
            <a:pathLst>
              <a:path w="518795" h="542289">
                <a:moveTo>
                  <a:pt x="518318" y="0"/>
                </a:moveTo>
                <a:lnTo>
                  <a:pt x="419508" y="0"/>
                </a:lnTo>
                <a:lnTo>
                  <a:pt x="98810" y="403430"/>
                </a:lnTo>
                <a:lnTo>
                  <a:pt x="98809" y="0"/>
                </a:lnTo>
                <a:lnTo>
                  <a:pt x="0" y="0"/>
                </a:lnTo>
                <a:lnTo>
                  <a:pt x="0" y="542279"/>
                </a:lnTo>
                <a:lnTo>
                  <a:pt x="98810" y="542279"/>
                </a:lnTo>
                <a:lnTo>
                  <a:pt x="419508" y="138851"/>
                </a:lnTo>
                <a:lnTo>
                  <a:pt x="419508" y="541856"/>
                </a:lnTo>
                <a:lnTo>
                  <a:pt x="518318" y="541856"/>
                </a:lnTo>
                <a:lnTo>
                  <a:pt x="518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029504" y="2060287"/>
            <a:ext cx="680720" cy="566420"/>
          </a:xfrm>
          <a:custGeom>
            <a:avLst/>
            <a:gdLst/>
            <a:ahLst/>
            <a:cxnLst/>
            <a:rect l="l" t="t" r="r" b="b"/>
            <a:pathLst>
              <a:path w="510540" h="566419">
                <a:moveTo>
                  <a:pt x="281290" y="0"/>
                </a:moveTo>
                <a:lnTo>
                  <a:pt x="233928" y="3665"/>
                </a:lnTo>
                <a:lnTo>
                  <a:pt x="189663" y="14290"/>
                </a:lnTo>
                <a:lnTo>
                  <a:pt x="148936" y="31315"/>
                </a:lnTo>
                <a:lnTo>
                  <a:pt x="112189" y="54181"/>
                </a:lnTo>
                <a:lnTo>
                  <a:pt x="79864" y="82331"/>
                </a:lnTo>
                <a:lnTo>
                  <a:pt x="52400" y="115205"/>
                </a:lnTo>
                <a:lnTo>
                  <a:pt x="30241" y="152244"/>
                </a:lnTo>
                <a:lnTo>
                  <a:pt x="13827" y="192891"/>
                </a:lnTo>
                <a:lnTo>
                  <a:pt x="3599" y="236586"/>
                </a:lnTo>
                <a:lnTo>
                  <a:pt x="0" y="282770"/>
                </a:lnTo>
                <a:lnTo>
                  <a:pt x="3562" y="332259"/>
                </a:lnTo>
                <a:lnTo>
                  <a:pt x="13988" y="377897"/>
                </a:lnTo>
                <a:lnTo>
                  <a:pt x="30884" y="419364"/>
                </a:lnTo>
                <a:lnTo>
                  <a:pt x="53858" y="456341"/>
                </a:lnTo>
                <a:lnTo>
                  <a:pt x="82514" y="488506"/>
                </a:lnTo>
                <a:lnTo>
                  <a:pt x="116462" y="515541"/>
                </a:lnTo>
                <a:lnTo>
                  <a:pt x="155307" y="537126"/>
                </a:lnTo>
                <a:lnTo>
                  <a:pt x="198657" y="552939"/>
                </a:lnTo>
                <a:lnTo>
                  <a:pt x="246117" y="562662"/>
                </a:lnTo>
                <a:lnTo>
                  <a:pt x="297296" y="565974"/>
                </a:lnTo>
                <a:lnTo>
                  <a:pt x="347595" y="562246"/>
                </a:lnTo>
                <a:lnTo>
                  <a:pt x="395565" y="551182"/>
                </a:lnTo>
                <a:lnTo>
                  <a:pt x="439707" y="532965"/>
                </a:lnTo>
                <a:lnTo>
                  <a:pt x="478524" y="507780"/>
                </a:lnTo>
                <a:lnTo>
                  <a:pt x="510517" y="475807"/>
                </a:lnTo>
                <a:lnTo>
                  <a:pt x="464175" y="405535"/>
                </a:lnTo>
                <a:lnTo>
                  <a:pt x="433151" y="433772"/>
                </a:lnTo>
                <a:lnTo>
                  <a:pt x="395839" y="455858"/>
                </a:lnTo>
                <a:lnTo>
                  <a:pt x="352924" y="470245"/>
                </a:lnTo>
                <a:lnTo>
                  <a:pt x="305097" y="475384"/>
                </a:lnTo>
                <a:lnTo>
                  <a:pt x="259517" y="470979"/>
                </a:lnTo>
                <a:lnTo>
                  <a:pt x="217558" y="458081"/>
                </a:lnTo>
                <a:lnTo>
                  <a:pt x="180456" y="437163"/>
                </a:lnTo>
                <a:lnTo>
                  <a:pt x="149446" y="408698"/>
                </a:lnTo>
                <a:lnTo>
                  <a:pt x="125766" y="373162"/>
                </a:lnTo>
                <a:lnTo>
                  <a:pt x="110652" y="331028"/>
                </a:lnTo>
                <a:lnTo>
                  <a:pt x="105339" y="282770"/>
                </a:lnTo>
                <a:lnTo>
                  <a:pt x="110623" y="236112"/>
                </a:lnTo>
                <a:lnTo>
                  <a:pt x="125535" y="194600"/>
                </a:lnTo>
                <a:lnTo>
                  <a:pt x="148664" y="158975"/>
                </a:lnTo>
                <a:lnTo>
                  <a:pt x="178601" y="129978"/>
                </a:lnTo>
                <a:lnTo>
                  <a:pt x="213936" y="108349"/>
                </a:lnTo>
                <a:lnTo>
                  <a:pt x="253258" y="94828"/>
                </a:lnTo>
                <a:lnTo>
                  <a:pt x="295158" y="90157"/>
                </a:lnTo>
                <a:lnTo>
                  <a:pt x="337922" y="93067"/>
                </a:lnTo>
                <a:lnTo>
                  <a:pt x="378893" y="102645"/>
                </a:lnTo>
                <a:lnTo>
                  <a:pt x="417752" y="120160"/>
                </a:lnTo>
                <a:lnTo>
                  <a:pt x="454178" y="146883"/>
                </a:lnTo>
                <a:lnTo>
                  <a:pt x="499712" y="71107"/>
                </a:lnTo>
                <a:lnTo>
                  <a:pt x="465552" y="44205"/>
                </a:lnTo>
                <a:lnTo>
                  <a:pt x="425939" y="24132"/>
                </a:lnTo>
                <a:lnTo>
                  <a:pt x="381564" y="10399"/>
                </a:lnTo>
                <a:lnTo>
                  <a:pt x="333117" y="2518"/>
                </a:lnTo>
                <a:lnTo>
                  <a:pt x="281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881233" y="2072129"/>
            <a:ext cx="679027" cy="542290"/>
          </a:xfrm>
          <a:custGeom>
            <a:avLst/>
            <a:gdLst/>
            <a:ahLst/>
            <a:cxnLst/>
            <a:rect l="l" t="t" r="r" b="b"/>
            <a:pathLst>
              <a:path w="509270" h="542289">
                <a:moveTo>
                  <a:pt x="98809" y="0"/>
                </a:moveTo>
                <a:lnTo>
                  <a:pt x="0" y="0"/>
                </a:lnTo>
                <a:lnTo>
                  <a:pt x="0" y="541856"/>
                </a:lnTo>
                <a:lnTo>
                  <a:pt x="98810" y="541856"/>
                </a:lnTo>
                <a:lnTo>
                  <a:pt x="98809" y="0"/>
                </a:lnTo>
                <a:close/>
              </a:path>
              <a:path w="509270" h="542289">
                <a:moveTo>
                  <a:pt x="485844" y="423"/>
                </a:moveTo>
                <a:lnTo>
                  <a:pt x="356235" y="423"/>
                </a:lnTo>
                <a:lnTo>
                  <a:pt x="122212" y="265425"/>
                </a:lnTo>
                <a:lnTo>
                  <a:pt x="372299" y="542279"/>
                </a:lnTo>
                <a:lnTo>
                  <a:pt x="509246" y="542279"/>
                </a:lnTo>
                <a:lnTo>
                  <a:pt x="243153" y="259075"/>
                </a:lnTo>
                <a:lnTo>
                  <a:pt x="485844" y="4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23473" y="2906332"/>
            <a:ext cx="874505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EA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EA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EA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24230" y="1725927"/>
            <a:ext cx="296756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7421" y="1848168"/>
            <a:ext cx="51858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EA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759" y="925492"/>
            <a:ext cx="11508080" cy="52881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50179" y="1356246"/>
            <a:ext cx="176107" cy="145415"/>
          </a:xfrm>
          <a:custGeom>
            <a:avLst/>
            <a:gdLst/>
            <a:ahLst/>
            <a:cxnLst/>
            <a:rect l="l" t="t" r="r" b="b"/>
            <a:pathLst>
              <a:path w="132080" h="145415">
                <a:moveTo>
                  <a:pt x="131546" y="0"/>
                </a:moveTo>
                <a:lnTo>
                  <a:pt x="105841" y="0"/>
                </a:lnTo>
                <a:lnTo>
                  <a:pt x="105841" y="59740"/>
                </a:lnTo>
                <a:lnTo>
                  <a:pt x="25704" y="59740"/>
                </a:lnTo>
                <a:lnTo>
                  <a:pt x="25704" y="0"/>
                </a:lnTo>
                <a:lnTo>
                  <a:pt x="0" y="0"/>
                </a:lnTo>
                <a:lnTo>
                  <a:pt x="0" y="59740"/>
                </a:lnTo>
                <a:lnTo>
                  <a:pt x="0" y="83883"/>
                </a:lnTo>
                <a:lnTo>
                  <a:pt x="0" y="144894"/>
                </a:lnTo>
                <a:lnTo>
                  <a:pt x="25704" y="144894"/>
                </a:lnTo>
                <a:lnTo>
                  <a:pt x="25704" y="83883"/>
                </a:lnTo>
                <a:lnTo>
                  <a:pt x="105841" y="83883"/>
                </a:lnTo>
                <a:lnTo>
                  <a:pt x="105841" y="144894"/>
                </a:lnTo>
                <a:lnTo>
                  <a:pt x="131546" y="144894"/>
                </a:lnTo>
                <a:lnTo>
                  <a:pt x="131546" y="83883"/>
                </a:lnTo>
                <a:lnTo>
                  <a:pt x="131546" y="59740"/>
                </a:lnTo>
                <a:lnTo>
                  <a:pt x="131546" y="0"/>
                </a:lnTo>
                <a:close/>
              </a:path>
            </a:pathLst>
          </a:custGeom>
          <a:solidFill>
            <a:srgbClr val="009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4563" y="1353196"/>
            <a:ext cx="188615" cy="1510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94278" y="1353317"/>
            <a:ext cx="205285" cy="1510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48713" y="1356246"/>
            <a:ext cx="173567" cy="145415"/>
          </a:xfrm>
          <a:custGeom>
            <a:avLst/>
            <a:gdLst/>
            <a:ahLst/>
            <a:cxnLst/>
            <a:rect l="l" t="t" r="r" b="b"/>
            <a:pathLst>
              <a:path w="130175" h="145415">
                <a:moveTo>
                  <a:pt x="129844" y="24396"/>
                </a:moveTo>
                <a:lnTo>
                  <a:pt x="104140" y="24396"/>
                </a:lnTo>
                <a:lnTo>
                  <a:pt x="104140" y="144843"/>
                </a:lnTo>
                <a:lnTo>
                  <a:pt x="129844" y="144843"/>
                </a:lnTo>
                <a:lnTo>
                  <a:pt x="129844" y="24396"/>
                </a:lnTo>
                <a:close/>
              </a:path>
              <a:path w="130175" h="145415">
                <a:moveTo>
                  <a:pt x="129844" y="0"/>
                </a:moveTo>
                <a:lnTo>
                  <a:pt x="0" y="0"/>
                </a:lnTo>
                <a:lnTo>
                  <a:pt x="0" y="24155"/>
                </a:lnTo>
                <a:lnTo>
                  <a:pt x="0" y="144894"/>
                </a:lnTo>
                <a:lnTo>
                  <a:pt x="25692" y="144894"/>
                </a:lnTo>
                <a:lnTo>
                  <a:pt x="25692" y="24155"/>
                </a:lnTo>
                <a:lnTo>
                  <a:pt x="129844" y="24155"/>
                </a:lnTo>
                <a:lnTo>
                  <a:pt x="1298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70975" y="1353317"/>
            <a:ext cx="205285" cy="15104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25414" y="1356475"/>
            <a:ext cx="179737" cy="14461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53985" y="1353318"/>
            <a:ext cx="177033" cy="15092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75501" y="1356475"/>
            <a:ext cx="176592" cy="1446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3AEF9-5263-4E40-8211-D0FB38FC1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7467"/>
            <a:ext cx="91440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1536E5-0B59-064A-89F4-325C544A8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90B174-3626-814F-8E24-BD54CC09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46E912B0-EEAF-1444-BB60-80A2688D8B4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61CAA-C21F-9F46-86E6-732CAFEC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D5647-D2C9-184E-B4D7-DEC639A3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7CE1C64C-CE93-FB46-954B-E8ADC998A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4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F04793-BD1E-7941-AED1-7A6796C6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12B0-EEAF-1444-BB60-80A2688D8B46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938F8E-B5E3-004D-979D-91D98C67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846F08-E1F4-E142-9983-FDD7C69D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64C-CE93-FB46-954B-E8ADC998A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60C33-7994-81D7-4D98-62F383A8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E5C56-6D13-17C3-37CA-C10A7ABD6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0F8060-F61D-2AC1-8BDD-634BEBACB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4AD2A-C2BD-C9E7-C879-B188E0E7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811816-D7EF-3D41-837B-951965F09442}" type="datetimeFigureOut">
              <a:rPr lang="ru-RU" smtClean="0"/>
              <a:pPr/>
              <a:t>30.10.2025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F48D8D-9C5C-9CBF-A7A4-C775EC9C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1FC669-8FED-D7A0-2407-85462337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9178B-94B6-2449-870C-DB08E77294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62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3307" y="1166431"/>
            <a:ext cx="10297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EA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456" y="1670431"/>
            <a:ext cx="113487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3" Type="http://schemas.openxmlformats.org/officeDocument/2006/relationships/image" Target="../media/image20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22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21.sv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63.pn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6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mailto:info@neopoisk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9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47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89995-2D45-4FA6-2110-8071384F6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graphic digital artwork of unification and foundation with merging shapes and data streams">
            <a:extLst>
              <a:ext uri="{FF2B5EF4-FFF2-40B4-BE49-F238E27FC236}">
                <a16:creationId xmlns:a16="http://schemas.microsoft.com/office/drawing/2014/main" id="{77CD24C9-DCA9-5CDE-580E-BB1FBAE8B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2" b="25887"/>
          <a:stretch>
            <a:fillRect/>
          </a:stretch>
        </p:blipFill>
        <p:spPr bwMode="auto">
          <a:xfrm>
            <a:off x="0" y="0"/>
            <a:ext cx="12237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AD09C8-F520-E200-CBE3-5E8B767EE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4272" y="-5105400"/>
            <a:ext cx="23646384" cy="1576425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AE6DBF-633F-9E9D-59CC-EDCF429F4FE6}"/>
              </a:ext>
            </a:extLst>
          </p:cNvPr>
          <p:cNvSpPr>
            <a:spLocks/>
          </p:cNvSpPr>
          <p:nvPr/>
        </p:nvSpPr>
        <p:spPr>
          <a:xfrm>
            <a:off x="16328" y="-19050"/>
            <a:ext cx="12237471" cy="6877050"/>
          </a:xfrm>
          <a:prstGeom prst="rect">
            <a:avLst/>
          </a:prstGeom>
          <a:solidFill>
            <a:srgbClr val="01735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6C5534-8CF8-8A18-0878-F47A80516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947" y="408703"/>
            <a:ext cx="2684253" cy="298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11EC84-1C5A-8D34-8CC5-1713AFDAD9E7}"/>
              </a:ext>
            </a:extLst>
          </p:cNvPr>
          <p:cNvSpPr txBox="1"/>
          <p:nvPr/>
        </p:nvSpPr>
        <p:spPr>
          <a:xfrm>
            <a:off x="666376" y="2333437"/>
            <a:ext cx="11219561" cy="1484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300"/>
              </a:lnSpc>
            </a:pPr>
            <a:r>
              <a:rPr lang="ru-RU" sz="6000" dirty="0">
                <a:solidFill>
                  <a:schemeClr val="bg1"/>
                </a:solidFill>
                <a:latin typeface="Circe" panose="020B0502020203020203" pitchFamily="34" charset="0"/>
              </a:rPr>
              <a:t>От верификации до востребованности: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6A935-A0F0-AFD1-8B07-6B3F7264A0CE}"/>
              </a:ext>
            </a:extLst>
          </p:cNvPr>
          <p:cNvSpPr txBox="1"/>
          <p:nvPr/>
        </p:nvSpPr>
        <p:spPr>
          <a:xfrm>
            <a:off x="468974" y="6261100"/>
            <a:ext cx="11271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Circe" panose="020B0502020203020203" pitchFamily="34" charset="0"/>
              </a:rPr>
              <a:t>октябрь 2025 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482A0-28A3-0451-CD22-6A255212ED34}"/>
              </a:ext>
            </a:extLst>
          </p:cNvPr>
          <p:cNvSpPr txBox="1"/>
          <p:nvPr/>
        </p:nvSpPr>
        <p:spPr>
          <a:xfrm>
            <a:off x="1169949" y="3701867"/>
            <a:ext cx="9811244" cy="121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0"/>
              </a:rPr>
              <a:t>сквозной процесс формирования интеллектуального фонда НТБ на стыке ЭБС и научной аналитики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05CF7-0A77-8B0B-FCD0-67DFE90A76D8}"/>
              </a:ext>
            </a:extLst>
          </p:cNvPr>
          <p:cNvSpPr txBox="1"/>
          <p:nvPr/>
        </p:nvSpPr>
        <p:spPr>
          <a:xfrm>
            <a:off x="439946" y="5463085"/>
            <a:ext cx="11271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Circe" panose="020B0502020203020203" pitchFamily="34" charset="0"/>
              </a:rPr>
              <a:t>Докладчик: 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Circe" panose="020B0502020203020203" pitchFamily="34" charset="0"/>
              </a:rPr>
              <a:t>Нестерова А.Н.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Circe" panose="020B0502020203020203" pitchFamily="34" charset="0"/>
              </a:rPr>
              <a:t>Генеральный директор ООО «Неопоиск», НИЦ ИНФРА-М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2EF71A-71AF-7F8C-0E3A-53970A8F5E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408703"/>
            <a:ext cx="1476000" cy="3641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D4436F-622B-8D5A-DB97-076439F565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00" y="408703"/>
            <a:ext cx="1476000" cy="35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6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F8DAE-B9A4-3A54-B4FD-32135135A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5E1E400-DDD9-22D8-7701-543A355AA0BD}"/>
              </a:ext>
            </a:extLst>
          </p:cNvPr>
          <p:cNvSpPr txBox="1">
            <a:spLocks/>
          </p:cNvSpPr>
          <p:nvPr/>
        </p:nvSpPr>
        <p:spPr>
          <a:xfrm>
            <a:off x="151046" y="759332"/>
            <a:ext cx="1143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019472"/>
                </a:solidFill>
                <a:effectLst/>
                <a:uLnTx/>
                <a:uFillTx/>
                <a:latin typeface="Circe" panose="020B0502020203020203" pitchFamily="34" charset="0"/>
              </a:defRPr>
            </a:lvl1pPr>
          </a:lstStyle>
          <a:p>
            <a:r>
              <a:rPr lang="ru-RU" sz="3200" dirty="0"/>
              <a:t>Состав индексной базы </a:t>
            </a:r>
            <a:r>
              <a:rPr lang="ru-RU" sz="2600" i="1" dirty="0"/>
              <a:t>(по уникальным наименованиям)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60CB9E-A75A-DCA7-B18C-0319081B6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2688" y="387813"/>
            <a:ext cx="1800038" cy="200227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E8B9048-2CFD-3B6A-7589-2D68F48FE80E}"/>
              </a:ext>
            </a:extLst>
          </p:cNvPr>
          <p:cNvGrpSpPr/>
          <p:nvPr/>
        </p:nvGrpSpPr>
        <p:grpSpPr>
          <a:xfrm>
            <a:off x="151046" y="1410589"/>
            <a:ext cx="11736153" cy="5384055"/>
            <a:chOff x="-456859" y="2720123"/>
            <a:chExt cx="2899404" cy="3177833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2ED8A117-2C65-E8C9-70A1-B17B38857B2B}"/>
                </a:ext>
              </a:extLst>
            </p:cNvPr>
            <p:cNvGrpSpPr/>
            <p:nvPr/>
          </p:nvGrpSpPr>
          <p:grpSpPr>
            <a:xfrm>
              <a:off x="-456859" y="2720123"/>
              <a:ext cx="2899404" cy="3177833"/>
              <a:chOff x="-456859" y="2720123"/>
              <a:chExt cx="2899404" cy="3177833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B71BA59-39CD-9BD5-073F-28225B45A245}"/>
                  </a:ext>
                </a:extLst>
              </p:cNvPr>
              <p:cNvSpPr/>
              <p:nvPr/>
            </p:nvSpPr>
            <p:spPr>
              <a:xfrm>
                <a:off x="387349" y="2720123"/>
                <a:ext cx="2007575" cy="972622"/>
              </a:xfrm>
              <a:prstGeom prst="rect">
                <a:avLst/>
              </a:prstGeom>
              <a:noFill/>
              <a:ln>
                <a:solidFill>
                  <a:srgbClr val="0194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E300D0-D607-8CFC-6E5D-B4DECF5D04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147" y="2780092"/>
                <a:ext cx="18373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 b="1">
                    <a:solidFill>
                      <a:srgbClr val="404040"/>
                    </a:solidFill>
                    <a:latin typeface="Circe" panose="020B0502020203020203" pitchFamily="34" charset="0"/>
                  </a:defRPr>
                </a:lvl1pPr>
              </a:lstStyle>
              <a:p>
                <a:r>
                  <a:rPr lang="ru-RU" dirty="0"/>
                  <a:t>Клиентский контент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23EE4F-ABF7-CFE2-39B8-AB449B664FEE}"/>
                  </a:ext>
                </a:extLst>
              </p:cNvPr>
              <p:cNvSpPr txBox="1"/>
              <p:nvPr/>
            </p:nvSpPr>
            <p:spPr>
              <a:xfrm>
                <a:off x="387349" y="3045619"/>
                <a:ext cx="712501" cy="41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solidFill>
                      <a:srgbClr val="404040"/>
                    </a:solidFill>
                    <a:latin typeface="Circe" panose="020B0502020203020203" pitchFamily="34" charset="0"/>
                  </a:defRPr>
                </a:lvl1pPr>
              </a:lstStyle>
              <a:p>
                <a:r>
                  <a:rPr lang="ru-RU" b="1" dirty="0">
                    <a:solidFill>
                      <a:srgbClr val="2E6CA4"/>
                    </a:solidFill>
                  </a:rPr>
                  <a:t>Индивидуально</a:t>
                </a:r>
              </a:p>
              <a:p>
                <a:r>
                  <a:rPr lang="ru-RU" dirty="0"/>
                  <a:t>Каталог библиотеки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B6EE0D-C172-27E7-D051-189EB9929C50}"/>
                  </a:ext>
                </a:extLst>
              </p:cNvPr>
              <p:cNvSpPr txBox="1"/>
              <p:nvPr/>
            </p:nvSpPr>
            <p:spPr>
              <a:xfrm>
                <a:off x="1031066" y="3057104"/>
                <a:ext cx="771477" cy="59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solidFill>
                      <a:srgbClr val="404040"/>
                    </a:solidFill>
                    <a:latin typeface="Circe" panose="020B0502020203020203" pitchFamily="34" charset="0"/>
                  </a:defRPr>
                </a:lvl1pPr>
              </a:lstStyle>
              <a:p>
                <a:r>
                  <a:rPr lang="ru-RU" b="1" dirty="0">
                    <a:solidFill>
                      <a:srgbClr val="2E6CA4"/>
                    </a:solidFill>
                  </a:rPr>
                  <a:t>Индивидуально</a:t>
                </a:r>
                <a:endParaRPr lang="ru-RU" dirty="0"/>
              </a:p>
              <a:p>
                <a:r>
                  <a:rPr lang="ru-RU" dirty="0"/>
                  <a:t>Репозиторий </a:t>
                </a:r>
                <a:r>
                  <a:rPr lang="en-US" dirty="0"/>
                  <a:t>(</a:t>
                </a:r>
                <a:r>
                  <a:rPr lang="ru-RU" dirty="0"/>
                  <a:t>ЭБС) организации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586C50-7483-6BCA-F30A-D50CB6364BE9}"/>
                  </a:ext>
                </a:extLst>
              </p:cNvPr>
              <p:cNvSpPr txBox="1"/>
              <p:nvPr/>
            </p:nvSpPr>
            <p:spPr>
              <a:xfrm>
                <a:off x="362610" y="5334813"/>
                <a:ext cx="1059434" cy="56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E6CA4"/>
                    </a:solidFill>
                    <a:latin typeface="Circe" panose="020B0502020203020203" pitchFamily="34" charset="0"/>
                  </a:rPr>
                  <a:t>11</a:t>
                </a:r>
                <a:r>
                  <a:rPr lang="ru-RU" sz="2400" b="1" dirty="0">
                    <a:solidFill>
                      <a:srgbClr val="2E6CA4"/>
                    </a:solidFill>
                    <a:latin typeface="Circe" panose="020B0502020203020203" pitchFamily="34" charset="0"/>
                  </a:rPr>
                  <a:t> </a:t>
                </a:r>
                <a:r>
                  <a:rPr lang="en-US" sz="2400" b="1" dirty="0">
                    <a:solidFill>
                      <a:srgbClr val="2E6CA4"/>
                    </a:solidFill>
                    <a:latin typeface="Circe" panose="020B0502020203020203" pitchFamily="34" charset="0"/>
                  </a:rPr>
                  <a:t>095</a:t>
                </a:r>
                <a:r>
                  <a:rPr lang="ru-RU" sz="2400" b="1" dirty="0">
                    <a:solidFill>
                      <a:srgbClr val="2E6CA4"/>
                    </a:solidFill>
                    <a:latin typeface="Circe" panose="020B0502020203020203" pitchFamily="34" charset="0"/>
                  </a:rPr>
                  <a:t> </a:t>
                </a:r>
                <a:r>
                  <a:rPr lang="en-US" sz="2400" b="1" dirty="0">
                    <a:solidFill>
                      <a:srgbClr val="2E6CA4"/>
                    </a:solidFill>
                    <a:latin typeface="Circe" panose="020B0502020203020203" pitchFamily="34" charset="0"/>
                  </a:rPr>
                  <a:t>146</a:t>
                </a:r>
              </a:p>
              <a:p>
                <a:pPr algn="ctr"/>
                <a:r>
                  <a:rPr lang="en-US" sz="1600" dirty="0">
                    <a:solidFill>
                      <a:srgbClr val="404040"/>
                    </a:solidFill>
                    <a:latin typeface="Circe" panose="020B0502020203020203" pitchFamily="34" charset="0"/>
                  </a:rPr>
                  <a:t>Open Access</a:t>
                </a:r>
                <a:r>
                  <a:rPr lang="ru-RU" sz="1600" dirty="0">
                    <a:solidFill>
                      <a:srgbClr val="404040"/>
                    </a:solidFill>
                    <a:latin typeface="Circe" panose="020B0502020203020203" pitchFamily="34" charset="0"/>
                  </a:rPr>
                  <a:t> платформы</a:t>
                </a:r>
              </a:p>
              <a:p>
                <a:pPr algn="ctr"/>
                <a:endParaRPr lang="ru-RU" sz="1600" dirty="0">
                  <a:solidFill>
                    <a:srgbClr val="404040"/>
                  </a:solidFill>
                  <a:latin typeface="Circe" panose="020B0502020203020203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EFF806-FB65-970D-247F-55D594BE6E90}"/>
                  </a:ext>
                </a:extLst>
              </p:cNvPr>
              <p:cNvSpPr txBox="1"/>
              <p:nvPr/>
            </p:nvSpPr>
            <p:spPr>
              <a:xfrm>
                <a:off x="1294325" y="5333573"/>
                <a:ext cx="1148220" cy="41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2E6CA4"/>
                    </a:solidFill>
                  </a:rPr>
                  <a:t>682 723</a:t>
                </a:r>
              </a:p>
              <a:p>
                <a:pPr algn="ctr"/>
                <a:r>
                  <a:rPr lang="ru-RU" sz="1600" dirty="0">
                    <a:solidFill>
                      <a:srgbClr val="404040"/>
                    </a:solidFill>
                    <a:latin typeface="Circe" panose="020B0502020203020203" pitchFamily="34" charset="0"/>
                  </a:rPr>
                  <a:t>Открытые репозитории ВУЗов РФ и СНГ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B5DCC5-1C43-6621-4A41-24367ECAEC82}"/>
                  </a:ext>
                </a:extLst>
              </p:cNvPr>
              <p:cNvSpPr txBox="1"/>
              <p:nvPr/>
            </p:nvSpPr>
            <p:spPr>
              <a:xfrm>
                <a:off x="362610" y="4234622"/>
                <a:ext cx="1059434" cy="454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2E6CA4"/>
                    </a:solidFill>
                  </a:rPr>
                  <a:t>2 985 247</a:t>
                </a:r>
              </a:p>
              <a:p>
                <a:pPr algn="ctr"/>
                <a:r>
                  <a:rPr lang="ru-RU" sz="2000" dirty="0">
                    <a:solidFill>
                      <a:srgbClr val="404040"/>
                    </a:solidFill>
                    <a:latin typeface="Circe" panose="020B0502020203020203" pitchFamily="34" charset="0"/>
                  </a:rPr>
                  <a:t>Российские провайдеры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0FF2B8-C051-8915-8296-43D838E2CF4F}"/>
                  </a:ext>
                </a:extLst>
              </p:cNvPr>
              <p:cNvSpPr txBox="1"/>
              <p:nvPr/>
            </p:nvSpPr>
            <p:spPr>
              <a:xfrm>
                <a:off x="1294325" y="4233382"/>
                <a:ext cx="1148220" cy="454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ru-RU" sz="2400" b="1" kern="1200" dirty="0">
                    <a:solidFill>
                      <a:srgbClr val="2E6CA4"/>
                    </a:solidFill>
                    <a:ea typeface="+mn-ea"/>
                    <a:cs typeface="+mn-cs"/>
                  </a:rPr>
                  <a:t>73 067 148</a:t>
                </a:r>
              </a:p>
              <a:p>
                <a:pPr algn="ctr"/>
                <a:r>
                  <a:rPr lang="ru-RU" sz="2000" dirty="0">
                    <a:solidFill>
                      <a:srgbClr val="404040"/>
                    </a:solidFill>
                    <a:latin typeface="Circe" panose="020B0502020203020203" pitchFamily="34" charset="0"/>
                  </a:rPr>
                  <a:t>Зарубежные провайдеры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A0E1F8-0B30-4B38-C99A-C6022D66C580}"/>
                  </a:ext>
                </a:extLst>
              </p:cNvPr>
              <p:cNvSpPr txBox="1"/>
              <p:nvPr/>
            </p:nvSpPr>
            <p:spPr>
              <a:xfrm>
                <a:off x="-390606" y="4697766"/>
                <a:ext cx="705086" cy="635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2E6CA4"/>
                    </a:solidFill>
                  </a:rPr>
                  <a:t>1,4 млн</a:t>
                </a:r>
                <a:endParaRPr lang="ru-RU" sz="2400" b="1" dirty="0">
                  <a:solidFill>
                    <a:srgbClr val="2E6CA4"/>
                  </a:solidFill>
                  <a:latin typeface="Circe" panose="020B0502020203020203" pitchFamily="34" charset="0"/>
                </a:endParaRPr>
              </a:p>
              <a:p>
                <a:pPr algn="ctr"/>
                <a:r>
                  <a:rPr lang="ru-RU" sz="2000" dirty="0">
                    <a:solidFill>
                      <a:srgbClr val="404040"/>
                    </a:solidFill>
                    <a:latin typeface="Circe" panose="020B0502020203020203" pitchFamily="34" charset="0"/>
                  </a:rPr>
                  <a:t>авторефераты диссертаций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2B060E6-380F-478C-1D15-99D9C5242277}"/>
                  </a:ext>
                </a:extLst>
              </p:cNvPr>
              <p:cNvSpPr txBox="1"/>
              <p:nvPr/>
            </p:nvSpPr>
            <p:spPr>
              <a:xfrm>
                <a:off x="-456859" y="5283491"/>
                <a:ext cx="787427" cy="454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"/>
                <a:r>
                  <a:rPr lang="ru-RU" sz="2400" b="1" dirty="0">
                    <a:solidFill>
                      <a:srgbClr val="2E6CA4"/>
                    </a:solidFill>
                  </a:rPr>
                  <a:t>7,9 млн</a:t>
                </a:r>
              </a:p>
              <a:p>
                <a:pPr algn="ctr" fontAlgn="b"/>
                <a:r>
                  <a:rPr lang="ru-RU" sz="2000" dirty="0">
                    <a:solidFill>
                      <a:srgbClr val="404040"/>
                    </a:solidFill>
                    <a:latin typeface="Circe" panose="020B0502020203020203" pitchFamily="34" charset="0"/>
                  </a:rPr>
                  <a:t>патенты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6E85D6-6C50-B8A7-B8AC-34CD43F2C503}"/>
                  </a:ext>
                </a:extLst>
              </p:cNvPr>
              <p:cNvSpPr txBox="1"/>
              <p:nvPr/>
            </p:nvSpPr>
            <p:spPr>
              <a:xfrm>
                <a:off x="1629284" y="3057104"/>
                <a:ext cx="771477" cy="59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>
                    <a:solidFill>
                      <a:srgbClr val="404040"/>
                    </a:solidFill>
                    <a:latin typeface="Circe" panose="020B0502020203020203" pitchFamily="34" charset="0"/>
                  </a:defRPr>
                </a:lvl1pPr>
              </a:lstStyle>
              <a:p>
                <a:r>
                  <a:rPr lang="ru-RU" b="1" dirty="0">
                    <a:solidFill>
                      <a:srgbClr val="2E6CA4"/>
                    </a:solidFill>
                  </a:rPr>
                  <a:t>Индивидуально</a:t>
                </a:r>
                <a:endParaRPr lang="ru-RU" dirty="0"/>
              </a:p>
              <a:p>
                <a:r>
                  <a:rPr lang="ru-RU" dirty="0"/>
                  <a:t>Подписные </a:t>
                </a:r>
              </a:p>
              <a:p>
                <a:r>
                  <a:rPr lang="ru-RU" dirty="0"/>
                  <a:t>коллекции</a:t>
                </a:r>
              </a:p>
            </p:txBody>
          </p: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9FF58F10-AE99-418B-583A-7A40D73E48CE}"/>
                </a:ext>
              </a:extLst>
            </p:cNvPr>
            <p:cNvGrpSpPr/>
            <p:nvPr/>
          </p:nvGrpSpPr>
          <p:grpSpPr>
            <a:xfrm>
              <a:off x="-402809" y="3884293"/>
              <a:ext cx="2797733" cy="1867096"/>
              <a:chOff x="-402809" y="4049302"/>
              <a:chExt cx="2797733" cy="186709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AB39C78-7A3A-AFE9-5F08-27C146FD49C0}"/>
                  </a:ext>
                </a:extLst>
              </p:cNvPr>
              <p:cNvSpPr/>
              <p:nvPr/>
            </p:nvSpPr>
            <p:spPr>
              <a:xfrm>
                <a:off x="387349" y="4049302"/>
                <a:ext cx="2007575" cy="1026620"/>
              </a:xfrm>
              <a:prstGeom prst="rect">
                <a:avLst/>
              </a:prstGeom>
              <a:noFill/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BB41BA-CA5B-AACD-8CB0-917A5BCC64B6}"/>
                  </a:ext>
                </a:extLst>
              </p:cNvPr>
              <p:cNvSpPr txBox="1"/>
              <p:nvPr/>
            </p:nvSpPr>
            <p:spPr>
              <a:xfrm>
                <a:off x="490760" y="4092067"/>
                <a:ext cx="1800753" cy="236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404040"/>
                    </a:solidFill>
                    <a:latin typeface="Circe" panose="020B0502020203020203" pitchFamily="34" charset="0"/>
                  </a:rPr>
                  <a:t>Базовый подписной контент</a:t>
                </a:r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535936A8-5E35-2BEC-79DA-7F77739909DE}"/>
                  </a:ext>
                </a:extLst>
              </p:cNvPr>
              <p:cNvSpPr/>
              <p:nvPr/>
            </p:nvSpPr>
            <p:spPr>
              <a:xfrm>
                <a:off x="-402809" y="4852538"/>
                <a:ext cx="741945" cy="1063860"/>
              </a:xfrm>
              <a:prstGeom prst="rect">
                <a:avLst/>
              </a:prstGeom>
              <a:noFill/>
              <a:ln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9214AA4F-26A6-5304-0FD6-69AFCA012D74}"/>
                </a:ext>
              </a:extLst>
            </p:cNvPr>
            <p:cNvGrpSpPr/>
            <p:nvPr/>
          </p:nvGrpSpPr>
          <p:grpSpPr>
            <a:xfrm>
              <a:off x="387349" y="5102461"/>
              <a:ext cx="2013412" cy="651888"/>
              <a:chOff x="387349" y="5187660"/>
              <a:chExt cx="2013412" cy="651888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A5DCAA9-F444-0329-E758-0FFE8C009D96}"/>
                  </a:ext>
                </a:extLst>
              </p:cNvPr>
              <p:cNvSpPr/>
              <p:nvPr/>
            </p:nvSpPr>
            <p:spPr>
              <a:xfrm>
                <a:off x="387349" y="5187660"/>
                <a:ext cx="2007575" cy="651888"/>
              </a:xfrm>
              <a:prstGeom prst="rect">
                <a:avLst/>
              </a:prstGeom>
              <a:noFill/>
              <a:ln>
                <a:solidFill>
                  <a:srgbClr val="0194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7CC12D-9C44-5EE0-7263-73EA34EB336B}"/>
                  </a:ext>
                </a:extLst>
              </p:cNvPr>
              <p:cNvSpPr txBox="1"/>
              <p:nvPr/>
            </p:nvSpPr>
            <p:spPr>
              <a:xfrm>
                <a:off x="393186" y="5217089"/>
                <a:ext cx="2007575" cy="244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404040"/>
                    </a:solidFill>
                    <a:latin typeface="Circe" panose="020B0502020203020203" pitchFamily="34" charset="0"/>
                  </a:rPr>
                  <a:t>Ресурсы открытого доступа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53881F-E11C-610A-E1EB-B8032DB8F9C9}"/>
              </a:ext>
            </a:extLst>
          </p:cNvPr>
          <p:cNvSpPr txBox="1"/>
          <p:nvPr/>
        </p:nvSpPr>
        <p:spPr>
          <a:xfrm>
            <a:off x="451887" y="1789220"/>
            <a:ext cx="296812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38A58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100 + </a:t>
            </a:r>
          </a:p>
          <a:p>
            <a:pPr algn="ctr"/>
            <a:r>
              <a:rPr lang="ru-RU" sz="2400" dirty="0">
                <a:solidFill>
                  <a:srgbClr val="38A58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млн публикаций       </a:t>
            </a:r>
            <a:r>
              <a:rPr lang="ru-RU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(в т.ч. 21.5 + млн с полными текстами)</a:t>
            </a:r>
          </a:p>
          <a:p>
            <a:pPr algn="ctr"/>
            <a:endParaRPr lang="ru-RU" sz="1100" i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ru-RU" sz="3600" b="1" dirty="0">
                <a:solidFill>
                  <a:srgbClr val="38A58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112 </a:t>
            </a:r>
          </a:p>
          <a:p>
            <a:pPr algn="ctr"/>
            <a:r>
              <a:rPr lang="ru-RU" sz="2400" dirty="0">
                <a:solidFill>
                  <a:srgbClr val="38A58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платформ</a:t>
            </a:r>
          </a:p>
          <a:p>
            <a:pPr algn="ctr"/>
            <a:endParaRPr lang="ru-RU" sz="2400" dirty="0">
              <a:solidFill>
                <a:srgbClr val="38A58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643B31-9554-0083-DF0B-E35056DEDD55}"/>
              </a:ext>
            </a:extLst>
          </p:cNvPr>
          <p:cNvSpPr txBox="1"/>
          <p:nvPr/>
        </p:nvSpPr>
        <p:spPr>
          <a:xfrm>
            <a:off x="10134600" y="94464"/>
            <a:ext cx="220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/>
              <a:t>по состоянию </a:t>
            </a:r>
          </a:p>
          <a:p>
            <a:r>
              <a:rPr lang="ru-RU" sz="1800" i="1" dirty="0"/>
              <a:t>на </a:t>
            </a:r>
            <a:r>
              <a:rPr lang="ru-RU" i="1" dirty="0"/>
              <a:t>октябрь</a:t>
            </a:r>
            <a:r>
              <a:rPr lang="ru-RU" sz="1800" i="1" dirty="0"/>
              <a:t>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86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CC672-ACC7-A005-8F9E-3B8FDC09A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>
            <a:extLst>
              <a:ext uri="{FF2B5EF4-FFF2-40B4-BE49-F238E27FC236}">
                <a16:creationId xmlns:a16="http://schemas.microsoft.com/office/drawing/2014/main" id="{C98E455D-333A-37BB-C3FD-235E7CA7F42A}"/>
              </a:ext>
            </a:extLst>
          </p:cNvPr>
          <p:cNvSpPr txBox="1"/>
          <p:nvPr/>
        </p:nvSpPr>
        <p:spPr>
          <a:xfrm>
            <a:off x="1923143" y="2216097"/>
            <a:ext cx="7486739" cy="1124026"/>
          </a:xfrm>
          <a:prstGeom prst="rect">
            <a:avLst/>
          </a:prstGeom>
          <a:ln w="19050">
            <a:solidFill>
              <a:srgbClr val="7FC9B8"/>
            </a:solidFill>
          </a:ln>
        </p:spPr>
        <p:txBody>
          <a:bodyPr vert="horz" wrap="square" lIns="0" tIns="15875" rIns="0" bIns="0" rtlCol="0">
            <a:spAutoFit/>
          </a:bodyPr>
          <a:lstStyle>
            <a:defPPr>
              <a:defRPr kern="0"/>
            </a:defPPr>
            <a:lvl1pPr algn="l">
              <a:buClr>
                <a:srgbClr val="009372"/>
              </a:buClr>
              <a:buSzPct val="130000"/>
              <a:defRPr sz="2400" b="0" i="0" u="none" strike="noStrike">
                <a:solidFill>
                  <a:srgbClr val="333333"/>
                </a:solidFill>
                <a:effectLst/>
                <a:latin typeface="Kinetika"/>
              </a:defRPr>
            </a:lvl1pPr>
          </a:lstStyle>
          <a:p>
            <a:pPr algn="ctr"/>
            <a:r>
              <a:rPr lang="ru-RU" dirty="0"/>
              <a:t>Клиентский контент: </a:t>
            </a:r>
          </a:p>
          <a:p>
            <a:pPr algn="ctr"/>
            <a:r>
              <a:rPr lang="ru-RU" dirty="0"/>
              <a:t>подписные коллекции, каталог библиотеки, репозиторий вуза (статус «В подписке»)</a:t>
            </a:r>
            <a:endParaRPr dirty="0"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924B07BA-4DC6-8002-7299-F3ED5C451620}"/>
              </a:ext>
            </a:extLst>
          </p:cNvPr>
          <p:cNvSpPr txBox="1"/>
          <p:nvPr/>
        </p:nvSpPr>
        <p:spPr>
          <a:xfrm>
            <a:off x="1602740" y="5603876"/>
            <a:ext cx="2756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Corbel"/>
                <a:cs typeface="Corbel"/>
              </a:rPr>
              <a:t>Функционал</a:t>
            </a:r>
            <a:r>
              <a:rPr b="1" spc="2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1" dirty="0">
                <a:solidFill>
                  <a:srgbClr val="FFFFFF"/>
                </a:solidFill>
                <a:latin typeface="Corbel"/>
                <a:cs typeface="Corbel"/>
              </a:rPr>
              <a:t>и</a:t>
            </a:r>
            <a:r>
              <a:rPr b="1" spc="1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1" spc="40" dirty="0">
                <a:solidFill>
                  <a:srgbClr val="FFFFFF"/>
                </a:solidFill>
                <a:latin typeface="Corbel"/>
                <a:cs typeface="Corbel"/>
              </a:rPr>
              <a:t>интерфейс</a:t>
            </a:r>
            <a:endParaRPr>
              <a:latin typeface="Corbel"/>
              <a:cs typeface="Corb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D41450-70CD-9A88-66E3-828672BB6930}"/>
              </a:ext>
            </a:extLst>
          </p:cNvPr>
          <p:cNvSpPr txBox="1"/>
          <p:nvPr/>
        </p:nvSpPr>
        <p:spPr>
          <a:xfrm>
            <a:off x="1905000" y="4891168"/>
            <a:ext cx="7486739" cy="754694"/>
          </a:xfrm>
          <a:prstGeom prst="rect">
            <a:avLst/>
          </a:prstGeom>
          <a:ln w="19050">
            <a:solidFill>
              <a:srgbClr val="7FC9B8"/>
            </a:solidFill>
          </a:ln>
        </p:spPr>
        <p:txBody>
          <a:bodyPr vert="horz" wrap="square" lIns="0" tIns="15875" rIns="0" bIns="0" rtlCol="0">
            <a:spAutoFit/>
          </a:bodyPr>
          <a:lstStyle>
            <a:defPPr>
              <a:defRPr kern="0"/>
            </a:defPPr>
            <a:lvl1pPr algn="ctr">
              <a:buClr>
                <a:srgbClr val="009372"/>
              </a:buClr>
              <a:buSzPct val="130000"/>
              <a:defRPr sz="2400" b="0" i="0" u="none" strike="noStrike">
                <a:solidFill>
                  <a:srgbClr val="333333"/>
                </a:solidFill>
                <a:effectLst/>
                <a:latin typeface="Kinetika"/>
              </a:defRPr>
            </a:lvl1pPr>
          </a:lstStyle>
          <a:p>
            <a:r>
              <a:rPr lang="ru-RU" dirty="0"/>
              <a:t>Проприетарный контент (статус «Вне подписок» ) и Ресурсы открытого доступа ( статус «Открытый доступ»)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B6950F-041A-43ED-9F56-169562C0A3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887" y1="25673" x2="33887" y2="25673"/>
                        <a14:foregroundMark x1="32715" y1="69135" x2="32715" y2="69135"/>
                        <a14:foregroundMark x1="32910" y1="85385" x2="32910" y2="85385"/>
                        <a14:foregroundMark x1="67871" y1="27692" x2="67871" y2="27692"/>
                        <a14:foregroundMark x1="67383" y1="10865" x2="67383" y2="10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003" y="3517878"/>
            <a:ext cx="1107997" cy="1125310"/>
          </a:xfrm>
          <a:prstGeom prst="rect">
            <a:avLst/>
          </a:prstGeom>
        </p:spPr>
      </p:pic>
      <p:sp>
        <p:nvSpPr>
          <p:cNvPr id="9" name="object 13">
            <a:extLst>
              <a:ext uri="{FF2B5EF4-FFF2-40B4-BE49-F238E27FC236}">
                <a16:creationId xmlns:a16="http://schemas.microsoft.com/office/drawing/2014/main" id="{7E836FAA-2CF0-BF34-57E0-D75ABA64231C}"/>
              </a:ext>
            </a:extLst>
          </p:cNvPr>
          <p:cNvSpPr txBox="1"/>
          <p:nvPr/>
        </p:nvSpPr>
        <p:spPr>
          <a:xfrm>
            <a:off x="2944721" y="3887852"/>
            <a:ext cx="207654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kern="0"/>
            </a:defPPr>
            <a:lvl1pPr algn="l">
              <a:buClr>
                <a:srgbClr val="009372"/>
              </a:buClr>
              <a:buSzPct val="130000"/>
              <a:defRPr sz="2400" b="0" i="0" u="none" strike="noStrike">
                <a:solidFill>
                  <a:srgbClr val="333333"/>
                </a:solidFill>
                <a:effectLst/>
                <a:latin typeface="Kinetika"/>
              </a:defRPr>
            </a:lvl1pPr>
          </a:lstStyle>
          <a:p>
            <a:r>
              <a:rPr lang="ru-RU" i="1" dirty="0" err="1"/>
              <a:t>Дедубликация</a:t>
            </a:r>
            <a:endParaRPr lang="ru-RU" i="1" dirty="0"/>
          </a:p>
        </p:txBody>
      </p:sp>
      <p:pic>
        <p:nvPicPr>
          <p:cNvPr id="2" name="Рисунок 1" descr="Изображение выглядит как шаблон, искусство, Симметрия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58E4C5-11E1-898D-E80D-B153A6B440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8720" y="-264340"/>
            <a:ext cx="7032171" cy="7032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DB7564-1CF4-913C-81F5-BC32D2DA51D8}"/>
              </a:ext>
            </a:extLst>
          </p:cNvPr>
          <p:cNvSpPr txBox="1"/>
          <p:nvPr/>
        </p:nvSpPr>
        <p:spPr>
          <a:xfrm>
            <a:off x="387350" y="1029990"/>
            <a:ext cx="1141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19472"/>
                </a:solidFill>
                <a:effectLst/>
                <a:uLnTx/>
                <a:uFillTx/>
                <a:latin typeface="Circe" panose="020B0502020203020203" pitchFamily="34" charset="0"/>
                <a:ea typeface="+mn-ea"/>
                <a:cs typeface="+mn-cs"/>
              </a:rPr>
              <a:t>Область поиска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4353E8-09CA-0929-D195-B1DB5B13F9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7350" y="460172"/>
            <a:ext cx="1800038" cy="2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2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27DEA-5D91-4FF7-40EB-59E60D1A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DED84-BB22-1F57-A831-824070447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40" y="2107467"/>
            <a:ext cx="11561260" cy="3816429"/>
          </a:xfr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Эталонные коллекции Национальной подписки </a:t>
            </a:r>
          </a:p>
          <a:p>
            <a:pPr marL="800100" lvl="1" indent="-342900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marL="800100" lvl="1" indent="-342900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Индивидуально настраиваемые платные и тестовые подписные коллекции:</a:t>
            </a:r>
          </a:p>
          <a:p>
            <a:pPr marL="1257300" lvl="2" indent="-342900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все р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оссийские ЭБС (по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API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и в виде выгрузок в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Rusmarc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marL="1257300" lvl="2" indent="-342900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р</a:t>
            </a:r>
            <a:r>
              <a:rPr lang="ru-RU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оссийские журнальные платформы (по </a:t>
            </a:r>
            <a:r>
              <a:rPr lang="en-US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API</a:t>
            </a:r>
            <a:r>
              <a:rPr lang="ru-RU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 и в виде выгрузок в </a:t>
            </a:r>
            <a:r>
              <a:rPr lang="en-US" sz="24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Rusmarc</a:t>
            </a:r>
            <a:r>
              <a:rPr lang="ru-RU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)</a:t>
            </a:r>
          </a:p>
          <a:p>
            <a:pPr marL="1257300" lvl="2" indent="-342900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з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арубежные платформы, не в</a:t>
            </a:r>
            <a:r>
              <a:rPr lang="ru-RU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ходящие в перечень изданий Национальной подписки</a:t>
            </a:r>
          </a:p>
          <a:p>
            <a:pPr marL="1257300" lvl="2" indent="-342900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marL="800100" lvl="1" indent="-342900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Электронный каталог организации (по </a:t>
            </a:r>
            <a:r>
              <a:rPr lang="en-US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API</a:t>
            </a:r>
            <a:r>
              <a:rPr lang="ru-RU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 и в виде выгрузок в </a:t>
            </a:r>
            <a:r>
              <a:rPr lang="en-US" sz="24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Rusmarc</a:t>
            </a:r>
            <a:r>
              <a:rPr lang="ru-RU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)</a:t>
            </a:r>
          </a:p>
          <a:p>
            <a:pPr marL="800100" lvl="1" indent="-342900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endParaRPr lang="ru-RU" sz="3200" dirty="0">
              <a:solidFill>
                <a:srgbClr val="333333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37FB0-1D3D-AA6E-00E0-F2EE6EEC02D7}"/>
              </a:ext>
            </a:extLst>
          </p:cNvPr>
          <p:cNvSpPr txBox="1"/>
          <p:nvPr/>
        </p:nvSpPr>
        <p:spPr>
          <a:xfrm>
            <a:off x="387350" y="1029990"/>
            <a:ext cx="1141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19472"/>
                </a:solidFill>
                <a:effectLst/>
                <a:uLnTx/>
                <a:uFillTx/>
                <a:latin typeface="Circe" panose="020B0502020203020203" pitchFamily="34" charset="0"/>
                <a:ea typeface="+mn-ea"/>
                <a:cs typeface="+mn-cs"/>
              </a:rPr>
              <a:t>Интеграция контента любой библиотеки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274125-4E80-F1CD-2490-8B1AF3E7B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7350" y="460172"/>
            <a:ext cx="1800038" cy="2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86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8CCFD7D-A3BB-CF43-A8B8-E2A96F31F9BD}"/>
              </a:ext>
            </a:extLst>
          </p:cNvPr>
          <p:cNvSpPr txBox="1"/>
          <p:nvPr/>
        </p:nvSpPr>
        <p:spPr>
          <a:xfrm>
            <a:off x="234043" y="862866"/>
            <a:ext cx="110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srgbClr val="019472"/>
                </a:solidFill>
                <a:latin typeface="Circe" panose="020B0502020203020203" pitchFamily="34" charset="0"/>
              </a:rPr>
              <a:t>Широкая линейка интеграционных решений</a:t>
            </a:r>
          </a:p>
        </p:txBody>
      </p:sp>
      <p:sp>
        <p:nvSpPr>
          <p:cNvPr id="7" name="AutoShape 4" descr="Artist illustration of cosmic explorer through the universe. Original from Official SpaceX Photos. Digitally enhanced by…">
            <a:extLst>
              <a:ext uri="{FF2B5EF4-FFF2-40B4-BE49-F238E27FC236}">
                <a16:creationId xmlns:a16="http://schemas.microsoft.com/office/drawing/2014/main" id="{ADAD3F9B-BAEE-BD4C-BD81-ADEFFD5F8D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60400"/>
            <a:ext cx="12192000" cy="5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AD0A9D-4716-5B4F-9586-D43466D67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7350" y="460172"/>
            <a:ext cx="1800038" cy="20022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6EAC61F-0AF6-40B6-F289-4843C9080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3137695"/>
            <a:ext cx="23145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A7AF4A6-1B51-264C-7DCE-11420C5DA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09" y="4267573"/>
            <a:ext cx="25146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FFD149B-F00D-0F57-8EC7-3CC540E5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09" y="1978250"/>
            <a:ext cx="3516434" cy="57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3F4577-B2EB-FC5D-BAE7-16B737051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9000" y="1454443"/>
            <a:ext cx="2178957" cy="1556398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CB2C6D0-FECC-67E4-6D81-FD41D23B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143" y="3010841"/>
            <a:ext cx="2708229" cy="10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6E1CF5-6B8F-27E7-FE78-2C7FD0BA5E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4583" y="4319941"/>
            <a:ext cx="2424743" cy="639863"/>
          </a:xfrm>
          <a:prstGeom prst="rect">
            <a:avLst/>
          </a:prstGeom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E1C81F0F-EBA8-A82F-138A-83F2B0444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782" y="1956592"/>
            <a:ext cx="2012022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27A9F7F2-7E96-77AB-32CF-5A1F0B19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632" y="4407585"/>
            <a:ext cx="3397250" cy="61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материалы - Лого-Юрайт-Образовательная-платформа_600x172">
            <a:extLst>
              <a:ext uri="{FF2B5EF4-FFF2-40B4-BE49-F238E27FC236}">
                <a16:creationId xmlns:a16="http://schemas.microsoft.com/office/drawing/2014/main" id="{353ED42E-1B87-FA61-4835-8E70DE0C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0369" y="3147416"/>
            <a:ext cx="2575880" cy="7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Издательские сервисы">
            <a:extLst>
              <a:ext uri="{FF2B5EF4-FFF2-40B4-BE49-F238E27FC236}">
                <a16:creationId xmlns:a16="http://schemas.microsoft.com/office/drawing/2014/main" id="{A0D435D1-47FA-A3B6-F60C-4B000AEF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0" y="5558457"/>
            <a:ext cx="1498600" cy="55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Официальное сообщение ООО «ИВИС» для партнеров">
            <a:extLst>
              <a:ext uri="{FF2B5EF4-FFF2-40B4-BE49-F238E27FC236}">
                <a16:creationId xmlns:a16="http://schemas.microsoft.com/office/drawing/2014/main" id="{64F1AFE6-B0A3-71F3-04E9-0E63B668D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98" y="5314147"/>
            <a:ext cx="2377168" cy="1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3C34E3BA-2C4F-1EF4-8705-FC3380405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5492701"/>
            <a:ext cx="2711192" cy="75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ниги издательства «Наука» – купить и скачать на Литрес">
            <a:extLst>
              <a:ext uri="{FF2B5EF4-FFF2-40B4-BE49-F238E27FC236}">
                <a16:creationId xmlns:a16="http://schemas.microsoft.com/office/drawing/2014/main" id="{FC5B1365-FA2B-54A1-6E7F-836CA473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872" y="3137695"/>
            <a:ext cx="2336669" cy="14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126DDE9-0A4E-0414-74B0-245D0FEB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104" y="1932439"/>
            <a:ext cx="1855330" cy="6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EA5C7C-DBF4-C829-B097-51EE749A0D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55602" y="5523730"/>
            <a:ext cx="2877962" cy="611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65BDE5-8C76-9D51-F8DA-17893B0F49BE}"/>
              </a:ext>
            </a:extLst>
          </p:cNvPr>
          <p:cNvSpPr txBox="1"/>
          <p:nvPr/>
        </p:nvSpPr>
        <p:spPr>
          <a:xfrm>
            <a:off x="19541" y="63888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019472"/>
                </a:solidFill>
                <a:latin typeface="Circe" panose="020B0502020203020203" pitchFamily="34" charset="0"/>
              </a:rPr>
              <a:t>Регулярное обновление контента из широкого спектра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961796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383160" y="1859280"/>
            <a:ext cx="3960240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>
              <a:defRPr sz="2000" b="0" i="0">
                <a:solidFill>
                  <a:srgbClr val="333333"/>
                </a:solidFill>
                <a:latin typeface="Calibri"/>
                <a:ea typeface="+mn-ea"/>
                <a:cs typeface="Calibri"/>
              </a:defRPr>
            </a:lvl1pPr>
            <a:lvl2pPr marL="800100" lvl="1" indent="-342900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257300" lvl="2" indent="-342900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428373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Основные показатели</a:t>
            </a:r>
          </a:p>
          <a:p>
            <a:pPr marL="342900" indent="-342900">
              <a:buClr>
                <a:srgbClr val="428373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Отчёт по коллекциям</a:t>
            </a:r>
          </a:p>
          <a:p>
            <a:pPr marL="342900" indent="-342900">
              <a:buClr>
                <a:srgbClr val="428373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Отчёт по документам</a:t>
            </a:r>
          </a:p>
          <a:p>
            <a:pPr marL="342900" indent="-342900">
              <a:buClr>
                <a:srgbClr val="428373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Поисковые запросы</a:t>
            </a:r>
          </a:p>
          <a:p>
            <a:pPr marL="342900" indent="-342900">
              <a:buClr>
                <a:srgbClr val="428373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Отчёт по дополнительным ресурсам (виджетам)</a:t>
            </a:r>
          </a:p>
          <a:p>
            <a:endParaRPr lang="ru-RU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+ экспорт отчетов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+ </a:t>
            </a: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данные в разрезе периодов и филиалов организации-подписчика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FCAA5-4BCE-3C15-271A-6168E96F625D}"/>
              </a:ext>
            </a:extLst>
          </p:cNvPr>
          <p:cNvSpPr txBox="1"/>
          <p:nvPr/>
        </p:nvSpPr>
        <p:spPr>
          <a:xfrm>
            <a:off x="234043" y="862866"/>
            <a:ext cx="110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srgbClr val="019472"/>
                </a:solidFill>
                <a:latin typeface="Circe" panose="020B0502020203020203" pitchFamily="34" charset="0"/>
              </a:rPr>
              <a:t>Статистика для администратора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642A76-014B-4924-D96D-60F7B11F1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7350" y="460172"/>
            <a:ext cx="1800038" cy="20022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0D73F21-5E4F-8103-7A1C-00960A3185EC}"/>
              </a:ext>
            </a:extLst>
          </p:cNvPr>
          <p:cNvGrpSpPr/>
          <p:nvPr/>
        </p:nvGrpSpPr>
        <p:grpSpPr>
          <a:xfrm>
            <a:off x="4495800" y="1859280"/>
            <a:ext cx="7228791" cy="3614195"/>
            <a:chOff x="4577903" y="3081322"/>
            <a:chExt cx="7228791" cy="361419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C821DAD-9564-8C29-8BD2-A78CB346B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2629"/>
            <a:stretch>
              <a:fillRect/>
            </a:stretch>
          </p:blipFill>
          <p:spPr>
            <a:xfrm>
              <a:off x="8077200" y="3081322"/>
              <a:ext cx="3729494" cy="361419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AF225CD-8A6A-34E0-DCED-B306F613E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64877"/>
            <a:stretch>
              <a:fillRect/>
            </a:stretch>
          </p:blipFill>
          <p:spPr>
            <a:xfrm>
              <a:off x="4577903" y="3081322"/>
              <a:ext cx="3505200" cy="361419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7E8BB7-563B-5542-9787-220D653AB378}"/>
              </a:ext>
            </a:extLst>
          </p:cNvPr>
          <p:cNvSpPr/>
          <p:nvPr/>
        </p:nvSpPr>
        <p:spPr>
          <a:xfrm>
            <a:off x="4495800" y="1905000"/>
            <a:ext cx="7391400" cy="3657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4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383160" y="1859280"/>
            <a:ext cx="4070985" cy="435625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57150" indent="-343535">
              <a:lnSpc>
                <a:spcPct val="102499"/>
              </a:lnSpc>
              <a:spcBef>
                <a:spcPts val="45"/>
              </a:spcBef>
              <a:buClr>
                <a:srgbClr val="009271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pc="-3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Удобный</a:t>
            </a:r>
            <a:r>
              <a:rPr spc="-6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доступ</a:t>
            </a:r>
            <a:r>
              <a:rPr spc="-15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к</a:t>
            </a:r>
            <a:r>
              <a:rPr spc="-6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полным </a:t>
            </a:r>
            <a:r>
              <a:rPr spc="-1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текстам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российских</a:t>
            </a:r>
            <a:r>
              <a:rPr spc="-55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и</a:t>
            </a:r>
            <a:r>
              <a:rPr spc="-9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зарубежных</a:t>
            </a:r>
            <a:r>
              <a:rPr spc="-5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pc="-1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подписных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(и</a:t>
            </a:r>
            <a:r>
              <a:rPr spc="-1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не</a:t>
            </a:r>
            <a:r>
              <a:rPr spc="-7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pc="-1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только)</a:t>
            </a:r>
            <a:r>
              <a:rPr spc="-25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pc="-1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ресурсов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marR="157480" indent="-343535">
              <a:lnSpc>
                <a:spcPct val="100800"/>
              </a:lnSpc>
              <a:spcBef>
                <a:spcPts val="830"/>
              </a:spcBef>
              <a:buClr>
                <a:srgbClr val="009271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pc="-3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Технологии</a:t>
            </a:r>
            <a:r>
              <a:rPr spc="-65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«умного</a:t>
            </a:r>
            <a:r>
              <a:rPr spc="-4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поиска»</a:t>
            </a:r>
            <a:r>
              <a:rPr spc="-15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pc="-1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(кросс-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языковой</a:t>
            </a:r>
            <a:r>
              <a:rPr spc="-25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pc="-1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семантический</a:t>
            </a:r>
            <a:r>
              <a:rPr spc="-2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pc="-5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и </a:t>
            </a:r>
            <a:r>
              <a:rPr spc="-1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эксплоративный)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marR="52069" indent="-343535">
              <a:lnSpc>
                <a:spcPct val="104299"/>
              </a:lnSpc>
              <a:spcBef>
                <a:spcPts val="750"/>
              </a:spcBef>
              <a:buClr>
                <a:srgbClr val="009271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pc="-25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Гибкие</a:t>
            </a:r>
            <a:r>
              <a:rPr spc="-5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возможности</a:t>
            </a:r>
            <a:r>
              <a:rPr spc="-55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для</a:t>
            </a:r>
            <a:r>
              <a:rPr spc="-85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pc="-1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фильтрации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и</a:t>
            </a:r>
            <a:r>
              <a:rPr spc="2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pc="-1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сужения</a:t>
            </a:r>
            <a:r>
              <a:rPr spc="-8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поисковых</a:t>
            </a:r>
            <a:r>
              <a:rPr spc="-5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pc="-1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запросов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marR="5080" indent="-343535">
              <a:lnSpc>
                <a:spcPct val="100800"/>
              </a:lnSpc>
              <a:spcBef>
                <a:spcPts val="830"/>
              </a:spcBef>
              <a:buClr>
                <a:srgbClr val="009271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Индикация</a:t>
            </a:r>
            <a:r>
              <a:rPr spc="-8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изданий</a:t>
            </a:r>
            <a:r>
              <a:rPr spc="-45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по</a:t>
            </a:r>
            <a:r>
              <a:rPr spc="-85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pc="-1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включенности </a:t>
            </a:r>
            <a:r>
              <a:rPr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в</a:t>
            </a:r>
            <a:r>
              <a:rPr spc="-5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spc="-10" dirty="0" err="1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наукометрические</a:t>
            </a:r>
            <a:r>
              <a:rPr spc="2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dirty="0" err="1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базы</a:t>
            </a:r>
            <a:endParaRPr lang="ru-RU" dirty="0">
              <a:solidFill>
                <a:srgbClr val="33333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55600" marR="5080" indent="-343535">
              <a:lnSpc>
                <a:spcPct val="100800"/>
              </a:lnSpc>
              <a:spcBef>
                <a:spcPts val="830"/>
              </a:spcBef>
              <a:buClr>
                <a:srgbClr val="009271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ru-RU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Расширенные возможности экспорта данных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xfrm>
            <a:off x="4572000" y="1752600"/>
            <a:ext cx="4267200" cy="3906903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5600" indent="-342900">
              <a:spcBef>
                <a:spcPts val="940"/>
              </a:spcBef>
              <a:buClr>
                <a:srgbClr val="009271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Функция</a:t>
            </a:r>
            <a:r>
              <a:rPr spc="-7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«поиск</a:t>
            </a:r>
            <a:r>
              <a:rPr spc="2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-1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похожих</a:t>
            </a:r>
            <a:r>
              <a:rPr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»</a:t>
            </a:r>
            <a:r>
              <a:rPr lang="ru-RU"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в т.ч. по загруженные текстам</a:t>
            </a:r>
            <a:endParaRPr spc="-1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55600" marR="316230" indent="-343535">
              <a:lnSpc>
                <a:spcPct val="102600"/>
              </a:lnSpc>
              <a:spcBef>
                <a:spcPts val="790"/>
              </a:spcBef>
              <a:buClr>
                <a:srgbClr val="009271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Создание</a:t>
            </a:r>
            <a:r>
              <a:rPr spc="-4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персонализированных коллекций</a:t>
            </a:r>
            <a:r>
              <a:rPr spc="-4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с</a:t>
            </a:r>
            <a:r>
              <a:rPr spc="2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возможностью</a:t>
            </a:r>
            <a:r>
              <a:rPr spc="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-25" dirty="0">
                <a:latin typeface="Source Sans Pro" panose="020B0503030403020204" pitchFamily="34" charset="0"/>
                <a:ea typeface="Source Sans Pro" panose="020B0503030403020204" pitchFamily="34" charset="0"/>
              </a:rPr>
              <a:t>их </a:t>
            </a:r>
            <a:r>
              <a:rPr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сопоставления</a:t>
            </a:r>
          </a:p>
          <a:p>
            <a:pPr marL="355600" marR="138430" indent="-343535">
              <a:lnSpc>
                <a:spcPct val="100800"/>
              </a:lnSpc>
              <a:spcBef>
                <a:spcPts val="825"/>
              </a:spcBef>
              <a:buClr>
                <a:srgbClr val="009271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Сохранение</a:t>
            </a:r>
            <a:r>
              <a:rPr spc="-5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поисковых</a:t>
            </a:r>
            <a:r>
              <a:rPr spc="-7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запросов</a:t>
            </a:r>
            <a:r>
              <a:rPr spc="-8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-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и </a:t>
            </a:r>
            <a:r>
              <a:rPr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подписка</a:t>
            </a:r>
            <a:r>
              <a:rPr spc="-4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на</a:t>
            </a:r>
            <a:r>
              <a:rPr spc="-4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обновления</a:t>
            </a:r>
            <a:r>
              <a:rPr spc="-3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-25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по 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сохраненным</a:t>
            </a:r>
            <a:r>
              <a:rPr spc="-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условиям</a:t>
            </a:r>
          </a:p>
          <a:p>
            <a:pPr marL="355600" marR="265430" indent="-343535">
              <a:lnSpc>
                <a:spcPct val="104299"/>
              </a:lnSpc>
              <a:spcBef>
                <a:spcPts val="755"/>
              </a:spcBef>
              <a:buClr>
                <a:srgbClr val="009271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Облако</a:t>
            </a:r>
            <a:r>
              <a:rPr spc="-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ключевых</a:t>
            </a:r>
            <a:r>
              <a:rPr spc="-3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слов</a:t>
            </a:r>
            <a:r>
              <a:rPr spc="-3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у</a:t>
            </a:r>
            <a:r>
              <a:rPr spc="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каждого 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документа</a:t>
            </a:r>
            <a:r>
              <a:rPr spc="-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или</a:t>
            </a:r>
            <a:r>
              <a:rPr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подборки</a:t>
            </a:r>
          </a:p>
          <a:p>
            <a:pPr marL="355600" marR="5080" indent="-343535">
              <a:lnSpc>
                <a:spcPct val="100800"/>
              </a:lnSpc>
              <a:spcBef>
                <a:spcPts val="825"/>
              </a:spcBef>
              <a:buClr>
                <a:srgbClr val="009271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Визуализированный</a:t>
            </a:r>
            <a:r>
              <a:rPr spc="5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аналитический </a:t>
            </a:r>
            <a:r>
              <a:rPr dirty="0">
                <a:latin typeface="Source Sans Pro" panose="020B0503030403020204" pitchFamily="34" charset="0"/>
                <a:ea typeface="Source Sans Pro" panose="020B0503030403020204" pitchFamily="34" charset="0"/>
              </a:rPr>
              <a:t>блок</a:t>
            </a:r>
            <a:r>
              <a:rPr spc="-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поисковой</a:t>
            </a:r>
            <a:r>
              <a:rPr spc="-5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выдачи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3A5C81-5804-C84E-D19D-9FD395F5EB04}"/>
              </a:ext>
            </a:extLst>
          </p:cNvPr>
          <p:cNvSpPr txBox="1"/>
          <p:nvPr/>
        </p:nvSpPr>
        <p:spPr>
          <a:xfrm>
            <a:off x="152400" y="784285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srgbClr val="019472"/>
                </a:solidFill>
                <a:latin typeface="Circe" panose="020B0502020203020203" pitchFamily="34" charset="0"/>
              </a:rPr>
              <a:t>Преимущества сервиса для Исследователя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581ABB6-D3B4-2E9D-6869-22FA0147C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4800" y="335892"/>
            <a:ext cx="2514600" cy="279711"/>
          </a:xfrm>
          <a:prstGeom prst="rect">
            <a:avLst/>
          </a:prstGeom>
        </p:spPr>
      </p:pic>
      <p:pic>
        <p:nvPicPr>
          <p:cNvPr id="2" name="Рисунок 1" descr="Изображение выглядит как шаблон, искусство, Симметрия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0996097-9A20-E39B-18EC-5F5517931E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3559" y="-2454802"/>
            <a:ext cx="7032171" cy="70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Artist illustration of cosmic explorer through the universe. Original from Official SpaceX Photos. Digitally enhanced by…">
            <a:extLst>
              <a:ext uri="{FF2B5EF4-FFF2-40B4-BE49-F238E27FC236}">
                <a16:creationId xmlns:a16="http://schemas.microsoft.com/office/drawing/2014/main" id="{ADAD3F9B-BAEE-BD4C-BD81-ADEFFD5F8D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60400"/>
            <a:ext cx="12192000" cy="5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E450AA5-9135-A662-9936-7361E6347D6A}"/>
              </a:ext>
            </a:extLst>
          </p:cNvPr>
          <p:cNvGrpSpPr/>
          <p:nvPr/>
        </p:nvGrpSpPr>
        <p:grpSpPr>
          <a:xfrm>
            <a:off x="324139" y="104259"/>
            <a:ext cx="7030562" cy="6647894"/>
            <a:chOff x="462379" y="104259"/>
            <a:chExt cx="7030562" cy="664789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5CF5930F-12EA-5715-F0C2-43AE363467BA}"/>
                </a:ext>
              </a:extLst>
            </p:cNvPr>
            <p:cNvGrpSpPr/>
            <p:nvPr/>
          </p:nvGrpSpPr>
          <p:grpSpPr>
            <a:xfrm>
              <a:off x="462379" y="104259"/>
              <a:ext cx="7030562" cy="6647894"/>
              <a:chOff x="462379" y="104259"/>
              <a:chExt cx="7030562" cy="6647894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14B78DE4-AC2B-431C-345C-0D4F0ECE6EF5}"/>
                  </a:ext>
                </a:extLst>
              </p:cNvPr>
              <p:cNvGrpSpPr/>
              <p:nvPr/>
            </p:nvGrpSpPr>
            <p:grpSpPr>
              <a:xfrm>
                <a:off x="462379" y="104259"/>
                <a:ext cx="7030562" cy="6647894"/>
                <a:chOff x="1333236" y="454117"/>
                <a:chExt cx="7030562" cy="6647894"/>
              </a:xfrm>
            </p:grpSpPr>
            <p:pic>
              <p:nvPicPr>
                <p:cNvPr id="13" name="Рисунок 12">
                  <a:extLst>
                    <a:ext uri="{FF2B5EF4-FFF2-40B4-BE49-F238E27FC236}">
                      <a16:creationId xmlns:a16="http://schemas.microsoft.com/office/drawing/2014/main" id="{FF438502-A3A4-CE45-F5E2-E86EE0D609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236" y="454117"/>
                  <a:ext cx="7030562" cy="3967357"/>
                </a:xfrm>
                <a:prstGeom prst="rect">
                  <a:avLst/>
                </a:prstGeom>
              </p:spPr>
            </p:pic>
            <p:pic>
              <p:nvPicPr>
                <p:cNvPr id="16" name="Рисунок 15">
                  <a:extLst>
                    <a:ext uri="{FF2B5EF4-FFF2-40B4-BE49-F238E27FC236}">
                      <a16:creationId xmlns:a16="http://schemas.microsoft.com/office/drawing/2014/main" id="{56F91AEB-B503-D408-17D3-5748A0653F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1464" y="1795907"/>
                  <a:ext cx="5519763" cy="1397409"/>
                </a:xfrm>
                <a:prstGeom prst="rect">
                  <a:avLst/>
                </a:prstGeom>
              </p:spPr>
            </p:pic>
            <p:pic>
              <p:nvPicPr>
                <p:cNvPr id="18" name="Рисунок 17">
                  <a:extLst>
                    <a:ext uri="{FF2B5EF4-FFF2-40B4-BE49-F238E27FC236}">
                      <a16:creationId xmlns:a16="http://schemas.microsoft.com/office/drawing/2014/main" id="{118AFE38-7EDF-16F0-A381-553F875F22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1464" y="3171545"/>
                  <a:ext cx="5519763" cy="1465218"/>
                </a:xfrm>
                <a:prstGeom prst="rect">
                  <a:avLst/>
                </a:prstGeom>
              </p:spPr>
            </p:pic>
            <p:pic>
              <p:nvPicPr>
                <p:cNvPr id="20" name="Рисунок 19">
                  <a:extLst>
                    <a:ext uri="{FF2B5EF4-FFF2-40B4-BE49-F238E27FC236}">
                      <a16:creationId xmlns:a16="http://schemas.microsoft.com/office/drawing/2014/main" id="{5D590D65-F9B6-163C-0955-7A57AB2743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1464" y="5883521"/>
                  <a:ext cx="5400470" cy="1218490"/>
                </a:xfrm>
                <a:prstGeom prst="rect">
                  <a:avLst/>
                </a:prstGeom>
              </p:spPr>
            </p:pic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9F0A11A2-A3B3-F26D-C0C9-9F58C94D7C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1464" y="4597982"/>
                  <a:ext cx="5400470" cy="1298557"/>
                </a:xfrm>
                <a:prstGeom prst="rect">
                  <a:avLst/>
                </a:prstGeom>
              </p:spPr>
            </p:pic>
          </p:grpSp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AEB057A6-2D1E-5DB3-4D07-C1251030F03D}"/>
                  </a:ext>
                </a:extLst>
              </p:cNvPr>
              <p:cNvSpPr/>
              <p:nvPr/>
            </p:nvSpPr>
            <p:spPr>
              <a:xfrm>
                <a:off x="5624286" y="104259"/>
                <a:ext cx="1400628" cy="340852"/>
              </a:xfrm>
              <a:prstGeom prst="rect">
                <a:avLst/>
              </a:prstGeom>
              <a:solidFill>
                <a:srgbClr val="42837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F1D96114-BD48-EF52-6278-E31AF1654640}"/>
                </a:ext>
              </a:extLst>
            </p:cNvPr>
            <p:cNvSpPr/>
            <p:nvPr/>
          </p:nvSpPr>
          <p:spPr>
            <a:xfrm>
              <a:off x="462379" y="104259"/>
              <a:ext cx="7030562" cy="664789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1BCFA24-B248-06A6-D2FD-5103DE3E4D34}"/>
              </a:ext>
            </a:extLst>
          </p:cNvPr>
          <p:cNvSpPr txBox="1"/>
          <p:nvPr/>
        </p:nvSpPr>
        <p:spPr>
          <a:xfrm>
            <a:off x="7576457" y="1535550"/>
            <a:ext cx="42914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Быстрая фильтрация по типу доступности контента</a:t>
            </a:r>
          </a:p>
          <a:p>
            <a:pPr marL="342900" indent="-342900" algn="l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marL="342900" indent="-342900" algn="l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Наглядная визуализация доступности контента в поисковой выдаче и в карточке публикации</a:t>
            </a:r>
          </a:p>
          <a:p>
            <a:pPr marL="342900" indent="-342900" algn="l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endParaRPr lang="ru-RU" sz="2400" b="0" i="0" u="none" strike="noStrike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marL="342900" indent="-342900" algn="l">
              <a:buClr>
                <a:srgbClr val="009372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Продвижение подписных ресурсов и ресурсов в тестовом доступе</a:t>
            </a:r>
            <a:endParaRPr lang="ru-RU" sz="2400" b="0" i="0" u="none" strike="noStrike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36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F8DAE-B9A4-3A54-B4FD-32135135A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5E1E400-DDD9-22D8-7701-543A355AA0BD}"/>
              </a:ext>
            </a:extLst>
          </p:cNvPr>
          <p:cNvSpPr txBox="1">
            <a:spLocks/>
          </p:cNvSpPr>
          <p:nvPr/>
        </p:nvSpPr>
        <p:spPr>
          <a:xfrm>
            <a:off x="340659" y="783342"/>
            <a:ext cx="11213054" cy="1239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19472"/>
                </a:solidFill>
                <a:latin typeface="Circe" panose="020B0502020203020203" pitchFamily="34" charset="0"/>
              </a:defRPr>
            </a:lvl1pPr>
          </a:lstStyle>
          <a:p>
            <a:r>
              <a:rPr lang="ru-RU" dirty="0" err="1"/>
              <a:t>Дедубликация</a:t>
            </a:r>
            <a:r>
              <a:rPr lang="ru-RU" dirty="0"/>
              <a:t>: обогащение метаданных и поиска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60CB9E-A75A-DCA7-B18C-0319081B6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7350" y="322387"/>
            <a:ext cx="1800038" cy="2002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35D7CD-6B36-8098-8097-A95C7F46FC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34" y="1743583"/>
            <a:ext cx="9961797" cy="50480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CDD1D7-64F6-99A9-EF04-57BDCB9E9CF8}"/>
              </a:ext>
            </a:extLst>
          </p:cNvPr>
          <p:cNvSpPr/>
          <p:nvPr/>
        </p:nvSpPr>
        <p:spPr>
          <a:xfrm>
            <a:off x="682283" y="6084277"/>
            <a:ext cx="4733779" cy="5908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11C66D-2E79-6118-AA01-0493B0DEDBB2}"/>
              </a:ext>
            </a:extLst>
          </p:cNvPr>
          <p:cNvSpPr/>
          <p:nvPr/>
        </p:nvSpPr>
        <p:spPr>
          <a:xfrm>
            <a:off x="5615368" y="6084277"/>
            <a:ext cx="4733779" cy="5908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28A2D7-521F-DD4B-B518-A02BE7664F5D}"/>
              </a:ext>
            </a:extLst>
          </p:cNvPr>
          <p:cNvSpPr/>
          <p:nvPr/>
        </p:nvSpPr>
        <p:spPr>
          <a:xfrm>
            <a:off x="740912" y="3552093"/>
            <a:ext cx="4590743" cy="20398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EAF8D80-DC24-B367-BB04-51984869DD1C}"/>
              </a:ext>
            </a:extLst>
          </p:cNvPr>
          <p:cNvSpPr/>
          <p:nvPr/>
        </p:nvSpPr>
        <p:spPr>
          <a:xfrm>
            <a:off x="7078408" y="3393830"/>
            <a:ext cx="3240246" cy="20398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848BBC5-5FB2-6EAE-AE6D-C951AF81F159}"/>
              </a:ext>
            </a:extLst>
          </p:cNvPr>
          <p:cNvCxnSpPr>
            <a:cxnSpLocks/>
          </p:cNvCxnSpPr>
          <p:nvPr/>
        </p:nvCxnSpPr>
        <p:spPr>
          <a:xfrm>
            <a:off x="3469203" y="3747281"/>
            <a:ext cx="7007287" cy="15169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D5C052F-5B09-0F2A-94CD-866646F2D1EF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9087729" y="3597812"/>
            <a:ext cx="2196835" cy="13395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F4C2BFF8-CB4D-8DB9-A861-57FBA0B40C95}"/>
              </a:ext>
            </a:extLst>
          </p:cNvPr>
          <p:cNvCxnSpPr>
            <a:cxnSpLocks/>
          </p:cNvCxnSpPr>
          <p:nvPr/>
        </p:nvCxnSpPr>
        <p:spPr>
          <a:xfrm flipV="1">
            <a:off x="4473526" y="5640929"/>
            <a:ext cx="6002964" cy="4337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D2838E5-2176-199E-5BA1-69F4136D0004}"/>
              </a:ext>
            </a:extLst>
          </p:cNvPr>
          <p:cNvCxnSpPr>
            <a:cxnSpLocks/>
          </p:cNvCxnSpPr>
          <p:nvPr/>
        </p:nvCxnSpPr>
        <p:spPr>
          <a:xfrm flipV="1">
            <a:off x="10349147" y="5833749"/>
            <a:ext cx="935417" cy="2937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2F0D89D-E7CF-1149-7377-97DD8A5AA3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3449" y="5192521"/>
            <a:ext cx="1482230" cy="43455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A90F19E-5174-1391-6AF0-ED8DFFBFBA13}"/>
              </a:ext>
            </a:extLst>
          </p:cNvPr>
          <p:cNvSpPr txBox="1"/>
          <p:nvPr/>
        </p:nvSpPr>
        <p:spPr>
          <a:xfrm>
            <a:off x="10476490" y="4937380"/>
            <a:ext cx="1616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Информация из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530046-D4C6-06F2-F137-34BB5869B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487" y="5794025"/>
            <a:ext cx="828000" cy="1737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5E2E3A-5A6C-B4AE-2533-19452F0B949B}"/>
              </a:ext>
            </a:extLst>
          </p:cNvPr>
          <p:cNvSpPr/>
          <p:nvPr/>
        </p:nvSpPr>
        <p:spPr>
          <a:xfrm>
            <a:off x="8682709" y="1856223"/>
            <a:ext cx="1574474" cy="211663"/>
          </a:xfrm>
          <a:prstGeom prst="rect">
            <a:avLst/>
          </a:prstGeom>
          <a:solidFill>
            <a:srgbClr val="4283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5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8CCFD7D-A3BB-CF43-A8B8-E2A96F31F9BD}"/>
              </a:ext>
            </a:extLst>
          </p:cNvPr>
          <p:cNvSpPr txBox="1"/>
          <p:nvPr/>
        </p:nvSpPr>
        <p:spPr>
          <a:xfrm>
            <a:off x="231012" y="948233"/>
            <a:ext cx="10989214" cy="57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600"/>
              </a:lnSpc>
              <a:defRPr/>
            </a:pPr>
            <a:r>
              <a:rPr lang="ru-RU" sz="4000" dirty="0">
                <a:solidFill>
                  <a:srgbClr val="019472"/>
                </a:solidFill>
                <a:latin typeface="Circe" panose="020B0502020203020203" pitchFamily="34" charset="0"/>
              </a:rPr>
              <a:t>Полнотекстовый поиск: найдем все, что скрыто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19472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7" name="AutoShape 4" descr="Artist illustration of cosmic explorer through the universe. Original from Official SpaceX Photos. Digitally enhanced by…">
            <a:extLst>
              <a:ext uri="{FF2B5EF4-FFF2-40B4-BE49-F238E27FC236}">
                <a16:creationId xmlns:a16="http://schemas.microsoft.com/office/drawing/2014/main" id="{ADAD3F9B-BAEE-BD4C-BD81-ADEFFD5F8D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60400"/>
            <a:ext cx="12192000" cy="5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AD0A9D-4716-5B4F-9586-D43466D67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7350" y="460172"/>
            <a:ext cx="1800038" cy="200227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25C8E4D-9E89-F4F5-ED4A-7545D822185E}"/>
              </a:ext>
            </a:extLst>
          </p:cNvPr>
          <p:cNvGrpSpPr/>
          <p:nvPr/>
        </p:nvGrpSpPr>
        <p:grpSpPr>
          <a:xfrm>
            <a:off x="191770" y="1810069"/>
            <a:ext cx="11282680" cy="4317838"/>
            <a:chOff x="141345" y="1757153"/>
            <a:chExt cx="11282680" cy="4317838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8526577D-AF9E-B5CE-E8E8-F749893EE7FB}"/>
                </a:ext>
              </a:extLst>
            </p:cNvPr>
            <p:cNvGrpSpPr/>
            <p:nvPr/>
          </p:nvGrpSpPr>
          <p:grpSpPr>
            <a:xfrm>
              <a:off x="141345" y="1757153"/>
              <a:ext cx="11282680" cy="4317838"/>
              <a:chOff x="387350" y="1983900"/>
              <a:chExt cx="11051384" cy="4035003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D5EE31D6-5BC9-1161-23D3-1917EC220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7350" y="1983900"/>
                <a:ext cx="11051384" cy="4035003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22218F74-6553-BD7D-844D-5E6FD18B2952}"/>
                  </a:ext>
                </a:extLst>
              </p:cNvPr>
              <p:cNvSpPr/>
              <p:nvPr/>
            </p:nvSpPr>
            <p:spPr>
              <a:xfrm>
                <a:off x="9401249" y="2115096"/>
                <a:ext cx="1394050" cy="197798"/>
              </a:xfrm>
              <a:prstGeom prst="rect">
                <a:avLst/>
              </a:prstGeom>
              <a:solidFill>
                <a:srgbClr val="42837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E8F1E150-DC1C-232A-851E-071AB5503B0C}"/>
                </a:ext>
              </a:extLst>
            </p:cNvPr>
            <p:cNvGrpSpPr/>
            <p:nvPr/>
          </p:nvGrpSpPr>
          <p:grpSpPr>
            <a:xfrm>
              <a:off x="2515165" y="2290525"/>
              <a:ext cx="4352005" cy="3679658"/>
              <a:chOff x="2612228" y="2210696"/>
              <a:chExt cx="4352005" cy="3679658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AB3AE8B-C697-BB6E-D1EA-9791E70E71DB}"/>
                  </a:ext>
                </a:extLst>
              </p:cNvPr>
              <p:cNvSpPr/>
              <p:nvPr/>
            </p:nvSpPr>
            <p:spPr>
              <a:xfrm>
                <a:off x="2899634" y="2210696"/>
                <a:ext cx="680422" cy="145229"/>
              </a:xfrm>
              <a:prstGeom prst="rect">
                <a:avLst/>
              </a:prstGeom>
              <a:solidFill>
                <a:srgbClr val="FFFF99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C3A18C3-3B2C-7AAA-A45E-0601153B61BD}"/>
                  </a:ext>
                </a:extLst>
              </p:cNvPr>
              <p:cNvSpPr/>
              <p:nvPr/>
            </p:nvSpPr>
            <p:spPr>
              <a:xfrm>
                <a:off x="4990652" y="4251961"/>
                <a:ext cx="474233" cy="145229"/>
              </a:xfrm>
              <a:prstGeom prst="rect">
                <a:avLst/>
              </a:prstGeom>
              <a:solidFill>
                <a:srgbClr val="FFFF99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EB821E8C-B289-E72D-5771-B9B7A04DB821}"/>
                  </a:ext>
                </a:extLst>
              </p:cNvPr>
              <p:cNvSpPr/>
              <p:nvPr/>
            </p:nvSpPr>
            <p:spPr>
              <a:xfrm>
                <a:off x="4957515" y="5591802"/>
                <a:ext cx="474233" cy="145229"/>
              </a:xfrm>
              <a:prstGeom prst="rect">
                <a:avLst/>
              </a:prstGeom>
              <a:solidFill>
                <a:srgbClr val="FFFF99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2633127B-D8B0-E150-C857-B8464AACF37F}"/>
                  </a:ext>
                </a:extLst>
              </p:cNvPr>
              <p:cNvSpPr/>
              <p:nvPr/>
            </p:nvSpPr>
            <p:spPr>
              <a:xfrm>
                <a:off x="2612228" y="5629835"/>
                <a:ext cx="474233" cy="145229"/>
              </a:xfrm>
              <a:prstGeom prst="rect">
                <a:avLst/>
              </a:prstGeom>
              <a:solidFill>
                <a:srgbClr val="FFFF99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B41FFA1D-97A1-AFFA-7468-215672F2F315}"/>
                  </a:ext>
                </a:extLst>
              </p:cNvPr>
              <p:cNvSpPr/>
              <p:nvPr/>
            </p:nvSpPr>
            <p:spPr>
              <a:xfrm>
                <a:off x="6490000" y="5626659"/>
                <a:ext cx="474233" cy="145229"/>
              </a:xfrm>
              <a:prstGeom prst="rect">
                <a:avLst/>
              </a:prstGeom>
              <a:solidFill>
                <a:srgbClr val="FFFF99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194C98F3-0E41-2447-5E75-3B740D336C06}"/>
                  </a:ext>
                </a:extLst>
              </p:cNvPr>
              <p:cNvSpPr/>
              <p:nvPr/>
            </p:nvSpPr>
            <p:spPr>
              <a:xfrm>
                <a:off x="5308452" y="5745125"/>
                <a:ext cx="474233" cy="145229"/>
              </a:xfrm>
              <a:prstGeom prst="rect">
                <a:avLst/>
              </a:prstGeom>
              <a:solidFill>
                <a:srgbClr val="FFFF99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4" name="Рисунок 3" descr="Изображение выглядит как шаблон, искусство, Симметрия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B7DA8D-BE71-AC6A-62E4-74D5F82F45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734" y="4718534"/>
            <a:ext cx="7032171" cy="70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47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75D6D-A55F-CA69-8CF0-5F3ED5754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971B2C-FB59-673C-8DF1-9C8136E54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7350" y="322387"/>
            <a:ext cx="1800038" cy="200227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AE6F4314-B588-E6B8-288A-B21907F363DB}"/>
              </a:ext>
            </a:extLst>
          </p:cNvPr>
          <p:cNvSpPr txBox="1">
            <a:spLocks/>
          </p:cNvSpPr>
          <p:nvPr/>
        </p:nvSpPr>
        <p:spPr>
          <a:xfrm>
            <a:off x="152400" y="1533245"/>
            <a:ext cx="27432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400" b="1" i="0">
                <a:solidFill>
                  <a:srgbClr val="003EA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spcBef>
                <a:spcPts val="130"/>
              </a:spcBef>
            </a:pPr>
            <a:r>
              <a:rPr lang="ru-RU" sz="2000" b="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Облако ключевых слов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97DD017-00B4-4499-1AD6-1E0DA9FFF9E9}"/>
              </a:ext>
            </a:extLst>
          </p:cNvPr>
          <p:cNvGrpSpPr>
            <a:grpSpLocks/>
          </p:cNvGrpSpPr>
          <p:nvPr/>
        </p:nvGrpSpPr>
        <p:grpSpPr>
          <a:xfrm>
            <a:off x="2895600" y="152400"/>
            <a:ext cx="8786813" cy="6400800"/>
            <a:chOff x="3231356" y="76200"/>
            <a:chExt cx="8786813" cy="6400800"/>
          </a:xfrm>
        </p:grpSpPr>
        <p:pic>
          <p:nvPicPr>
            <p:cNvPr id="3" name="Рисунок 2" descr="Изображение выглядит как снимок экрана, Прямоугольник, текст,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2F871AD-7CDA-D4ED-B16B-CC5774981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1356" y="76200"/>
              <a:ext cx="8786813" cy="6096000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нимок экрана, Прямоугольник, текст,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C0864A3-47DC-6BE5-10B2-2665792F4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1356" y="1447800"/>
              <a:ext cx="8786813" cy="5029200"/>
            </a:xfrm>
            <a:prstGeom prst="rect">
              <a:avLst/>
            </a:prstGeom>
          </p:spPr>
        </p:pic>
      </p:grpSp>
      <p:sp>
        <p:nvSpPr>
          <p:cNvPr id="4" name="object 2">
            <a:extLst>
              <a:ext uri="{FF2B5EF4-FFF2-40B4-BE49-F238E27FC236}">
                <a16:creationId xmlns:a16="http://schemas.microsoft.com/office/drawing/2014/main" id="{DB2B8A92-AB22-F102-1881-0DB9B759A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00600" y="457200"/>
            <a:ext cx="16002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spcBef>
                <a:spcPts val="130"/>
              </a:spcBef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ea typeface="+mn-ea"/>
              </a:rPr>
              <a:t>neopoisk.ru</a:t>
            </a:r>
            <a:endParaRPr sz="2000" b="0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4565B17-6178-6DA7-B589-059A5B4A70FE}"/>
              </a:ext>
            </a:extLst>
          </p:cNvPr>
          <p:cNvGrpSpPr/>
          <p:nvPr/>
        </p:nvGrpSpPr>
        <p:grpSpPr>
          <a:xfrm>
            <a:off x="3041006" y="990600"/>
            <a:ext cx="8496000" cy="5410200"/>
            <a:chOff x="3041006" y="990600"/>
            <a:chExt cx="8496000" cy="54102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9877332-4B17-DCDC-4766-8799A4E3D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1006" y="990600"/>
              <a:ext cx="8496000" cy="5128456"/>
            </a:xfrm>
            <a:prstGeom prst="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0682A0BD-437D-1E4F-50F0-FD60B12B6A91}"/>
                </a:ext>
              </a:extLst>
            </p:cNvPr>
            <p:cNvSpPr/>
            <p:nvPr/>
          </p:nvSpPr>
          <p:spPr>
            <a:xfrm>
              <a:off x="3041006" y="6098302"/>
              <a:ext cx="8496000" cy="302498"/>
            </a:xfrm>
            <a:prstGeom prst="round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6966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C91A55D8-75A3-7FF9-13CD-4243C6E31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243379"/>
              </p:ext>
            </p:extLst>
          </p:nvPr>
        </p:nvGraphicFramePr>
        <p:xfrm>
          <a:off x="799522" y="2387482"/>
          <a:ext cx="4918139" cy="308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38F834-87C4-548A-EDC1-DFF8DFF3E0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4965" y="231715"/>
            <a:ext cx="1482230" cy="4345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399957-1CA4-3FB7-4A6D-334CE02983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13" y="307769"/>
            <a:ext cx="1488582" cy="367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A5C6A6-FB71-7273-9925-E35B5A2F2160}"/>
              </a:ext>
            </a:extLst>
          </p:cNvPr>
          <p:cNvSpPr txBox="1"/>
          <p:nvPr/>
        </p:nvSpPr>
        <p:spPr>
          <a:xfrm>
            <a:off x="527493" y="2158150"/>
            <a:ext cx="2175206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rgbClr val="003FA3"/>
                </a:solidFill>
                <a:latin typeface="Kinetika Medium" pitchFamily="2" charset="0"/>
                <a:ea typeface="+mj-ea"/>
                <a:cs typeface="+mj-cs"/>
              </a:defRPr>
            </a:lvl1pPr>
          </a:lstStyle>
          <a:p>
            <a:endParaRPr lang="ru-RU" sz="20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C7AB2-5B95-9A32-A072-D9E3F622BB6C}"/>
              </a:ext>
            </a:extLst>
          </p:cNvPr>
          <p:cNvSpPr txBox="1"/>
          <p:nvPr/>
        </p:nvSpPr>
        <p:spPr>
          <a:xfrm>
            <a:off x="584641" y="1797050"/>
            <a:ext cx="11079865" cy="925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rgbClr val="003FA3"/>
                </a:solidFill>
                <a:latin typeface="Kinetika Medium" pitchFamily="2" charset="0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38A58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B9A87-2768-4BC7-195E-02208B214B21}"/>
              </a:ext>
            </a:extLst>
          </p:cNvPr>
          <p:cNvSpPr txBox="1"/>
          <p:nvPr/>
        </p:nvSpPr>
        <p:spPr>
          <a:xfrm>
            <a:off x="4227809" y="2698256"/>
            <a:ext cx="2171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" marR="0" lvl="0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ru-RU" sz="1600" dirty="0">
                <a:latin typeface="Montserrat" panose="00000500000000000000" pitchFamily="2" charset="0"/>
              </a:rPr>
              <a:t>Для науки</a:t>
            </a:r>
            <a:endParaRPr lang="ru" sz="1600" dirty="0"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B9069-076A-15A4-D6DE-0C2D34E149D7}"/>
              </a:ext>
            </a:extLst>
          </p:cNvPr>
          <p:cNvSpPr txBox="1"/>
          <p:nvPr/>
        </p:nvSpPr>
        <p:spPr>
          <a:xfrm>
            <a:off x="218698" y="1598633"/>
            <a:ext cx="11173780" cy="16698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b="1">
                <a:latin typeface="Kinetika Medium" pitchFamily="2" charset="0"/>
                <a:ea typeface="+mj-ea"/>
                <a:cs typeface="+mj-cs"/>
              </a:defRPr>
            </a:lvl1pPr>
          </a:lstStyle>
          <a:p>
            <a:r>
              <a:rPr lang="ru-RU" b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Политематическая полнотекстовая база</a:t>
            </a:r>
            <a:r>
              <a:rPr lang="en-US" b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ru-RU" b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учебной и научной литературы от отраслевых и вузовских издательств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8D355-07E4-8C30-9572-DC0DB68D4EB9}"/>
              </a:ext>
            </a:extLst>
          </p:cNvPr>
          <p:cNvSpPr txBox="1"/>
          <p:nvPr/>
        </p:nvSpPr>
        <p:spPr>
          <a:xfrm>
            <a:off x="478061" y="5450056"/>
            <a:ext cx="6273359" cy="1243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000" b="0">
                <a:latin typeface="Kinetika Medium" pitchFamily="2" charset="0"/>
                <a:ea typeface="+mj-ea"/>
                <a:cs typeface="+mj-cs"/>
              </a:defRPr>
            </a:lvl1pPr>
          </a:lstStyle>
          <a:p>
            <a:r>
              <a:rPr lang="ru-RU" sz="1400" dirty="0"/>
              <a:t>+ поддержка различных способов авторизации, сквозная авторизация</a:t>
            </a:r>
          </a:p>
          <a:p>
            <a:r>
              <a:rPr lang="ru-RU" sz="1400" dirty="0"/>
              <a:t>+ возможности для интеграций с </a:t>
            </a:r>
            <a:r>
              <a:rPr lang="en-US" sz="1400" dirty="0"/>
              <a:t>IT-</a:t>
            </a:r>
            <a:r>
              <a:rPr lang="ru-RU" sz="1400" dirty="0"/>
              <a:t>системами организаций и </a:t>
            </a:r>
            <a:r>
              <a:rPr lang="en-US" sz="1400" dirty="0"/>
              <a:t>LMS</a:t>
            </a:r>
            <a:r>
              <a:rPr lang="ru-RU" sz="1400" dirty="0"/>
              <a:t>-системами</a:t>
            </a:r>
          </a:p>
          <a:p>
            <a:r>
              <a:rPr lang="ru-RU" sz="1400" dirty="0"/>
              <a:t>+ удобная панель администратора и детальные статистические отчеты</a:t>
            </a:r>
          </a:p>
          <a:p>
            <a:r>
              <a:rPr lang="ru-RU" sz="1400" dirty="0"/>
              <a:t>+ ЭБС </a:t>
            </a:r>
            <a:r>
              <a:rPr lang="en-US" sz="1400" dirty="0"/>
              <a:t>Znanium </a:t>
            </a:r>
            <a:r>
              <a:rPr lang="ru-RU" sz="1400" dirty="0"/>
              <a:t>включена в Реестр Российского ПО, имеет все необходимые свидетельства, соответствует ГОСТ по ЭБС и адаптирована под потребности слабовидящих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FD8E37B-2EB1-EA7D-894A-5AE3BA2A7A78}"/>
              </a:ext>
            </a:extLst>
          </p:cNvPr>
          <p:cNvCxnSpPr>
            <a:cxnSpLocks/>
          </p:cNvCxnSpPr>
          <p:nvPr/>
        </p:nvCxnSpPr>
        <p:spPr>
          <a:xfrm>
            <a:off x="6842401" y="2758314"/>
            <a:ext cx="0" cy="331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7006FA7-C4B0-3E58-8148-D5E583524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829238"/>
              </p:ext>
            </p:extLst>
          </p:nvPr>
        </p:nvGraphicFramePr>
        <p:xfrm>
          <a:off x="6111132" y="2433569"/>
          <a:ext cx="5919317" cy="391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4EACB6D-1A6A-8E10-680A-4E26F1D5B310}"/>
              </a:ext>
            </a:extLst>
          </p:cNvPr>
          <p:cNvSpPr txBox="1"/>
          <p:nvPr/>
        </p:nvSpPr>
        <p:spPr>
          <a:xfrm>
            <a:off x="152400" y="784285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dirty="0">
                <a:solidFill>
                  <a:schemeClr val="tx2">
                    <a:lumMod val="75000"/>
                    <a:lumOff val="25000"/>
                  </a:schemeClr>
                </a:solidFill>
                <a:latin typeface="Circe" panose="020B0502020203020203" pitchFamily="34" charset="0"/>
              </a:rPr>
              <a:t>Возможности ЭБС </a:t>
            </a:r>
            <a:r>
              <a:rPr lang="ru-RU" sz="3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irce" panose="020B0502020203020203" pitchFamily="34" charset="0"/>
              </a:rPr>
              <a:t>Znanium</a:t>
            </a:r>
            <a:r>
              <a:rPr lang="ru-RU" sz="3000" dirty="0">
                <a:solidFill>
                  <a:schemeClr val="tx2">
                    <a:lumMod val="75000"/>
                    <a:lumOff val="25000"/>
                  </a:schemeClr>
                </a:solidFill>
                <a:latin typeface="Circe" panose="020B0502020203020203" pitchFamily="34" charset="0"/>
              </a:rPr>
              <a:t> для задач НТБ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833C16-91EA-AB99-75F2-5EE7E8C078C2}"/>
              </a:ext>
            </a:extLst>
          </p:cNvPr>
          <p:cNvSpPr txBox="1"/>
          <p:nvPr/>
        </p:nvSpPr>
        <p:spPr>
          <a:xfrm>
            <a:off x="2478048" y="3544854"/>
            <a:ext cx="1905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" marR="0" lvl="0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ru" sz="2400" b="1" dirty="0">
                <a:latin typeface="Montserrat" panose="00000500000000000000" pitchFamily="2" charset="0"/>
              </a:rPr>
              <a:t>≈100 </a:t>
            </a:r>
            <a:r>
              <a:rPr lang="ru-RU" sz="2400" b="1" dirty="0">
                <a:latin typeface="Montserrat" panose="00000500000000000000" pitchFamily="2" charset="0"/>
              </a:rPr>
              <a:t>0</a:t>
            </a:r>
            <a:r>
              <a:rPr lang="en-US" sz="2400" b="1" dirty="0">
                <a:latin typeface="Montserrat" panose="00000500000000000000" pitchFamily="2" charset="0"/>
              </a:rPr>
              <a:t>00</a:t>
            </a:r>
            <a:r>
              <a:rPr lang="ru" sz="2400" b="1" dirty="0">
                <a:latin typeface="Montserrat" panose="00000500000000000000" pitchFamily="2" charset="0"/>
              </a:rPr>
              <a:t> </a:t>
            </a:r>
            <a:r>
              <a:rPr lang="ru" sz="1600" dirty="0">
                <a:latin typeface="Montserrat" panose="00000500000000000000" pitchFamily="2" charset="0"/>
              </a:rPr>
              <a:t>документов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E014F3-7095-D60C-FC3E-E436FDA97116}"/>
              </a:ext>
            </a:extLst>
          </p:cNvPr>
          <p:cNvSpPr txBox="1"/>
          <p:nvPr/>
        </p:nvSpPr>
        <p:spPr>
          <a:xfrm>
            <a:off x="478061" y="3868317"/>
            <a:ext cx="1700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" marR="0" lvl="0" algn="ctr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ru-RU" sz="1600" dirty="0">
                <a:latin typeface="Montserrat" panose="00000500000000000000" pitchFamily="2" charset="0"/>
              </a:rPr>
              <a:t>Для образования</a:t>
            </a:r>
            <a:endParaRPr lang="ru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23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F7038-7C01-30D2-EAD9-35C794CDF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E4DA86-5752-5AE2-6F94-3D8742C0D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7350" y="322387"/>
            <a:ext cx="1800038" cy="200227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5895A4FB-31A3-64B8-80C2-F68B8D7B597B}"/>
              </a:ext>
            </a:extLst>
          </p:cNvPr>
          <p:cNvSpPr txBox="1">
            <a:spLocks/>
          </p:cNvSpPr>
          <p:nvPr/>
        </p:nvSpPr>
        <p:spPr>
          <a:xfrm>
            <a:off x="152400" y="1533245"/>
            <a:ext cx="274320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400" b="1" i="0">
                <a:solidFill>
                  <a:srgbClr val="003EA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spcBef>
                <a:spcPts val="130"/>
              </a:spcBef>
            </a:pPr>
            <a:r>
              <a:rPr lang="ru-RU" sz="2000" b="0" dirty="0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Визуальная аналитика поисковой выдачи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0A3BBC7-9E5F-86E5-E8AE-666FDE730774}"/>
              </a:ext>
            </a:extLst>
          </p:cNvPr>
          <p:cNvGrpSpPr>
            <a:grpSpLocks/>
          </p:cNvGrpSpPr>
          <p:nvPr/>
        </p:nvGrpSpPr>
        <p:grpSpPr>
          <a:xfrm>
            <a:off x="2895600" y="152400"/>
            <a:ext cx="8786813" cy="6400800"/>
            <a:chOff x="3231356" y="76200"/>
            <a:chExt cx="8786813" cy="6400800"/>
          </a:xfrm>
        </p:grpSpPr>
        <p:pic>
          <p:nvPicPr>
            <p:cNvPr id="3" name="Рисунок 2" descr="Изображение выглядит как снимок экрана, Прямоугольник, текст,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6428EE5-5E80-4C3F-45B5-FF3A4BEC0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1356" y="76200"/>
              <a:ext cx="8786813" cy="6096000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нимок экрана, Прямоугольник, текст,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F95D162-F188-15EF-80BE-8E067FBC8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1356" y="1447800"/>
              <a:ext cx="8786813" cy="5029200"/>
            </a:xfrm>
            <a:prstGeom prst="rect">
              <a:avLst/>
            </a:prstGeom>
          </p:spPr>
        </p:pic>
      </p:grpSp>
      <p:sp>
        <p:nvSpPr>
          <p:cNvPr id="4" name="object 2">
            <a:extLst>
              <a:ext uri="{FF2B5EF4-FFF2-40B4-BE49-F238E27FC236}">
                <a16:creationId xmlns:a16="http://schemas.microsoft.com/office/drawing/2014/main" id="{78DBE2D4-B58D-8D73-4F14-2C1BDDE966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00600" y="457200"/>
            <a:ext cx="16002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spcBef>
                <a:spcPts val="130"/>
              </a:spcBef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ea typeface="+mn-ea"/>
              </a:rPr>
              <a:t>neopoisk.ru</a:t>
            </a:r>
            <a:endParaRPr sz="2000" b="0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772151F-4FC7-4608-D096-D2A24E6102DF}"/>
              </a:ext>
            </a:extLst>
          </p:cNvPr>
          <p:cNvGrpSpPr/>
          <p:nvPr/>
        </p:nvGrpSpPr>
        <p:grpSpPr>
          <a:xfrm>
            <a:off x="3071423" y="1025088"/>
            <a:ext cx="8435165" cy="5375712"/>
            <a:chOff x="3071423" y="1025088"/>
            <a:chExt cx="8435165" cy="537571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E3BF6BA-434E-8F85-FC8F-003500C6A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71423" y="1025088"/>
              <a:ext cx="8435165" cy="514711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996DCBB-9D00-E723-10A5-DE4C3B01C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41597" y="5770625"/>
              <a:ext cx="3938597" cy="630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003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276F0-4C43-82DA-98CC-18C1825BB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7BCC2DF-BFB4-939E-3D1F-F6DA7A5A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78" y="1143001"/>
            <a:ext cx="5714999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8422378B-065B-CCF8-D0AA-3851FC7F041F}"/>
              </a:ext>
            </a:extLst>
          </p:cNvPr>
          <p:cNvSpPr txBox="1">
            <a:spLocks/>
          </p:cNvSpPr>
          <p:nvPr/>
        </p:nvSpPr>
        <p:spPr>
          <a:xfrm>
            <a:off x="527493" y="981959"/>
            <a:ext cx="11242143" cy="591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3200" b="1" dirty="0">
              <a:solidFill>
                <a:srgbClr val="003FA3"/>
              </a:solidFill>
              <a:latin typeface="Kinetika Medium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E3995-1479-13E4-5459-210CA3014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89708" y="5737669"/>
            <a:ext cx="2073166" cy="23060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44167FC-C33F-00A4-3EBF-042CAAA4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43544"/>
            <a:ext cx="1634218" cy="4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4CEEFA-3DEF-6199-2477-D606144771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0" y="1946121"/>
            <a:ext cx="1488582" cy="367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7F52FB-AAFC-4BD7-A18E-B27D867E09D8}"/>
              </a:ext>
            </a:extLst>
          </p:cNvPr>
          <p:cNvSpPr txBox="1"/>
          <p:nvPr/>
        </p:nvSpPr>
        <p:spPr>
          <a:xfrm>
            <a:off x="0" y="11593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dirty="0">
                <a:solidFill>
                  <a:srgbClr val="019472"/>
                </a:solidFill>
                <a:latin typeface="Circe" panose="020B0502020203020203" pitchFamily="34" charset="0"/>
              </a:rPr>
              <a:t>Современные фонды и интеллектуальный поиск</a:t>
            </a:r>
          </a:p>
          <a:p>
            <a:pPr lvl="0" algn="ctr">
              <a:defRPr/>
            </a:pPr>
            <a:r>
              <a:rPr lang="ru-RU" sz="3600" dirty="0">
                <a:solidFill>
                  <a:srgbClr val="019472"/>
                </a:solidFill>
                <a:latin typeface="Circe" panose="020B0502020203020203" pitchFamily="34" charset="0"/>
              </a:rPr>
              <a:t> — для лидерства российской науки!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69A737-2867-0EDB-4D6E-ECE54CDDE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52126" y="5727803"/>
            <a:ext cx="2073166" cy="2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29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490A54C3-6C2E-4239-4552-CFEA1760A1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23"/>
          <a:stretch/>
        </p:blipFill>
        <p:spPr bwMode="auto">
          <a:xfrm>
            <a:off x="0" y="0"/>
            <a:ext cx="12315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78200" y="3869144"/>
            <a:ext cx="4945743" cy="650178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5260"/>
              </a:lnSpc>
              <a:spcBef>
                <a:spcPts val="250"/>
              </a:spcBef>
            </a:pPr>
            <a:r>
              <a:rPr sz="2800" b="1" spc="-20" dirty="0"/>
              <a:t>Приглашаем</a:t>
            </a:r>
            <a:r>
              <a:rPr sz="2800" b="1" spc="-155" dirty="0"/>
              <a:t> </a:t>
            </a:r>
            <a:r>
              <a:rPr sz="2800" b="1" spc="-50" dirty="0"/>
              <a:t>к </a:t>
            </a:r>
            <a:r>
              <a:rPr sz="2800" b="1" spc="-25" dirty="0"/>
              <a:t>сотрудничеству!</a:t>
            </a:r>
            <a:endParaRPr sz="2800" b="1" dirty="0"/>
          </a:p>
        </p:txBody>
      </p:sp>
      <p:sp>
        <p:nvSpPr>
          <p:cNvPr id="6" name="object 6"/>
          <p:cNvSpPr txBox="1"/>
          <p:nvPr/>
        </p:nvSpPr>
        <p:spPr>
          <a:xfrm>
            <a:off x="4076700" y="1959883"/>
            <a:ext cx="3296558" cy="17350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algn="ctr">
              <a:spcBef>
                <a:spcPts val="530"/>
              </a:spcBef>
            </a:pPr>
            <a:r>
              <a:rPr lang="en-US" sz="3600" b="1" spc="-10" dirty="0">
                <a:solidFill>
                  <a:srgbClr val="38A48E"/>
                </a:solidFill>
                <a:latin typeface="Calibri"/>
                <a:cs typeface="Calibri"/>
              </a:rPr>
              <a:t>neopoisk.ru</a:t>
            </a:r>
          </a:p>
          <a:p>
            <a:pPr marL="12700" algn="ctr">
              <a:spcBef>
                <a:spcPts val="530"/>
              </a:spcBef>
            </a:pPr>
            <a:r>
              <a:rPr lang="en-US" sz="3200" spc="-10" dirty="0">
                <a:solidFill>
                  <a:srgbClr val="38A48E"/>
                </a:solidFill>
                <a:latin typeface="Calibri"/>
                <a:cs typeface="Calibri"/>
              </a:rPr>
              <a:t>+7 (495) 859-48-64</a:t>
            </a:r>
          </a:p>
          <a:p>
            <a:pPr marL="12700" algn="ctr">
              <a:spcBef>
                <a:spcPts val="530"/>
              </a:spcBef>
            </a:pPr>
            <a:r>
              <a:rPr lang="en-US" sz="3200" spc="-10" dirty="0">
                <a:solidFill>
                  <a:srgbClr val="38A48E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info@neopoisk.ru</a:t>
            </a:r>
            <a:r>
              <a:rPr lang="en-US" sz="3200" spc="-10" dirty="0">
                <a:solidFill>
                  <a:srgbClr val="38A48E"/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362905-B8AF-B31B-4DEA-6D34CFD2E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04800" y="335892"/>
            <a:ext cx="2514600" cy="2797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74B8A-F4B2-DEDF-5CE6-1A12C2CCF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79265A4-CBA2-D187-20C2-8540676F7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279739"/>
              </p:ext>
            </p:extLst>
          </p:nvPr>
        </p:nvGraphicFramePr>
        <p:xfrm>
          <a:off x="189783" y="2818654"/>
          <a:ext cx="5906218" cy="348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A38A74-990E-9531-2899-6B1B3219C3BB}"/>
              </a:ext>
            </a:extLst>
          </p:cNvPr>
          <p:cNvSpPr txBox="1"/>
          <p:nvPr/>
        </p:nvSpPr>
        <p:spPr>
          <a:xfrm>
            <a:off x="6248400" y="2884184"/>
            <a:ext cx="5943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Academus</a:t>
            </a:r>
            <a:r>
              <a:rPr lang="ru-RU" dirty="0"/>
              <a:t> Publishing</a:t>
            </a:r>
            <a:br>
              <a:rPr lang="ru-RU" dirty="0"/>
            </a:br>
            <a:r>
              <a:rPr lang="ru-RU" dirty="0"/>
              <a:t>Издательство Высшей школы экономики</a:t>
            </a:r>
            <a:br>
              <a:rPr lang="ru-RU" dirty="0"/>
            </a:br>
            <a:r>
              <a:rPr lang="ru-RU" dirty="0"/>
              <a:t>Логос</a:t>
            </a:r>
            <a:br>
              <a:rPr lang="ru-RU" dirty="0"/>
            </a:br>
            <a:r>
              <a:rPr lang="ru-RU" dirty="0"/>
              <a:t>МГУ им. М.В. Ломоносова</a:t>
            </a:r>
            <a:br>
              <a:rPr lang="ru-RU" dirty="0"/>
            </a:br>
            <a:r>
              <a:rPr lang="ru-RU" dirty="0"/>
              <a:t>Наука</a:t>
            </a:r>
            <a:br>
              <a:rPr lang="ru-RU" dirty="0"/>
            </a:br>
            <a:r>
              <a:rPr lang="ru-RU" dirty="0"/>
              <a:t>Российские академические институты РАН</a:t>
            </a:r>
            <a:br>
              <a:rPr lang="ru-RU" dirty="0"/>
            </a:br>
            <a:r>
              <a:rPr lang="ru-RU" dirty="0"/>
              <a:t>Российский университет дружбы народов (РУДН)</a:t>
            </a:r>
            <a:br>
              <a:rPr lang="ru-RU" dirty="0"/>
            </a:br>
            <a:r>
              <a:rPr lang="ru-RU" dirty="0"/>
              <a:t>Санкт-Петербургский государственный университет</a:t>
            </a:r>
            <a:br>
              <a:rPr lang="ru-RU" dirty="0"/>
            </a:br>
            <a:r>
              <a:rPr lang="ru-RU" dirty="0"/>
              <a:t>Юстиниан</a:t>
            </a:r>
            <a:br>
              <a:rPr lang="ru-RU" dirty="0"/>
            </a:br>
            <a:r>
              <a:rPr lang="ru-RU" dirty="0"/>
              <a:t>Финансы и статистика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Эксклюзив: научная литература ИНФРА-М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BE648-8A59-2D4E-2D73-8E825949F346}"/>
              </a:ext>
            </a:extLst>
          </p:cNvPr>
          <p:cNvSpPr txBox="1"/>
          <p:nvPr/>
        </p:nvSpPr>
        <p:spPr>
          <a:xfrm>
            <a:off x="97841" y="1475939"/>
            <a:ext cx="12017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Специализированная коллекция для научных библиотек. В коллекцию входят монографии, справочная и нормативная литература, диссертации, сборники материалов конференций и научная периодика. Представлено более 800 тематических рубрик.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1FC1E-CD8A-B30C-B2EF-D9ACAABED9F3}"/>
              </a:ext>
            </a:extLst>
          </p:cNvPr>
          <p:cNvSpPr txBox="1"/>
          <p:nvPr/>
        </p:nvSpPr>
        <p:spPr>
          <a:xfrm>
            <a:off x="6248400" y="2489160"/>
            <a:ext cx="315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dirty="0">
                <a:latin typeface="Circe" panose="020B0502020203020203" pitchFamily="34" charset="0"/>
              </a:rPr>
              <a:t>Примеры издательств: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69649-E22F-8225-04A3-E32B70D6362D}"/>
              </a:ext>
            </a:extLst>
          </p:cNvPr>
          <p:cNvSpPr txBox="1"/>
          <p:nvPr/>
        </p:nvSpPr>
        <p:spPr>
          <a:xfrm>
            <a:off x="1489533" y="6325729"/>
            <a:ext cx="330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dirty="0">
                <a:latin typeface="Circe" panose="020B0502020203020203" pitchFamily="34" charset="0"/>
              </a:rPr>
              <a:t>Средний объем книги: 271 стр.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645BC8B-FA1A-21B2-1002-5CA2C1BF35CF}"/>
              </a:ext>
            </a:extLst>
          </p:cNvPr>
          <p:cNvGrpSpPr/>
          <p:nvPr/>
        </p:nvGrpSpPr>
        <p:grpSpPr>
          <a:xfrm>
            <a:off x="524701" y="312249"/>
            <a:ext cx="11152893" cy="364180"/>
            <a:chOff x="524701" y="312249"/>
            <a:chExt cx="11152893" cy="36418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958D56C-8996-104D-7EFC-844E91E8E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4701" y="312249"/>
              <a:ext cx="1476000" cy="36418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9928CC9-7878-4464-7D21-240550E4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594" y="315148"/>
              <a:ext cx="1476000" cy="35656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413DE2C-EF31-1308-3436-097C43256DA0}"/>
              </a:ext>
            </a:extLst>
          </p:cNvPr>
          <p:cNvSpPr txBox="1"/>
          <p:nvPr/>
        </p:nvSpPr>
        <p:spPr>
          <a:xfrm>
            <a:off x="152400" y="784285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dirty="0">
                <a:solidFill>
                  <a:schemeClr val="tx2">
                    <a:lumMod val="75000"/>
                    <a:lumOff val="25000"/>
                  </a:schemeClr>
                </a:solidFill>
                <a:latin typeface="Circe" panose="020B0502020203020203" pitchFamily="34" charset="0"/>
              </a:rPr>
              <a:t>Коллекция в ЭБС: </a:t>
            </a:r>
            <a:r>
              <a:rPr lang="en-US" sz="3000" dirty="0">
                <a:solidFill>
                  <a:schemeClr val="tx2">
                    <a:lumMod val="75000"/>
                    <a:lumOff val="25000"/>
                  </a:schemeClr>
                </a:solidFill>
                <a:latin typeface="Circe" panose="020B0502020203020203" pitchFamily="34" charset="0"/>
              </a:rPr>
              <a:t>Znanium.</a:t>
            </a:r>
            <a:r>
              <a:rPr lang="ru-RU" sz="3000" dirty="0">
                <a:solidFill>
                  <a:schemeClr val="tx2">
                    <a:lumMod val="75000"/>
                    <a:lumOff val="25000"/>
                  </a:schemeClr>
                </a:solidFill>
                <a:latin typeface="Circe" panose="020B0502020203020203" pitchFamily="34" charset="0"/>
              </a:rPr>
              <a:t>Наука</a:t>
            </a:r>
          </a:p>
        </p:txBody>
      </p:sp>
    </p:spTree>
    <p:extLst>
      <p:ext uri="{BB962C8B-B14F-4D97-AF65-F5344CB8AC3E}">
        <p14:creationId xmlns:p14="http://schemas.microsoft.com/office/powerpoint/2010/main" val="159041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9937C-B6BF-755A-EB35-44224479F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6F073E-FC67-6904-3F2B-4033C9684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4965" y="231715"/>
            <a:ext cx="1482230" cy="4345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3FC08A-FE34-6EB0-32F2-ADE0144E8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13" y="307769"/>
            <a:ext cx="1488582" cy="367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8C030F9-4367-FE87-5BEE-77FC795D7C9C}"/>
              </a:ext>
            </a:extLst>
          </p:cNvPr>
          <p:cNvSpPr txBox="1"/>
          <p:nvPr/>
        </p:nvSpPr>
        <p:spPr>
          <a:xfrm>
            <a:off x="527493" y="2158150"/>
            <a:ext cx="2175206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rgbClr val="003FA3"/>
                </a:solidFill>
                <a:latin typeface="Kinetika Medium" pitchFamily="2" charset="0"/>
                <a:ea typeface="+mj-ea"/>
                <a:cs typeface="+mj-cs"/>
              </a:defRPr>
            </a:lvl1pPr>
          </a:lstStyle>
          <a:p>
            <a:endParaRPr lang="ru-RU" sz="20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7D25A-E5A1-93DC-05B8-E97FBD63BE39}"/>
              </a:ext>
            </a:extLst>
          </p:cNvPr>
          <p:cNvSpPr txBox="1"/>
          <p:nvPr/>
        </p:nvSpPr>
        <p:spPr>
          <a:xfrm>
            <a:off x="584641" y="1797050"/>
            <a:ext cx="11079865" cy="925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rgbClr val="003FA3"/>
                </a:solidFill>
                <a:latin typeface="Kinetika Medium" pitchFamily="2" charset="0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38A58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10666-B5A9-9EEB-3560-70B2EB7617D7}"/>
              </a:ext>
            </a:extLst>
          </p:cNvPr>
          <p:cNvSpPr txBox="1"/>
          <p:nvPr/>
        </p:nvSpPr>
        <p:spPr>
          <a:xfrm>
            <a:off x="152399" y="784285"/>
            <a:ext cx="11682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dirty="0">
                <a:solidFill>
                  <a:schemeClr val="tx2">
                    <a:lumMod val="75000"/>
                    <a:lumOff val="25000"/>
                  </a:schemeClr>
                </a:solidFill>
                <a:latin typeface="Circe" panose="020B0502020203020203" pitchFamily="34" charset="0"/>
              </a:rPr>
              <a:t>Верификация как ключевой принцип формирования контента НТБ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DD5A9-08D3-5563-ED58-5E44B92BEC6D}"/>
              </a:ext>
            </a:extLst>
          </p:cNvPr>
          <p:cNvSpPr txBox="1"/>
          <p:nvPr/>
        </p:nvSpPr>
        <p:spPr>
          <a:xfrm>
            <a:off x="171318" y="1537790"/>
            <a:ext cx="5486400" cy="259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kern="0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000" b="0">
                <a:latin typeface="Kinetika Medium" pitchFamily="2" charset="0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Тщательный отбор поставщиков контента</a:t>
            </a:r>
          </a:p>
          <a:p>
            <a:endParaRPr lang="ru-RU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анализ соответствия контента образовательным стандартам и актуальным научным требованиям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оценка полноты и актуальности предлагаемых коллекций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3A4C5-D621-4E60-6A38-56DD41A5B1A7}"/>
              </a:ext>
            </a:extLst>
          </p:cNvPr>
          <p:cNvSpPr txBox="1"/>
          <p:nvPr/>
        </p:nvSpPr>
        <p:spPr>
          <a:xfrm>
            <a:off x="231448" y="4164954"/>
            <a:ext cx="5486400" cy="22361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kern="0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000" b="0">
                <a:latin typeface="Kinetika Medium" pitchFamily="2" charset="0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Контроль качества при загрузке в ЭБС</a:t>
            </a:r>
          </a:p>
          <a:p>
            <a:endParaRPr lang="ru-RU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детальное описание каждого документа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Проверка и исправление текстового слоя документа для </a:t>
            </a:r>
            <a:r>
              <a:rPr lang="ru-RU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внутритекстового</a:t>
            </a: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 поиска и технологий ИИ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заполнение 5 классификаторов для наиболее эффективного поиска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7339E4-865C-F638-EC0B-287DA773CF92}"/>
              </a:ext>
            </a:extLst>
          </p:cNvPr>
          <p:cNvSpPr txBox="1"/>
          <p:nvPr/>
        </p:nvSpPr>
        <p:spPr>
          <a:xfrm>
            <a:off x="5810118" y="1537790"/>
            <a:ext cx="6145179" cy="3124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kern="0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000" b="0">
                <a:latin typeface="Kinetika Medium" pitchFamily="2" charset="0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Контроль качества литературы издательского холдинга ИНФРА-М</a:t>
            </a:r>
          </a:p>
          <a:p>
            <a:endParaRPr lang="ru-RU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экспертиза авторских материалов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контроль уникальности и отсутствия плагиата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взаимодействие с наиболее востребованными научными школами РФ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полноценная подготовка рукописи к изданию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29D053-83AD-DBA5-A7D6-EC2C185CBCFC}"/>
              </a:ext>
            </a:extLst>
          </p:cNvPr>
          <p:cNvSpPr txBox="1"/>
          <p:nvPr/>
        </p:nvSpPr>
        <p:spPr>
          <a:xfrm>
            <a:off x="5724154" y="4164955"/>
            <a:ext cx="6145178" cy="22361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kern="0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000" b="0">
                <a:latin typeface="Kinetika Medium" pitchFamily="2" charset="0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Регулярное обновление</a:t>
            </a:r>
          </a:p>
          <a:p>
            <a:endParaRPr lang="ru-RU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1000 изданий в год от НИЦ ИНФРА-М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оперативное добавление новинок согласно договорённостям с партнёрами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latin typeface="Source Sans Pro" panose="020B0503030403020204" pitchFamily="34" charset="0"/>
                <a:ea typeface="Source Sans Pro" panose="020B0503030403020204" pitchFamily="34" charset="0"/>
              </a:rPr>
              <a:t>актуализация устаревших материалов и мониторинг новых дисциплин и областей знаний</a:t>
            </a:r>
          </a:p>
        </p:txBody>
      </p:sp>
    </p:spTree>
    <p:extLst>
      <p:ext uri="{BB962C8B-B14F-4D97-AF65-F5344CB8AC3E}">
        <p14:creationId xmlns:p14="http://schemas.microsoft.com/office/powerpoint/2010/main" val="426644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D81B1-2118-2BBE-1D6B-8E61767C0BEE}"/>
              </a:ext>
            </a:extLst>
          </p:cNvPr>
          <p:cNvSpPr txBox="1"/>
          <p:nvPr/>
        </p:nvSpPr>
        <p:spPr>
          <a:xfrm>
            <a:off x="417904" y="1532791"/>
            <a:ext cx="5410910" cy="2055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lt1"/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6CBFA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3817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Сервисы персональной среды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 МОИ ПРЕДПОЧТЕНИЯ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 КНИЖНЫЕ ПОЛКИ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 ИСТОРИЯ ЧТЕНИЯ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 МОИ ЗАКЛАДКИ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LMS-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ССЫЛКИ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 ЦИТАТНИК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159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нов.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F540C-C6B7-D9E0-58C3-54B828BFD408}"/>
              </a:ext>
            </a:extLst>
          </p:cNvPr>
          <p:cNvSpPr txBox="1"/>
          <p:nvPr/>
        </p:nvSpPr>
        <p:spPr>
          <a:xfrm>
            <a:off x="6150464" y="3383192"/>
            <a:ext cx="5410910" cy="3186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lt1"/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6CBFA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3817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Инструменты поиска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Классификаторы  (5+1)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Единая поисковая строка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Установки расширенного поиска (22)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Поиск в оглавлениях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Точный поиск по тексту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История поиска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Автокоррекция запроса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Поисковые подсказки –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Suggest Znanium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BAEA5-B42E-3210-64FE-DF7AFC9DFAE5}"/>
              </a:ext>
            </a:extLst>
          </p:cNvPr>
          <p:cNvSpPr txBox="1"/>
          <p:nvPr/>
        </p:nvSpPr>
        <p:spPr>
          <a:xfrm>
            <a:off x="399415" y="3995104"/>
            <a:ext cx="5410910" cy="2393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lt1"/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6CBFA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3817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Сервисы комплектования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 ДОКУМЕНТЫ по ОКСО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 ЗАЯВКИ В БИБЛИОТЕКУ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 РЕКОМЕНДУЮ СТУДЕНТАМ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 РЕКОМЕНДОВАННАЯ ЛИТЕРАТУРА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 АФФИЛИРОВАННЫЕ АВТОРЫ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0714B-2C8C-AE3C-9223-891295DFE000}"/>
              </a:ext>
            </a:extLst>
          </p:cNvPr>
          <p:cNvSpPr txBox="1"/>
          <p:nvPr/>
        </p:nvSpPr>
        <p:spPr>
          <a:xfrm>
            <a:off x="6116895" y="1648925"/>
            <a:ext cx="6115726" cy="1712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lt1"/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6CBFA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3817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Рекомендательные сервисы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самое читаемое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АССИСТЕНТ ПРЕПОДАВАТЕЛЯ  </a:t>
            </a:r>
            <a:r>
              <a:rPr lang="ru-RU" sz="2000" b="1" dirty="0">
                <a:solidFill>
                  <a:srgbClr val="FF159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нов.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159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ПОХОЖИЕ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FF159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нов.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159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сервис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САММАРИ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FF159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нов.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159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318F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80E84F4-82FB-2510-49CA-BA8ABD669966}"/>
              </a:ext>
            </a:extLst>
          </p:cNvPr>
          <p:cNvGrpSpPr/>
          <p:nvPr/>
        </p:nvGrpSpPr>
        <p:grpSpPr>
          <a:xfrm>
            <a:off x="524701" y="312249"/>
            <a:ext cx="11152893" cy="364180"/>
            <a:chOff x="524701" y="312249"/>
            <a:chExt cx="11152893" cy="36418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A165768-4F17-AF2F-AFC7-E91ADC30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4701" y="312249"/>
              <a:ext cx="1476000" cy="36418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FA1D0C3-7174-F8CB-BEB8-6DB3938D9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594" y="315148"/>
              <a:ext cx="1476000" cy="35656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952D47A-0C79-F6A9-7B36-22F425D0BC93}"/>
              </a:ext>
            </a:extLst>
          </p:cNvPr>
          <p:cNvSpPr txBox="1"/>
          <p:nvPr/>
        </p:nvSpPr>
        <p:spPr>
          <a:xfrm>
            <a:off x="152400" y="784285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dirty="0">
                <a:solidFill>
                  <a:schemeClr val="tx2">
                    <a:lumMod val="75000"/>
                    <a:lumOff val="25000"/>
                  </a:schemeClr>
                </a:solidFill>
                <a:latin typeface="Circe" panose="020B0502020203020203" pitchFamily="34" charset="0"/>
              </a:rPr>
              <a:t>Цифровые инструменты и сервисы в ЭБС </a:t>
            </a:r>
            <a:r>
              <a:rPr lang="ru-RU" sz="3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irce" panose="020B0502020203020203" pitchFamily="34" charset="0"/>
              </a:rPr>
              <a:t>Знаниум</a:t>
            </a:r>
            <a:endParaRPr lang="ru-RU" sz="3000" dirty="0">
              <a:solidFill>
                <a:schemeClr val="tx2">
                  <a:lumMod val="75000"/>
                  <a:lumOff val="25000"/>
                </a:schemeClr>
              </a:solidFill>
              <a:latin typeface="Circe" panose="020B05020202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5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48A3B-FEDF-B1E0-67E5-FC5DA903D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ADF566-5F31-1FE5-6C7F-4DF64334AB3E}"/>
              </a:ext>
            </a:extLst>
          </p:cNvPr>
          <p:cNvSpPr txBox="1"/>
          <p:nvPr/>
        </p:nvSpPr>
        <p:spPr>
          <a:xfrm>
            <a:off x="422364" y="1543328"/>
            <a:ext cx="11611981" cy="833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38A58E"/>
                </a:solidFill>
                <a:latin typeface="Kinetika Medium" pitchFamily="2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005F59-28D2-7DFC-D07B-44618167B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5169" y="261857"/>
            <a:ext cx="2073166" cy="2306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38C848-FD09-431B-AD76-8ABE4F29EF85}"/>
              </a:ext>
            </a:extLst>
          </p:cNvPr>
          <p:cNvSpPr txBox="1"/>
          <p:nvPr/>
        </p:nvSpPr>
        <p:spPr>
          <a:xfrm>
            <a:off x="152400" y="784285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dirty="0">
                <a:solidFill>
                  <a:srgbClr val="019472"/>
                </a:solidFill>
                <a:latin typeface="Circe" panose="020B0502020203020203" pitchFamily="34" charset="0"/>
              </a:rPr>
              <a:t>Расширенный список классификаторов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0D4D99E-203A-2182-ACFC-8681CB5E5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613" y="138417"/>
            <a:ext cx="1634218" cy="4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BA2F0B-EA2D-CB14-819C-95A1DA6C311F}"/>
              </a:ext>
            </a:extLst>
          </p:cNvPr>
          <p:cNvSpPr txBox="1"/>
          <p:nvPr/>
        </p:nvSpPr>
        <p:spPr>
          <a:xfrm>
            <a:off x="153451" y="1905000"/>
            <a:ext cx="4788265" cy="3798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38A58E"/>
                </a:solidFill>
                <a:latin typeface="Kinetika Medium" pitchFamily="2" charset="0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Тематический классификатор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ОКСО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УДК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ГРНТИ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ББК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Классификатор ВАК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E5469F9-43AB-BD09-65B7-520341CBD23B}"/>
              </a:ext>
            </a:extLst>
          </p:cNvPr>
          <p:cNvGrpSpPr/>
          <p:nvPr/>
        </p:nvGrpSpPr>
        <p:grpSpPr>
          <a:xfrm>
            <a:off x="4960109" y="1543327"/>
            <a:ext cx="6698491" cy="5142983"/>
            <a:chOff x="4960109" y="1543327"/>
            <a:chExt cx="6698491" cy="514298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B033400-B947-3029-B595-B2AC6C0F4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60109" y="1543327"/>
              <a:ext cx="6698491" cy="514298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101F758-D0A1-4D5A-E0C5-6667F21A03B3}"/>
                </a:ext>
              </a:extLst>
            </p:cNvPr>
            <p:cNvSpPr/>
            <p:nvPr/>
          </p:nvSpPr>
          <p:spPr>
            <a:xfrm>
              <a:off x="10744200" y="1676400"/>
              <a:ext cx="685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8254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42215-83E5-9FF0-01CB-CE8147F32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537D64-16B9-5C9E-C200-D3287459C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25" y="1527732"/>
            <a:ext cx="6819667" cy="4949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BF814-AE0C-DB4A-53C8-46FE0260BF77}"/>
              </a:ext>
            </a:extLst>
          </p:cNvPr>
          <p:cNvSpPr txBox="1">
            <a:spLocks/>
          </p:cNvSpPr>
          <p:nvPr/>
        </p:nvSpPr>
        <p:spPr>
          <a:xfrm>
            <a:off x="1138780" y="128078"/>
            <a:ext cx="9508040" cy="604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rgbClr val="76CBFA"/>
              </a:buClr>
              <a:buSzPct val="120000"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E4AA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1FC1885-31EE-771C-DEA9-8DADEE6F1B1A}"/>
              </a:ext>
            </a:extLst>
          </p:cNvPr>
          <p:cNvGrpSpPr/>
          <p:nvPr/>
        </p:nvGrpSpPr>
        <p:grpSpPr>
          <a:xfrm>
            <a:off x="524701" y="312249"/>
            <a:ext cx="11152893" cy="364180"/>
            <a:chOff x="524701" y="312249"/>
            <a:chExt cx="11152893" cy="36418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F438C6F-3C1F-F794-3246-AC1325E4D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4701" y="312249"/>
              <a:ext cx="1476000" cy="36418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58CE4F6-9E46-1D14-E575-BA997D09C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594" y="315148"/>
              <a:ext cx="1476000" cy="356563"/>
            </a:xfrm>
            <a:prstGeom prst="rect">
              <a:avLst/>
            </a:prstGeom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147B4E-5F09-9514-F31D-8BFEEC05DBD3}"/>
              </a:ext>
            </a:extLst>
          </p:cNvPr>
          <p:cNvSpPr/>
          <p:nvPr/>
        </p:nvSpPr>
        <p:spPr>
          <a:xfrm>
            <a:off x="5096772" y="2292453"/>
            <a:ext cx="6353105" cy="4060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E9F2D4F-F762-2D2E-8BD2-CB7DBDBA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58928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BDE1F4-1DC9-9112-1942-C155D9ACF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033" y="2327224"/>
            <a:ext cx="6010275" cy="5905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AF5659A-5153-AC06-9B59-77DC9FE4F835}"/>
              </a:ext>
            </a:extLst>
          </p:cNvPr>
          <p:cNvSpPr/>
          <p:nvPr/>
        </p:nvSpPr>
        <p:spPr>
          <a:xfrm>
            <a:off x="4724399" y="2222300"/>
            <a:ext cx="7243011" cy="761734"/>
          </a:xfrm>
          <a:prstGeom prst="rect">
            <a:avLst/>
          </a:prstGeom>
          <a:noFill/>
          <a:ln w="38100">
            <a:solidFill>
              <a:srgbClr val="FF15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DC76B9-68A1-C112-BF21-9DE03CC142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5173" y="3113020"/>
            <a:ext cx="2947035" cy="299561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FDFB54C-58A7-B32A-0B83-6C97ACC90C1E}"/>
              </a:ext>
            </a:extLst>
          </p:cNvPr>
          <p:cNvGrpSpPr/>
          <p:nvPr/>
        </p:nvGrpSpPr>
        <p:grpSpPr>
          <a:xfrm>
            <a:off x="5044773" y="3354693"/>
            <a:ext cx="6426419" cy="904317"/>
            <a:chOff x="5137537" y="3434205"/>
            <a:chExt cx="6426419" cy="90431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2111095-1343-C043-02DE-824A51BC5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08992" y="3434205"/>
              <a:ext cx="6287262" cy="592074"/>
            </a:xfrm>
            <a:prstGeom prst="rect">
              <a:avLst/>
            </a:prstGeom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62F334D-37BF-549B-E096-B87F31A903B9}"/>
                </a:ext>
              </a:extLst>
            </p:cNvPr>
            <p:cNvSpPr/>
            <p:nvPr/>
          </p:nvSpPr>
          <p:spPr>
            <a:xfrm>
              <a:off x="5137537" y="3789161"/>
              <a:ext cx="6426419" cy="549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sx="1000" sy="1000" algn="ctr" rotWithShape="0">
                <a:srgbClr val="000000"/>
              </a:outerShdw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84B52B4-A32F-CE61-1BE9-82DEE0D51E55}"/>
              </a:ext>
            </a:extLst>
          </p:cNvPr>
          <p:cNvGrpSpPr/>
          <p:nvPr/>
        </p:nvGrpSpPr>
        <p:grpSpPr>
          <a:xfrm>
            <a:off x="4999395" y="4259327"/>
            <a:ext cx="6426419" cy="879785"/>
            <a:chOff x="5039151" y="7416136"/>
            <a:chExt cx="6426419" cy="879785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695DF855-739C-1644-4304-C1501364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63873" y="7416136"/>
              <a:ext cx="6259068" cy="570929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A5F4E397-4BD4-4446-B0DA-439ACB719EBB}"/>
                </a:ext>
              </a:extLst>
            </p:cNvPr>
            <p:cNvSpPr/>
            <p:nvPr/>
          </p:nvSpPr>
          <p:spPr>
            <a:xfrm>
              <a:off x="5039151" y="7746560"/>
              <a:ext cx="6426419" cy="549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sx="1000" sy="1000" algn="ctr" rotWithShape="0">
                <a:srgbClr val="000000"/>
              </a:outerShdw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A827B81-3F97-BA49-AD8C-9FB1550B6D17}"/>
              </a:ext>
            </a:extLst>
          </p:cNvPr>
          <p:cNvGrpSpPr/>
          <p:nvPr/>
        </p:nvGrpSpPr>
        <p:grpSpPr>
          <a:xfrm>
            <a:off x="4999686" y="5163663"/>
            <a:ext cx="6426419" cy="852721"/>
            <a:chOff x="4986434" y="8660145"/>
            <a:chExt cx="6426419" cy="852721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19CAC0E-8318-A2B8-D71E-9EB4E9BC2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82509" y="8660145"/>
              <a:ext cx="6244971" cy="592074"/>
            </a:xfrm>
            <a:prstGeom prst="rect">
              <a:avLst/>
            </a:prstGeom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B9755D6-9788-8173-43A2-737865A5AD51}"/>
                </a:ext>
              </a:extLst>
            </p:cNvPr>
            <p:cNvSpPr/>
            <p:nvPr/>
          </p:nvSpPr>
          <p:spPr>
            <a:xfrm>
              <a:off x="4986434" y="8963505"/>
              <a:ext cx="6426419" cy="549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sx="1000" sy="1000" algn="ctr" rotWithShape="0">
                <a:srgbClr val="000000"/>
              </a:outerShdw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F20CC9-1666-B872-2AED-45ABA47A0F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7520" y="3992268"/>
            <a:ext cx="4760595" cy="2590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31FA462-F987-AD53-053F-98F94E4175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3362" y="4873131"/>
            <a:ext cx="4177665" cy="25098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859EC7C-D9ED-EA10-7701-F925BD99A0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71993" y="5770558"/>
            <a:ext cx="2347913" cy="27527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15E2CAF-9536-558C-9CB8-477AFC9DE05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1" b="24072"/>
          <a:stretch>
            <a:fillRect/>
          </a:stretch>
        </p:blipFill>
        <p:spPr>
          <a:xfrm>
            <a:off x="5116109" y="6026590"/>
            <a:ext cx="6200775" cy="45562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7F0474-CB70-23C1-E0D0-521531F2BF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98810" y="1560802"/>
            <a:ext cx="1020343" cy="28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45DC047-401E-4901-F22B-A5C95EDBFA3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11314" y="1572105"/>
            <a:ext cx="288000" cy="16108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E2EEC7A-58AC-57C7-8974-E4C41E4DAB6E}"/>
              </a:ext>
            </a:extLst>
          </p:cNvPr>
          <p:cNvSpPr/>
          <p:nvPr/>
        </p:nvSpPr>
        <p:spPr>
          <a:xfrm>
            <a:off x="6266674" y="1449206"/>
            <a:ext cx="1529789" cy="497017"/>
          </a:xfrm>
          <a:prstGeom prst="rect">
            <a:avLst/>
          </a:prstGeom>
          <a:noFill/>
          <a:ln w="38100">
            <a:solidFill>
              <a:srgbClr val="FF15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201F9F-E6F3-44D1-D8E7-38A226933E0B}"/>
              </a:ext>
            </a:extLst>
          </p:cNvPr>
          <p:cNvSpPr txBox="1"/>
          <p:nvPr/>
        </p:nvSpPr>
        <p:spPr>
          <a:xfrm>
            <a:off x="152400" y="784285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dirty="0">
                <a:solidFill>
                  <a:schemeClr val="tx2">
                    <a:lumMod val="75000"/>
                    <a:lumOff val="25000"/>
                  </a:schemeClr>
                </a:solidFill>
                <a:latin typeface="Circe" panose="020B0502020203020203" pitchFamily="34" charset="0"/>
              </a:rPr>
              <a:t>«Саммари» в ЭБС </a:t>
            </a:r>
            <a:r>
              <a:rPr lang="ru-RU" sz="3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irce" panose="020B0502020203020203" pitchFamily="34" charset="0"/>
              </a:rPr>
              <a:t>Знаниум</a:t>
            </a:r>
            <a:endParaRPr lang="ru-RU" sz="3000" dirty="0">
              <a:solidFill>
                <a:schemeClr val="tx2">
                  <a:lumMod val="75000"/>
                  <a:lumOff val="25000"/>
                </a:schemeClr>
              </a:solidFill>
              <a:latin typeface="Circe" panose="020B05020202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0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B68AD-05B6-22E0-533D-6F3357E06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39ADAF-CFEA-869E-7F52-E70DD39F04D3}"/>
              </a:ext>
            </a:extLst>
          </p:cNvPr>
          <p:cNvSpPr txBox="1"/>
          <p:nvPr/>
        </p:nvSpPr>
        <p:spPr>
          <a:xfrm>
            <a:off x="422364" y="1543328"/>
            <a:ext cx="11611981" cy="833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38A58E"/>
                </a:solidFill>
                <a:latin typeface="Kinetika Medium" pitchFamily="2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1F68FD-B691-C598-E2A0-44CEFE761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5169" y="261857"/>
            <a:ext cx="2073166" cy="2306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5AAC21-9163-C120-E81D-BAAB369A18F5}"/>
              </a:ext>
            </a:extLst>
          </p:cNvPr>
          <p:cNvSpPr txBox="1"/>
          <p:nvPr/>
        </p:nvSpPr>
        <p:spPr>
          <a:xfrm>
            <a:off x="152400" y="784285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dirty="0">
                <a:solidFill>
                  <a:srgbClr val="019472"/>
                </a:solidFill>
                <a:latin typeface="Circe" panose="020B0502020203020203" pitchFamily="34" charset="0"/>
              </a:rPr>
              <a:t>Инструмент для подбора ГРНТИ</a:t>
            </a:r>
            <a:r>
              <a:rPr lang="en-US" sz="3000" dirty="0">
                <a:solidFill>
                  <a:srgbClr val="019472"/>
                </a:solidFill>
                <a:latin typeface="Circe" panose="020B0502020203020203" pitchFamily="34" charset="0"/>
              </a:rPr>
              <a:t> </a:t>
            </a:r>
            <a:r>
              <a:rPr lang="ru-RU" sz="3000" dirty="0">
                <a:solidFill>
                  <a:srgbClr val="019472"/>
                </a:solidFill>
                <a:latin typeface="Circe" panose="020B0502020203020203" pitchFamily="34" charset="0"/>
              </a:rPr>
              <a:t>от </a:t>
            </a:r>
            <a:r>
              <a:rPr lang="en-US" sz="3000" dirty="0">
                <a:solidFill>
                  <a:srgbClr val="019472"/>
                </a:solidFill>
                <a:latin typeface="Circe" panose="020B0502020203020203" pitchFamily="34" charset="0"/>
              </a:rPr>
              <a:t>Znanium AI</a:t>
            </a:r>
            <a:endParaRPr lang="ru-RU" sz="3000" dirty="0">
              <a:solidFill>
                <a:srgbClr val="019472"/>
              </a:solidFill>
              <a:latin typeface="Circe" panose="020B0502020203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B0C3C-0CE6-0396-36B1-B578CC49C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613" y="138417"/>
            <a:ext cx="1634218" cy="4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38402F-160A-0704-71E4-E0AFC702E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474" y="1684585"/>
            <a:ext cx="7578636" cy="49770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0E59AB-5A68-9688-37C5-1FC4852E405E}"/>
              </a:ext>
            </a:extLst>
          </p:cNvPr>
          <p:cNvSpPr txBox="1"/>
          <p:nvPr/>
        </p:nvSpPr>
        <p:spPr>
          <a:xfrm>
            <a:off x="164735" y="1828800"/>
            <a:ext cx="4351310" cy="3798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38A58E"/>
                </a:solidFill>
                <a:latin typeface="Kinetika Medium" pitchFamily="2" charset="0"/>
                <a:ea typeface="+mj-ea"/>
                <a:cs typeface="+mj-cs"/>
              </a:defRPr>
            </a:lvl1pPr>
          </a:lstStyle>
          <a:p>
            <a:r>
              <a:rPr lang="ru-RU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Подбор релевантных рубрик ГРНТИ на основе текста документа.</a:t>
            </a:r>
          </a:p>
          <a:p>
            <a:endParaRPr lang="ru-RU" b="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Roboto" panose="02000000000000000000" pitchFamily="2" charset="0"/>
            </a:endParaRPr>
          </a:p>
          <a:p>
            <a:r>
              <a:rPr lang="ru-RU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 + скопированный текст или загруженный файл любого текстового формата</a:t>
            </a:r>
          </a:p>
          <a:p>
            <a:endParaRPr lang="ru-RU" b="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Roboto" panose="02000000000000000000" pitchFamily="2" charset="0"/>
            </a:endParaRPr>
          </a:p>
          <a:p>
            <a:r>
              <a:rPr lang="ru-RU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+ подбор релевантных рубрик исходя из текста документа</a:t>
            </a:r>
          </a:p>
          <a:p>
            <a:endParaRPr lang="ru-RU" b="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1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03980" y="1788160"/>
            <a:ext cx="116070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lvl="0">
              <a:defRPr>
                <a:latin typeface="Circe" panose="020B0502020203020203" pitchFamily="34" charset="0"/>
              </a:defRPr>
            </a:lvl1pPr>
          </a:lstStyle>
          <a:p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«</a:t>
            </a:r>
            <a:r>
              <a:rPr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Неопоиск</a:t>
            </a:r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"</a:t>
            </a:r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российский</a:t>
            </a:r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сервис</a:t>
            </a:r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обеспечивающий интеллектуальный </a:t>
            </a:r>
            <a:r>
              <a:rPr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поиск</a:t>
            </a:r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отечественных и </a:t>
            </a:r>
            <a:r>
              <a:rPr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зарубежных</a:t>
            </a:r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электронных</a:t>
            </a:r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информационных ресурсов в режиме единого поискового </a:t>
            </a:r>
            <a:r>
              <a:rPr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окна</a:t>
            </a:r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ru-RU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Опираясь на </a:t>
            </a:r>
            <a:r>
              <a:rPr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опыт</a:t>
            </a:r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мировых</a:t>
            </a:r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систем</a:t>
            </a:r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научного поиска</a:t>
            </a:r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мы</a:t>
            </a:r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сохран</a:t>
            </a:r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или</a:t>
            </a:r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востребованный функционал, </a:t>
            </a:r>
            <a:r>
              <a:rPr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добав</a:t>
            </a:r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или</a:t>
            </a:r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недостающие возможности и индексные базы и </a:t>
            </a:r>
            <a:r>
              <a:rPr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реализ</a:t>
            </a:r>
            <a:r>
              <a:rPr lang="ru-RU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овали</a:t>
            </a:r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проект с применением современных IT- </a:t>
            </a:r>
            <a:r>
              <a:rPr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технологий</a:t>
            </a:r>
            <a:r>
              <a:rPr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1C0F070-120B-0B78-E615-148EDB5D0B74}"/>
              </a:ext>
            </a:extLst>
          </p:cNvPr>
          <p:cNvGrpSpPr/>
          <p:nvPr/>
        </p:nvGrpSpPr>
        <p:grpSpPr>
          <a:xfrm>
            <a:off x="-1772" y="6234449"/>
            <a:ext cx="12192000" cy="400050"/>
            <a:chOff x="0" y="5696585"/>
            <a:chExt cx="12192000" cy="400050"/>
          </a:xfrm>
        </p:grpSpPr>
        <p:grpSp>
          <p:nvGrpSpPr>
            <p:cNvPr id="32" name="object 32"/>
            <p:cNvGrpSpPr/>
            <p:nvPr/>
          </p:nvGrpSpPr>
          <p:grpSpPr>
            <a:xfrm>
              <a:off x="0" y="5696585"/>
              <a:ext cx="12192000" cy="400050"/>
              <a:chOff x="0" y="5705474"/>
              <a:chExt cx="8963025" cy="400050"/>
            </a:xfrm>
          </p:grpSpPr>
          <p:sp>
            <p:nvSpPr>
              <p:cNvPr id="34" name="object 34"/>
              <p:cNvSpPr/>
              <p:nvPr/>
            </p:nvSpPr>
            <p:spPr>
              <a:xfrm>
                <a:off x="0" y="5705474"/>
                <a:ext cx="8963025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8963025" h="400050">
                    <a:moveTo>
                      <a:pt x="8963025" y="0"/>
                    </a:moveTo>
                    <a:lnTo>
                      <a:pt x="0" y="0"/>
                    </a:lnTo>
                    <a:lnTo>
                      <a:pt x="0" y="400050"/>
                    </a:lnTo>
                    <a:lnTo>
                      <a:pt x="8963025" y="400050"/>
                    </a:lnTo>
                    <a:lnTo>
                      <a:pt x="8963025" y="0"/>
                    </a:lnTo>
                    <a:close/>
                  </a:path>
                </a:pathLst>
              </a:custGeom>
              <a:solidFill>
                <a:srgbClr val="00937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180364" y="5738177"/>
                <a:ext cx="1004373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662305" h="323850">
                    <a:moveTo>
                      <a:pt x="661987" y="0"/>
                    </a:moveTo>
                    <a:lnTo>
                      <a:pt x="50800" y="0"/>
                    </a:lnTo>
                    <a:lnTo>
                      <a:pt x="0" y="0"/>
                    </a:lnTo>
                    <a:lnTo>
                      <a:pt x="0" y="323850"/>
                    </a:lnTo>
                    <a:lnTo>
                      <a:pt x="50800" y="323850"/>
                    </a:lnTo>
                    <a:lnTo>
                      <a:pt x="661987" y="323850"/>
                    </a:lnTo>
                    <a:lnTo>
                      <a:pt x="661987" y="0"/>
                    </a:lnTo>
                    <a:close/>
                  </a:path>
                </a:pathLst>
              </a:custGeom>
              <a:solidFill>
                <a:srgbClr val="EB4B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7" name="object 37"/>
            <p:cNvSpPr txBox="1"/>
            <p:nvPr/>
          </p:nvSpPr>
          <p:spPr>
            <a:xfrm>
              <a:off x="1605596" y="5740083"/>
              <a:ext cx="8810625" cy="33464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spcBef>
                  <a:spcPts val="125"/>
                </a:spcBef>
              </a:pPr>
              <a:r>
                <a:rPr sz="2000" b="1" spc="30" dirty="0">
                  <a:solidFill>
                    <a:srgbClr val="FFFFFF"/>
                  </a:solidFill>
                  <a:latin typeface="Corbel"/>
                  <a:cs typeface="Corbel"/>
                </a:rPr>
                <a:t>Наша</a:t>
              </a:r>
              <a:r>
                <a:rPr sz="2000" b="1" spc="480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2000" b="1" spc="30" dirty="0">
                  <a:solidFill>
                    <a:srgbClr val="FFFFFF"/>
                  </a:solidFill>
                  <a:latin typeface="Corbel"/>
                  <a:cs typeface="Corbel"/>
                </a:rPr>
                <a:t>цель</a:t>
              </a:r>
              <a:r>
                <a:rPr sz="2000" b="1" spc="20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2000" b="1" spc="30" dirty="0">
                  <a:solidFill>
                    <a:srgbClr val="FFFFFF"/>
                  </a:solidFill>
                  <a:latin typeface="Corbel"/>
                  <a:cs typeface="Corbel"/>
                </a:rPr>
                <a:t>:</a:t>
              </a:r>
              <a:r>
                <a:rPr sz="2000" b="1" spc="-15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2000" b="1" spc="60" dirty="0">
                  <a:solidFill>
                    <a:srgbClr val="FFFFFF"/>
                  </a:solidFill>
                  <a:latin typeface="Corbel"/>
                  <a:cs typeface="Corbel"/>
                </a:rPr>
                <a:t>вывести</a:t>
              </a:r>
              <a:r>
                <a:rPr sz="2000" b="1" spc="-60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2000" b="1" spc="30" dirty="0">
                  <a:solidFill>
                    <a:srgbClr val="FFFFFF"/>
                  </a:solidFill>
                  <a:latin typeface="Corbel"/>
                  <a:cs typeface="Corbel"/>
                </a:rPr>
                <a:t>исследовательский</a:t>
              </a:r>
              <a:r>
                <a:rPr sz="2000" b="1" spc="25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2000" b="1" spc="30" dirty="0">
                  <a:solidFill>
                    <a:srgbClr val="FFFFFF"/>
                  </a:solidFill>
                  <a:latin typeface="Corbel"/>
                  <a:cs typeface="Corbel"/>
                </a:rPr>
                <a:t>поиск</a:t>
              </a:r>
              <a:r>
                <a:rPr sz="2000" b="1" spc="25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2000" b="1" spc="50" dirty="0">
                  <a:solidFill>
                    <a:srgbClr val="FFFFFF"/>
                  </a:solidFill>
                  <a:latin typeface="Corbel"/>
                  <a:cs typeface="Corbel"/>
                </a:rPr>
                <a:t>в</a:t>
              </a:r>
              <a:r>
                <a:rPr sz="2000" b="1" spc="-25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2000" b="1" spc="30" dirty="0">
                  <a:solidFill>
                    <a:srgbClr val="FFFFFF"/>
                  </a:solidFill>
                  <a:latin typeface="Corbel"/>
                  <a:cs typeface="Corbel"/>
                </a:rPr>
                <a:t>России</a:t>
              </a:r>
              <a:r>
                <a:rPr sz="2000" b="1" spc="25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2000" b="1" spc="65" dirty="0">
                  <a:solidFill>
                    <a:srgbClr val="FFFFFF"/>
                  </a:solidFill>
                  <a:latin typeface="Corbel"/>
                  <a:cs typeface="Corbel"/>
                </a:rPr>
                <a:t>на</a:t>
              </a:r>
              <a:r>
                <a:rPr sz="2000" b="1" spc="-15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2000" b="1" spc="30" dirty="0">
                  <a:solidFill>
                    <a:srgbClr val="FFFFFF"/>
                  </a:solidFill>
                  <a:latin typeface="Corbel"/>
                  <a:cs typeface="Corbel"/>
                </a:rPr>
                <a:t>новый</a:t>
              </a:r>
              <a:r>
                <a:rPr sz="2000" b="1" spc="25" dirty="0">
                  <a:solidFill>
                    <a:srgbClr val="FFFFFF"/>
                  </a:solidFill>
                  <a:latin typeface="Corbel"/>
                  <a:cs typeface="Corbel"/>
                </a:rPr>
                <a:t> </a:t>
              </a:r>
              <a:r>
                <a:rPr sz="2000" b="1" spc="-10" dirty="0">
                  <a:solidFill>
                    <a:srgbClr val="FFFFFF"/>
                  </a:solidFill>
                  <a:latin typeface="Corbel"/>
                  <a:cs typeface="Corbel"/>
                </a:rPr>
                <a:t>уровень</a:t>
              </a:r>
              <a:endParaRPr sz="2000" dirty="0">
                <a:latin typeface="Corbel"/>
                <a:cs typeface="Corbel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618B0A9-55A0-CDB7-E56E-EB7F6528E25F}"/>
              </a:ext>
            </a:extLst>
          </p:cNvPr>
          <p:cNvSpPr txBox="1"/>
          <p:nvPr/>
        </p:nvSpPr>
        <p:spPr>
          <a:xfrm>
            <a:off x="92091" y="924882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000" dirty="0">
                <a:solidFill>
                  <a:srgbClr val="019472"/>
                </a:solidFill>
                <a:latin typeface="Circe" panose="020B0502020203020203" pitchFamily="34" charset="0"/>
              </a:rPr>
              <a:t>О сервисе «</a:t>
            </a:r>
            <a:r>
              <a:rPr lang="ru-RU" sz="3000" dirty="0" err="1">
                <a:solidFill>
                  <a:srgbClr val="019472"/>
                </a:solidFill>
                <a:latin typeface="Circe" panose="020B0502020203020203" pitchFamily="34" charset="0"/>
              </a:rPr>
              <a:t>Неопоиск</a:t>
            </a:r>
            <a:r>
              <a:rPr lang="ru-RU" sz="3000" dirty="0">
                <a:solidFill>
                  <a:srgbClr val="019472"/>
                </a:solidFill>
                <a:latin typeface="Circe" panose="020B0502020203020203" pitchFamily="34" charset="0"/>
              </a:rPr>
              <a:t>»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B0BA32-ED01-FF3E-8C3D-62D097505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4800" y="335892"/>
            <a:ext cx="2514600" cy="279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60AF37-685B-8CAF-9502-040BCB90DD78}"/>
              </a:ext>
            </a:extLst>
          </p:cNvPr>
          <p:cNvSpPr txBox="1"/>
          <p:nvPr/>
        </p:nvSpPr>
        <p:spPr>
          <a:xfrm>
            <a:off x="412670" y="4618642"/>
            <a:ext cx="30751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38A58E"/>
                </a:solidFill>
                <a:latin typeface="Kinetika"/>
              </a:rPr>
              <a:t>100 000 000+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96559-203B-9A28-B2B7-B307267F3763}"/>
              </a:ext>
            </a:extLst>
          </p:cNvPr>
          <p:cNvSpPr txBox="1"/>
          <p:nvPr/>
        </p:nvSpPr>
        <p:spPr>
          <a:xfrm>
            <a:off x="4188263" y="4654084"/>
            <a:ext cx="2499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38A58E"/>
                </a:solidFill>
                <a:latin typeface="Kinetika"/>
              </a:rPr>
              <a:t>40+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FC0F5-40D8-DB25-9E32-98B7E5C54F36}"/>
              </a:ext>
            </a:extLst>
          </p:cNvPr>
          <p:cNvSpPr txBox="1"/>
          <p:nvPr/>
        </p:nvSpPr>
        <p:spPr>
          <a:xfrm>
            <a:off x="3393747" y="5257686"/>
            <a:ext cx="39347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8A58E"/>
                </a:solidFill>
                <a:latin typeface="Kinetika"/>
              </a:rPr>
              <a:t>В</a:t>
            </a:r>
            <a:r>
              <a:rPr lang="ru-RU" sz="1800" dirty="0">
                <a:solidFill>
                  <a:srgbClr val="38A58E"/>
                </a:solidFill>
                <a:latin typeface="Kinetika"/>
              </a:rPr>
              <a:t>узов и научно-технических библиотек используют сервис для научной деятельности</a:t>
            </a:r>
            <a:endParaRPr lang="ru-RU" sz="1800" dirty="0">
              <a:solidFill>
                <a:srgbClr val="38A58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8E322-2304-3379-557D-7A825844210E}"/>
              </a:ext>
            </a:extLst>
          </p:cNvPr>
          <p:cNvSpPr txBox="1"/>
          <p:nvPr/>
        </p:nvSpPr>
        <p:spPr>
          <a:xfrm>
            <a:off x="203980" y="5236073"/>
            <a:ext cx="320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38A58E"/>
                </a:solidFill>
                <a:latin typeface="Kinetika"/>
              </a:rPr>
              <a:t>Публикаций, диссертаций и патентов доступно для поиска</a:t>
            </a:r>
            <a:endParaRPr lang="ru-RU" sz="1800" dirty="0">
              <a:solidFill>
                <a:srgbClr val="38A58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D384C-3B85-3191-A330-54F2490BAEE2}"/>
              </a:ext>
            </a:extLst>
          </p:cNvPr>
          <p:cNvSpPr txBox="1"/>
          <p:nvPr/>
        </p:nvSpPr>
        <p:spPr>
          <a:xfrm>
            <a:off x="8059751" y="4654084"/>
            <a:ext cx="2499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38A58E"/>
                </a:solidFill>
                <a:latin typeface="Kinetika"/>
              </a:rPr>
              <a:t>100%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86697-FC6D-7ADC-4BDF-DD024B51160B}"/>
              </a:ext>
            </a:extLst>
          </p:cNvPr>
          <p:cNvSpPr txBox="1"/>
          <p:nvPr/>
        </p:nvSpPr>
        <p:spPr>
          <a:xfrm>
            <a:off x="7265235" y="5257686"/>
            <a:ext cx="39347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38A58E"/>
                </a:solidFill>
                <a:latin typeface="Kinetika"/>
              </a:rPr>
              <a:t>Российская разработка и патентованные алгоритмы ранжирования</a:t>
            </a:r>
            <a:endParaRPr lang="ru-RU" sz="1800" dirty="0">
              <a:solidFill>
                <a:srgbClr val="38A58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284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38137</TotalTime>
  <Words>1028</Words>
  <Application>Microsoft Office PowerPoint</Application>
  <PresentationFormat>Широкоэкранный</PresentationFormat>
  <Paragraphs>204</Paragraphs>
  <Slides>22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Circe</vt:lpstr>
      <vt:lpstr>Kinetika</vt:lpstr>
      <vt:lpstr>Kinetika Medium</vt:lpstr>
      <vt:lpstr>Aptos</vt:lpstr>
      <vt:lpstr>Arial</vt:lpstr>
      <vt:lpstr>Calibri</vt:lpstr>
      <vt:lpstr>Corbel</vt:lpstr>
      <vt:lpstr>Courier New</vt:lpstr>
      <vt:lpstr>Montserrat</vt:lpstr>
      <vt:lpstr>Roboto Slab</vt:lpstr>
      <vt:lpstr>Source Sans Pro</vt:lpstr>
      <vt:lpstr>Tahoma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neopoisk.ru</vt:lpstr>
      <vt:lpstr>neopoisk.ru</vt:lpstr>
      <vt:lpstr>Презентация PowerPoint</vt:lpstr>
      <vt:lpstr>Приглашаем к сотрудничеству!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Смыслова</dc:creator>
  <cp:lastModifiedBy>Александра Смыслова</cp:lastModifiedBy>
  <cp:revision>276</cp:revision>
  <cp:lastPrinted>2025-09-29T17:12:19Z</cp:lastPrinted>
  <dcterms:created xsi:type="dcterms:W3CDTF">2025-03-10T07:45:28Z</dcterms:created>
  <dcterms:modified xsi:type="dcterms:W3CDTF">2025-10-30T09:40:00Z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2024-06-13T00:00:00Z</vt:filetime>
  </property>
  <property fmtid="{D5CDD505-2E9C-101B-9397-08002B2CF9AE}" pid="3" name="LastSaved">
    <vt:filetime>2025-03-10T00:00:00Z</vt:filetime>
  </property>
</Properties>
</file>