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Lst>
  <p:notesMasterIdLst>
    <p:notesMasterId r:id="rId17"/>
  </p:notesMasterIdLst>
  <p:sldIdLst>
    <p:sldId id="256" r:id="rId3"/>
    <p:sldId id="267" r:id="rId4"/>
    <p:sldId id="257" r:id="rId5"/>
    <p:sldId id="269" r:id="rId6"/>
    <p:sldId id="270" r:id="rId7"/>
    <p:sldId id="261" r:id="rId8"/>
    <p:sldId id="274" r:id="rId9"/>
    <p:sldId id="275" r:id="rId10"/>
    <p:sldId id="271" r:id="rId11"/>
    <p:sldId id="265" r:id="rId12"/>
    <p:sldId id="260" r:id="rId13"/>
    <p:sldId id="266" r:id="rId14"/>
    <p:sldId id="273" r:id="rId15"/>
    <p:sldId id="272"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00"/>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31" autoAdjust="0"/>
    <p:restoredTop sz="96206" autoAdjust="0"/>
  </p:normalViewPr>
  <p:slideViewPr>
    <p:cSldViewPr snapToGrid="0">
      <p:cViewPr>
        <p:scale>
          <a:sx n="84" d="100"/>
          <a:sy n="84" d="100"/>
        </p:scale>
        <p:origin x="27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4CD230-585C-470D-8C4B-8B98AB3C6791}" type="doc">
      <dgm:prSet loTypeId="urn:microsoft.com/office/officeart/2005/8/layout/vList5" loCatId="list" qsTypeId="urn:microsoft.com/office/officeart/2005/8/quickstyle/simple1" qsCatId="simple" csTypeId="urn:microsoft.com/office/officeart/2005/8/colors/accent0_1" csCatId="mainScheme" phldr="1"/>
      <dgm:spPr/>
      <dgm:t>
        <a:bodyPr/>
        <a:lstStyle/>
        <a:p>
          <a:endParaRPr lang="ru-RU"/>
        </a:p>
      </dgm:t>
    </dgm:pt>
    <dgm:pt modelId="{82B5C39E-69CD-46D7-9689-BA6682DC4F18}">
      <dgm:prSet custT="1"/>
      <dgm:spPr/>
      <dgm:t>
        <a:bodyPr/>
        <a:lstStyle/>
        <a:p>
          <a:r>
            <a:rPr lang="ru-RU" sz="1400" dirty="0">
              <a:latin typeface="Times New Roman" panose="02020603050405020304" pitchFamily="18" charset="0"/>
              <a:cs typeface="Times New Roman" panose="02020603050405020304" pitchFamily="18" charset="0"/>
            </a:rPr>
            <a:t>Генная инженерия и редактирование генома</a:t>
          </a:r>
        </a:p>
      </dgm:t>
    </dgm:pt>
    <dgm:pt modelId="{654A37DC-90CD-46C7-901A-337F8261DF58}" type="parTrans" cxnId="{C0498913-9402-42F5-BCCF-CDF2C46938EF}">
      <dgm:prSet/>
      <dgm:spPr/>
      <dgm:t>
        <a:bodyPr/>
        <a:lstStyle/>
        <a:p>
          <a:endParaRPr lang="ru-RU" sz="1400">
            <a:latin typeface="Times New Roman" panose="02020603050405020304" pitchFamily="18" charset="0"/>
            <a:cs typeface="Times New Roman" panose="02020603050405020304" pitchFamily="18" charset="0"/>
          </a:endParaRPr>
        </a:p>
      </dgm:t>
    </dgm:pt>
    <dgm:pt modelId="{2B6031C2-88CE-49DE-A14E-ECED0F60D899}" type="sibTrans" cxnId="{C0498913-9402-42F5-BCCF-CDF2C46938EF}">
      <dgm:prSet/>
      <dgm:spPr/>
      <dgm:t>
        <a:bodyPr/>
        <a:lstStyle/>
        <a:p>
          <a:endParaRPr lang="ru-RU" sz="1400">
            <a:latin typeface="Times New Roman" panose="02020603050405020304" pitchFamily="18" charset="0"/>
            <a:cs typeface="Times New Roman" panose="02020603050405020304" pitchFamily="18" charset="0"/>
          </a:endParaRPr>
        </a:p>
      </dgm:t>
    </dgm:pt>
    <dgm:pt modelId="{A3945160-F56D-4E52-896F-1ECBBC179398}">
      <dgm:prSet custT="1"/>
      <dgm:spPr/>
      <dgm:t>
        <a:bodyPr/>
        <a:lstStyle/>
        <a:p>
          <a:r>
            <a:rPr lang="ru-RU" sz="1400" dirty="0" err="1">
              <a:latin typeface="Times New Roman" panose="02020603050405020304" pitchFamily="18" charset="0"/>
              <a:cs typeface="Times New Roman" panose="02020603050405020304" pitchFamily="18" charset="0"/>
            </a:rPr>
            <a:t>CRISPR</a:t>
          </a:r>
          <a:r>
            <a:rPr lang="ru-RU" sz="1400" dirty="0">
              <a:latin typeface="Times New Roman" panose="02020603050405020304" pitchFamily="18" charset="0"/>
              <a:cs typeface="Times New Roman" panose="02020603050405020304" pitchFamily="18" charset="0"/>
            </a:rPr>
            <a:t>/Cas9 и другие системы </a:t>
          </a:r>
          <a:r>
            <a:rPr lang="ru-RU" sz="1400" dirty="0" smtClean="0">
              <a:latin typeface="Times New Roman" panose="02020603050405020304" pitchFamily="18" charset="0"/>
              <a:cs typeface="Times New Roman" panose="02020603050405020304" pitchFamily="18" charset="0"/>
            </a:rPr>
            <a:t>редактирования генома:</a:t>
          </a:r>
          <a:endParaRPr lang="ru-RU" sz="1400" dirty="0">
            <a:latin typeface="Times New Roman" panose="02020603050405020304" pitchFamily="18" charset="0"/>
            <a:cs typeface="Times New Roman" panose="02020603050405020304" pitchFamily="18" charset="0"/>
          </a:endParaRPr>
        </a:p>
      </dgm:t>
    </dgm:pt>
    <dgm:pt modelId="{A6ABA5D1-3885-4357-9D80-941DC836D502}" type="parTrans" cxnId="{2CF82B98-1E0D-4CF8-BBAC-EE33FEF61F6B}">
      <dgm:prSet/>
      <dgm:spPr/>
      <dgm:t>
        <a:bodyPr/>
        <a:lstStyle/>
        <a:p>
          <a:endParaRPr lang="ru-RU" sz="1400">
            <a:latin typeface="Times New Roman" panose="02020603050405020304" pitchFamily="18" charset="0"/>
            <a:cs typeface="Times New Roman" panose="02020603050405020304" pitchFamily="18" charset="0"/>
          </a:endParaRPr>
        </a:p>
      </dgm:t>
    </dgm:pt>
    <dgm:pt modelId="{C8B8102F-2456-4CA6-87CD-48C726F4D9B4}" type="sibTrans" cxnId="{2CF82B98-1E0D-4CF8-BBAC-EE33FEF61F6B}">
      <dgm:prSet/>
      <dgm:spPr/>
      <dgm:t>
        <a:bodyPr/>
        <a:lstStyle/>
        <a:p>
          <a:endParaRPr lang="ru-RU" sz="1400">
            <a:latin typeface="Times New Roman" panose="02020603050405020304" pitchFamily="18" charset="0"/>
            <a:cs typeface="Times New Roman" panose="02020603050405020304" pitchFamily="18" charset="0"/>
          </a:endParaRPr>
        </a:p>
      </dgm:t>
    </dgm:pt>
    <dgm:pt modelId="{E9F97917-3995-4EE2-A8E0-ED5968F16B13}">
      <dgm:prSet custT="1"/>
      <dgm:spPr/>
      <dgm:t>
        <a:bodyPr/>
        <a:lstStyle/>
        <a:p>
          <a:r>
            <a:rPr lang="ru-RU" sz="1400" dirty="0">
              <a:latin typeface="Times New Roman" panose="02020603050405020304" pitchFamily="18" charset="0"/>
              <a:cs typeface="Times New Roman" panose="02020603050405020304" pitchFamily="18" charset="0"/>
            </a:rPr>
            <a:t>Лечение наследственных заболеваний (генная терапия) </a:t>
          </a:r>
        </a:p>
      </dgm:t>
    </dgm:pt>
    <dgm:pt modelId="{F9E9970D-02A8-4B99-9C71-B91A520D3D2F}" type="parTrans" cxnId="{4035B3B3-B14D-4890-8FC8-AEBA7F826DAB}">
      <dgm:prSet/>
      <dgm:spPr/>
      <dgm:t>
        <a:bodyPr/>
        <a:lstStyle/>
        <a:p>
          <a:endParaRPr lang="ru-RU" sz="1400">
            <a:latin typeface="Times New Roman" panose="02020603050405020304" pitchFamily="18" charset="0"/>
            <a:cs typeface="Times New Roman" panose="02020603050405020304" pitchFamily="18" charset="0"/>
          </a:endParaRPr>
        </a:p>
      </dgm:t>
    </dgm:pt>
    <dgm:pt modelId="{A53DDF22-07B7-4C83-BF16-0E4EE71ED761}" type="sibTrans" cxnId="{4035B3B3-B14D-4890-8FC8-AEBA7F826DAB}">
      <dgm:prSet/>
      <dgm:spPr/>
      <dgm:t>
        <a:bodyPr/>
        <a:lstStyle/>
        <a:p>
          <a:endParaRPr lang="ru-RU" sz="1400">
            <a:latin typeface="Times New Roman" panose="02020603050405020304" pitchFamily="18" charset="0"/>
            <a:cs typeface="Times New Roman" panose="02020603050405020304" pitchFamily="18" charset="0"/>
          </a:endParaRPr>
        </a:p>
      </dgm:t>
    </dgm:pt>
    <dgm:pt modelId="{6229E245-2113-462A-86F4-1978A453CA08}">
      <dgm:prSet custT="1"/>
      <dgm:spPr/>
      <dgm:t>
        <a:bodyPr/>
        <a:lstStyle/>
        <a:p>
          <a:r>
            <a:rPr lang="ru-RU" sz="1400" dirty="0" smtClean="0">
              <a:latin typeface="Times New Roman" panose="02020603050405020304" pitchFamily="18" charset="0"/>
              <a:cs typeface="Times New Roman" panose="02020603050405020304" pitchFamily="18" charset="0"/>
            </a:rPr>
            <a:t>Экспрессия </a:t>
          </a:r>
          <a:r>
            <a:rPr lang="ru-RU" sz="1400" dirty="0">
              <a:latin typeface="Times New Roman" panose="02020603050405020304" pitchFamily="18" charset="0"/>
              <a:cs typeface="Times New Roman" panose="02020603050405020304" pitchFamily="18" charset="0"/>
            </a:rPr>
            <a:t>генов (</a:t>
          </a:r>
          <a:r>
            <a:rPr lang="ru-RU" sz="1400" dirty="0" err="1">
              <a:latin typeface="Times New Roman" panose="02020603050405020304" pitchFamily="18" charset="0"/>
              <a:cs typeface="Times New Roman" panose="02020603050405020304" pitchFamily="18" charset="0"/>
            </a:rPr>
            <a:t>Эпигенетика</a:t>
          </a:r>
          <a:r>
            <a:rPr lang="ru-RU" sz="1400" dirty="0">
              <a:latin typeface="Times New Roman" panose="02020603050405020304" pitchFamily="18" charset="0"/>
              <a:cs typeface="Times New Roman" panose="02020603050405020304" pitchFamily="18" charset="0"/>
            </a:rPr>
            <a:t>)</a:t>
          </a:r>
        </a:p>
      </dgm:t>
    </dgm:pt>
    <dgm:pt modelId="{028FAA4D-CFE0-4B30-89DA-44F5698ACEF8}" type="parTrans" cxnId="{CD73D5A4-8B99-4523-A3F6-07C902B120DD}">
      <dgm:prSet/>
      <dgm:spPr/>
      <dgm:t>
        <a:bodyPr/>
        <a:lstStyle/>
        <a:p>
          <a:endParaRPr lang="ru-RU" sz="1400">
            <a:latin typeface="Times New Roman" panose="02020603050405020304" pitchFamily="18" charset="0"/>
            <a:cs typeface="Times New Roman" panose="02020603050405020304" pitchFamily="18" charset="0"/>
          </a:endParaRPr>
        </a:p>
      </dgm:t>
    </dgm:pt>
    <dgm:pt modelId="{1FD5E181-2DED-4524-819A-042B1E1DC9A1}" type="sibTrans" cxnId="{CD73D5A4-8B99-4523-A3F6-07C902B120DD}">
      <dgm:prSet/>
      <dgm:spPr/>
      <dgm:t>
        <a:bodyPr/>
        <a:lstStyle/>
        <a:p>
          <a:endParaRPr lang="ru-RU" sz="1400">
            <a:latin typeface="Times New Roman" panose="02020603050405020304" pitchFamily="18" charset="0"/>
            <a:cs typeface="Times New Roman" panose="02020603050405020304" pitchFamily="18" charset="0"/>
          </a:endParaRPr>
        </a:p>
      </dgm:t>
    </dgm:pt>
    <dgm:pt modelId="{500A48EA-121E-4135-BC3F-BC0FB51BBE63}">
      <dgm:prSet custT="1"/>
      <dgm:spPr/>
      <dgm:t>
        <a:bodyPr/>
        <a:lstStyle/>
        <a:p>
          <a:r>
            <a:rPr lang="ru-RU" sz="1400" dirty="0">
              <a:latin typeface="Times New Roman" panose="02020603050405020304" pitchFamily="18" charset="0"/>
              <a:cs typeface="Times New Roman" panose="02020603050405020304" pitchFamily="18" charset="0"/>
            </a:rPr>
            <a:t>Биомедицина и фармацевтика</a:t>
          </a:r>
        </a:p>
      </dgm:t>
    </dgm:pt>
    <dgm:pt modelId="{90718881-BCC3-4801-A2C2-0A006B7550E9}" type="parTrans" cxnId="{02C822CE-0812-4CF6-9F9F-42A6373FFF4B}">
      <dgm:prSet/>
      <dgm:spPr/>
      <dgm:t>
        <a:bodyPr/>
        <a:lstStyle/>
        <a:p>
          <a:endParaRPr lang="ru-RU" sz="1400">
            <a:latin typeface="Times New Roman" panose="02020603050405020304" pitchFamily="18" charset="0"/>
            <a:cs typeface="Times New Roman" panose="02020603050405020304" pitchFamily="18" charset="0"/>
          </a:endParaRPr>
        </a:p>
      </dgm:t>
    </dgm:pt>
    <dgm:pt modelId="{DDE04617-87AD-4BC9-80FC-390104DE417E}" type="sibTrans" cxnId="{02C822CE-0812-4CF6-9F9F-42A6373FFF4B}">
      <dgm:prSet/>
      <dgm:spPr/>
      <dgm:t>
        <a:bodyPr/>
        <a:lstStyle/>
        <a:p>
          <a:endParaRPr lang="ru-RU" sz="1400">
            <a:latin typeface="Times New Roman" panose="02020603050405020304" pitchFamily="18" charset="0"/>
            <a:cs typeface="Times New Roman" panose="02020603050405020304" pitchFamily="18" charset="0"/>
          </a:endParaRPr>
        </a:p>
      </dgm:t>
    </dgm:pt>
    <dgm:pt modelId="{DF28D28C-0C10-4E4D-A0EE-732FB76194B2}">
      <dgm:prSet custT="1"/>
      <dgm:spPr/>
      <dgm:t>
        <a:bodyPr/>
        <a:lstStyle/>
        <a:p>
          <a:pPr marL="57150">
            <a:spcAft>
              <a:spcPct val="15000"/>
            </a:spcAft>
          </a:pPr>
          <a:r>
            <a:rPr lang="ru-RU" sz="1400">
              <a:latin typeface="Times New Roman" panose="02020603050405020304" pitchFamily="18" charset="0"/>
              <a:cs typeface="Times New Roman" panose="02020603050405020304" pitchFamily="18" charset="0"/>
            </a:rPr>
            <a:t>Разработка мРНК-вакцин (COVID-19; Moderna/Pfizer – разработка мРНК-вакцин против гриппа и рака)</a:t>
          </a:r>
        </a:p>
      </dgm:t>
    </dgm:pt>
    <dgm:pt modelId="{FB09863D-6AD6-4BB1-82AF-A61CAF225289}" type="parTrans" cxnId="{43F713C4-99BF-471E-9170-91CB788631B4}">
      <dgm:prSet/>
      <dgm:spPr/>
      <dgm:t>
        <a:bodyPr/>
        <a:lstStyle/>
        <a:p>
          <a:endParaRPr lang="ru-RU" sz="1400">
            <a:latin typeface="Times New Roman" panose="02020603050405020304" pitchFamily="18" charset="0"/>
            <a:cs typeface="Times New Roman" panose="02020603050405020304" pitchFamily="18" charset="0"/>
          </a:endParaRPr>
        </a:p>
      </dgm:t>
    </dgm:pt>
    <dgm:pt modelId="{6049EBF8-03B0-420F-8508-0A2081F7662A}" type="sibTrans" cxnId="{43F713C4-99BF-471E-9170-91CB788631B4}">
      <dgm:prSet/>
      <dgm:spPr/>
      <dgm:t>
        <a:bodyPr/>
        <a:lstStyle/>
        <a:p>
          <a:endParaRPr lang="ru-RU" sz="1400">
            <a:latin typeface="Times New Roman" panose="02020603050405020304" pitchFamily="18" charset="0"/>
            <a:cs typeface="Times New Roman" panose="02020603050405020304" pitchFamily="18" charset="0"/>
          </a:endParaRPr>
        </a:p>
      </dgm:t>
    </dgm:pt>
    <dgm:pt modelId="{45AB419E-7DD8-4697-B706-2AE2AA1FF3F3}">
      <dgm:prSet custT="1"/>
      <dgm:spPr/>
      <dgm:t>
        <a:bodyPr/>
        <a:lstStyle/>
        <a:p>
          <a:pPr marL="36000">
            <a:spcAft>
              <a:spcPts val="0"/>
            </a:spcAft>
          </a:pPr>
          <a:r>
            <a:rPr lang="ru-RU" sz="1400" dirty="0">
              <a:latin typeface="Times New Roman" panose="02020603050405020304" pitchFamily="18" charset="0"/>
              <a:cs typeface="Times New Roman" panose="02020603050405020304" pitchFamily="18" charset="0"/>
            </a:rPr>
            <a:t>Персонализированная медицина (терапия с учетом генома)</a:t>
          </a:r>
        </a:p>
      </dgm:t>
    </dgm:pt>
    <dgm:pt modelId="{88E97DCB-F38C-434C-8310-99624CC00ED6}" type="parTrans" cxnId="{5E996CF5-B93F-4DC3-848C-12272DAD72D9}">
      <dgm:prSet/>
      <dgm:spPr/>
      <dgm:t>
        <a:bodyPr/>
        <a:lstStyle/>
        <a:p>
          <a:endParaRPr lang="ru-RU" sz="1400">
            <a:latin typeface="Times New Roman" panose="02020603050405020304" pitchFamily="18" charset="0"/>
            <a:cs typeface="Times New Roman" panose="02020603050405020304" pitchFamily="18" charset="0"/>
          </a:endParaRPr>
        </a:p>
      </dgm:t>
    </dgm:pt>
    <dgm:pt modelId="{ACB80FBE-B885-4984-BEC0-374344860504}" type="sibTrans" cxnId="{5E996CF5-B93F-4DC3-848C-12272DAD72D9}">
      <dgm:prSet/>
      <dgm:spPr/>
      <dgm:t>
        <a:bodyPr/>
        <a:lstStyle/>
        <a:p>
          <a:endParaRPr lang="ru-RU" sz="1400">
            <a:latin typeface="Times New Roman" panose="02020603050405020304" pitchFamily="18" charset="0"/>
            <a:cs typeface="Times New Roman" panose="02020603050405020304" pitchFamily="18" charset="0"/>
          </a:endParaRPr>
        </a:p>
      </dgm:t>
    </dgm:pt>
    <dgm:pt modelId="{C38E2D83-F917-485C-AFBE-2A91D0CF2D87}">
      <dgm:prSet custT="1"/>
      <dgm:spPr/>
      <dgm:t>
        <a:bodyPr/>
        <a:lstStyle/>
        <a:p>
          <a:pPr marL="57150">
            <a:spcAft>
              <a:spcPct val="15000"/>
            </a:spcAft>
          </a:pPr>
          <a:r>
            <a:rPr lang="ru-RU" sz="1400" dirty="0" err="1">
              <a:latin typeface="Times New Roman" panose="02020603050405020304" pitchFamily="18" charset="0"/>
              <a:cs typeface="Times New Roman" panose="02020603050405020304" pitchFamily="18" charset="0"/>
            </a:rPr>
            <a:t>Биопечать</a:t>
          </a:r>
          <a:r>
            <a:rPr lang="ru-RU" sz="1400" dirty="0">
              <a:latin typeface="Times New Roman" panose="02020603050405020304" pitchFamily="18" charset="0"/>
              <a:cs typeface="Times New Roman" panose="02020603050405020304" pitchFamily="18" charset="0"/>
            </a:rPr>
            <a:t> и тканевая инженерия (3D-печать органов)</a:t>
          </a:r>
        </a:p>
      </dgm:t>
    </dgm:pt>
    <dgm:pt modelId="{83FBF06A-21D5-4AF0-A94B-FF4E1A6D2249}" type="parTrans" cxnId="{20071145-7738-4268-A32B-15492F363BBB}">
      <dgm:prSet/>
      <dgm:spPr/>
      <dgm:t>
        <a:bodyPr/>
        <a:lstStyle/>
        <a:p>
          <a:endParaRPr lang="ru-RU" sz="1400">
            <a:latin typeface="Times New Roman" panose="02020603050405020304" pitchFamily="18" charset="0"/>
            <a:cs typeface="Times New Roman" panose="02020603050405020304" pitchFamily="18" charset="0"/>
          </a:endParaRPr>
        </a:p>
      </dgm:t>
    </dgm:pt>
    <dgm:pt modelId="{F02DB163-2F8E-442F-B0EB-E0A1D6F0803D}" type="sibTrans" cxnId="{20071145-7738-4268-A32B-15492F363BBB}">
      <dgm:prSet/>
      <dgm:spPr/>
      <dgm:t>
        <a:bodyPr/>
        <a:lstStyle/>
        <a:p>
          <a:endParaRPr lang="ru-RU" sz="1400">
            <a:latin typeface="Times New Roman" panose="02020603050405020304" pitchFamily="18" charset="0"/>
            <a:cs typeface="Times New Roman" panose="02020603050405020304" pitchFamily="18" charset="0"/>
          </a:endParaRPr>
        </a:p>
      </dgm:t>
    </dgm:pt>
    <dgm:pt modelId="{D113E194-251E-433C-8541-59439624072C}">
      <dgm:prSet custT="1"/>
      <dgm:spPr/>
      <dgm:t>
        <a:bodyPr/>
        <a:lstStyle/>
        <a:p>
          <a:pPr marL="57150">
            <a:spcAft>
              <a:spcPct val="15000"/>
            </a:spcAft>
          </a:pPr>
          <a:r>
            <a:rPr lang="ru-RU" sz="1400" dirty="0">
              <a:latin typeface="Times New Roman" panose="02020603050405020304" pitchFamily="18" charset="0"/>
              <a:cs typeface="Times New Roman" panose="02020603050405020304" pitchFamily="18" charset="0"/>
            </a:rPr>
            <a:t>Онкологические исследования (</a:t>
          </a:r>
          <a:r>
            <a:rPr lang="ru-RU" sz="1400" dirty="0" err="1">
              <a:latin typeface="Times New Roman" panose="02020603050405020304" pitchFamily="18" charset="0"/>
              <a:cs typeface="Times New Roman" panose="02020603050405020304" pitchFamily="18" charset="0"/>
            </a:rPr>
            <a:t>CAR</a:t>
          </a:r>
          <a:r>
            <a:rPr lang="ru-RU" sz="1400" dirty="0">
              <a:latin typeface="Times New Roman" panose="02020603050405020304" pitchFamily="18" charset="0"/>
              <a:cs typeface="Times New Roman" panose="02020603050405020304" pitchFamily="18" charset="0"/>
            </a:rPr>
            <a:t>-T-клеточная терапия)</a:t>
          </a:r>
        </a:p>
      </dgm:t>
    </dgm:pt>
    <dgm:pt modelId="{B9B45DE5-0DE7-4DA7-B6BE-1F660D1CD275}" type="parTrans" cxnId="{D590FBFC-4C7B-4ED1-870D-2035816013A9}">
      <dgm:prSet/>
      <dgm:spPr/>
      <dgm:t>
        <a:bodyPr/>
        <a:lstStyle/>
        <a:p>
          <a:endParaRPr lang="ru-RU" sz="1400">
            <a:latin typeface="Times New Roman" panose="02020603050405020304" pitchFamily="18" charset="0"/>
            <a:cs typeface="Times New Roman" panose="02020603050405020304" pitchFamily="18" charset="0"/>
          </a:endParaRPr>
        </a:p>
      </dgm:t>
    </dgm:pt>
    <dgm:pt modelId="{CF25093C-8B12-4B23-8A23-2723A9BABC3F}" type="sibTrans" cxnId="{D590FBFC-4C7B-4ED1-870D-2035816013A9}">
      <dgm:prSet/>
      <dgm:spPr/>
      <dgm:t>
        <a:bodyPr/>
        <a:lstStyle/>
        <a:p>
          <a:endParaRPr lang="ru-RU" sz="1400">
            <a:latin typeface="Times New Roman" panose="02020603050405020304" pitchFamily="18" charset="0"/>
            <a:cs typeface="Times New Roman" panose="02020603050405020304" pitchFamily="18" charset="0"/>
          </a:endParaRPr>
        </a:p>
      </dgm:t>
    </dgm:pt>
    <dgm:pt modelId="{A96E91AA-A49C-492F-90D9-67D30E1BE67C}">
      <dgm:prSet custT="1"/>
      <dgm:spPr/>
      <dgm:t>
        <a:bodyPr/>
        <a:lstStyle/>
        <a:p>
          <a:pPr marL="57150">
            <a:spcAft>
              <a:spcPct val="15000"/>
            </a:spcAft>
          </a:pPr>
          <a:r>
            <a:rPr lang="ru-RU" sz="1400">
              <a:latin typeface="Times New Roman" panose="02020603050405020304" pitchFamily="18" charset="0"/>
              <a:cs typeface="Times New Roman" panose="02020603050405020304" pitchFamily="18" charset="0"/>
            </a:rPr>
            <a:t>Тестирования лекарств (Органоиды, выращенные из стволовых клеток)</a:t>
          </a:r>
        </a:p>
      </dgm:t>
    </dgm:pt>
    <dgm:pt modelId="{E2BA2C4A-E489-45BF-9D3B-E0078686E3E8}" type="parTrans" cxnId="{D93BAA5D-DC87-4646-8C15-5A9F474C7139}">
      <dgm:prSet/>
      <dgm:spPr/>
      <dgm:t>
        <a:bodyPr/>
        <a:lstStyle/>
        <a:p>
          <a:endParaRPr lang="ru-RU" sz="1400">
            <a:latin typeface="Times New Roman" panose="02020603050405020304" pitchFamily="18" charset="0"/>
            <a:cs typeface="Times New Roman" panose="02020603050405020304" pitchFamily="18" charset="0"/>
          </a:endParaRPr>
        </a:p>
      </dgm:t>
    </dgm:pt>
    <dgm:pt modelId="{7F708FE8-FA88-4FE5-9A4E-EDEA76F292D6}" type="sibTrans" cxnId="{D93BAA5D-DC87-4646-8C15-5A9F474C7139}">
      <dgm:prSet/>
      <dgm:spPr/>
      <dgm:t>
        <a:bodyPr/>
        <a:lstStyle/>
        <a:p>
          <a:endParaRPr lang="ru-RU" sz="1400">
            <a:latin typeface="Times New Roman" panose="02020603050405020304" pitchFamily="18" charset="0"/>
            <a:cs typeface="Times New Roman" panose="02020603050405020304" pitchFamily="18" charset="0"/>
          </a:endParaRPr>
        </a:p>
      </dgm:t>
    </dgm:pt>
    <dgm:pt modelId="{E37BED1F-867B-4D23-8A9E-FC5EB677D07E}">
      <dgm:prSet custT="1"/>
      <dgm:spPr/>
      <dgm:t>
        <a:bodyPr/>
        <a:lstStyle/>
        <a:p>
          <a:r>
            <a:rPr lang="ru-RU" sz="1400">
              <a:latin typeface="Times New Roman" panose="02020603050405020304" pitchFamily="18" charset="0"/>
              <a:cs typeface="Times New Roman" panose="02020603050405020304" pitchFamily="18" charset="0"/>
            </a:rPr>
            <a:t>Сельскохозяйственные биотехнологии</a:t>
          </a:r>
        </a:p>
      </dgm:t>
    </dgm:pt>
    <dgm:pt modelId="{59D60AEE-9A8C-4056-A226-01C115E154F6}" type="parTrans" cxnId="{1BF6D834-C953-4B80-8FF3-C38285CF77C7}">
      <dgm:prSet/>
      <dgm:spPr/>
      <dgm:t>
        <a:bodyPr/>
        <a:lstStyle/>
        <a:p>
          <a:endParaRPr lang="ru-RU" sz="1400">
            <a:latin typeface="Times New Roman" panose="02020603050405020304" pitchFamily="18" charset="0"/>
            <a:cs typeface="Times New Roman" panose="02020603050405020304" pitchFamily="18" charset="0"/>
          </a:endParaRPr>
        </a:p>
      </dgm:t>
    </dgm:pt>
    <dgm:pt modelId="{45F5FEAD-4B92-4732-8BFA-2972ABDFE8D5}" type="sibTrans" cxnId="{1BF6D834-C953-4B80-8FF3-C38285CF77C7}">
      <dgm:prSet/>
      <dgm:spPr/>
      <dgm:t>
        <a:bodyPr/>
        <a:lstStyle/>
        <a:p>
          <a:endParaRPr lang="ru-RU" sz="1400">
            <a:latin typeface="Times New Roman" panose="02020603050405020304" pitchFamily="18" charset="0"/>
            <a:cs typeface="Times New Roman" panose="02020603050405020304" pitchFamily="18" charset="0"/>
          </a:endParaRPr>
        </a:p>
      </dgm:t>
    </dgm:pt>
    <dgm:pt modelId="{A11D4D5E-64B2-46B4-B64C-6D61AF477AB9}">
      <dgm:prSet custT="1"/>
      <dgm:spPr/>
      <dgm:t>
        <a:bodyPr/>
        <a:lstStyle/>
        <a:p>
          <a:r>
            <a:rPr lang="ru-RU" sz="1400" dirty="0">
              <a:latin typeface="Times New Roman" panose="02020603050405020304" pitchFamily="18" charset="0"/>
              <a:cs typeface="Times New Roman" panose="02020603050405020304" pitchFamily="18" charset="0"/>
            </a:rPr>
            <a:t>Генетически модифицированные культуры</a:t>
          </a:r>
        </a:p>
      </dgm:t>
    </dgm:pt>
    <dgm:pt modelId="{68EA6CDE-62AB-42D5-A71A-6F866AF54DB9}" type="parTrans" cxnId="{33D3B56F-FBA9-456E-B3E4-A31680CFBC4B}">
      <dgm:prSet/>
      <dgm:spPr/>
      <dgm:t>
        <a:bodyPr/>
        <a:lstStyle/>
        <a:p>
          <a:endParaRPr lang="ru-RU" sz="1400">
            <a:latin typeface="Times New Roman" panose="02020603050405020304" pitchFamily="18" charset="0"/>
            <a:cs typeface="Times New Roman" panose="02020603050405020304" pitchFamily="18" charset="0"/>
          </a:endParaRPr>
        </a:p>
      </dgm:t>
    </dgm:pt>
    <dgm:pt modelId="{FE902372-C61C-4573-A78F-D3BE04098F78}" type="sibTrans" cxnId="{33D3B56F-FBA9-456E-B3E4-A31680CFBC4B}">
      <dgm:prSet/>
      <dgm:spPr/>
      <dgm:t>
        <a:bodyPr/>
        <a:lstStyle/>
        <a:p>
          <a:endParaRPr lang="ru-RU" sz="1400">
            <a:latin typeface="Times New Roman" panose="02020603050405020304" pitchFamily="18" charset="0"/>
            <a:cs typeface="Times New Roman" panose="02020603050405020304" pitchFamily="18" charset="0"/>
          </a:endParaRPr>
        </a:p>
      </dgm:t>
    </dgm:pt>
    <dgm:pt modelId="{6A09D6EF-19EA-4D4A-82B2-0267DBCC9285}">
      <dgm:prSet custT="1"/>
      <dgm:spPr/>
      <dgm:t>
        <a:bodyPr/>
        <a:lstStyle/>
        <a:p>
          <a:r>
            <a:rPr lang="ru-RU" sz="1400">
              <a:latin typeface="Times New Roman" panose="02020603050405020304" pitchFamily="18" charset="0"/>
              <a:cs typeface="Times New Roman" panose="02020603050405020304" pitchFamily="18" charset="0"/>
            </a:rPr>
            <a:t>Биоинженерное растениеводство для закрытых систем</a:t>
          </a:r>
        </a:p>
      </dgm:t>
    </dgm:pt>
    <dgm:pt modelId="{A8CEDF04-E1F3-4712-B003-70194407F3B2}" type="parTrans" cxnId="{D857E209-3A36-4970-8C26-E0E7FBB18ADB}">
      <dgm:prSet/>
      <dgm:spPr/>
      <dgm:t>
        <a:bodyPr/>
        <a:lstStyle/>
        <a:p>
          <a:endParaRPr lang="ru-RU" sz="1400">
            <a:latin typeface="Times New Roman" panose="02020603050405020304" pitchFamily="18" charset="0"/>
            <a:cs typeface="Times New Roman" panose="02020603050405020304" pitchFamily="18" charset="0"/>
          </a:endParaRPr>
        </a:p>
      </dgm:t>
    </dgm:pt>
    <dgm:pt modelId="{439D88CC-BBD7-4D23-ABA1-76ACD6B11357}" type="sibTrans" cxnId="{D857E209-3A36-4970-8C26-E0E7FBB18ADB}">
      <dgm:prSet/>
      <dgm:spPr/>
      <dgm:t>
        <a:bodyPr/>
        <a:lstStyle/>
        <a:p>
          <a:endParaRPr lang="ru-RU" sz="1400">
            <a:latin typeface="Times New Roman" panose="02020603050405020304" pitchFamily="18" charset="0"/>
            <a:cs typeface="Times New Roman" panose="02020603050405020304" pitchFamily="18" charset="0"/>
          </a:endParaRPr>
        </a:p>
      </dgm:t>
    </dgm:pt>
    <dgm:pt modelId="{21ACB058-C159-4016-B9B7-93D8D9B3E26B}">
      <dgm:prSet custT="1"/>
      <dgm:spPr/>
      <dgm:t>
        <a:bodyPr/>
        <a:lstStyle/>
        <a:p>
          <a:r>
            <a:rPr lang="ru-RU" sz="1400" dirty="0">
              <a:latin typeface="Times New Roman" panose="02020603050405020304" pitchFamily="18" charset="0"/>
              <a:cs typeface="Times New Roman" panose="02020603050405020304" pitchFamily="18" charset="0"/>
            </a:rPr>
            <a:t>Синтетическое, искусственное мясо</a:t>
          </a:r>
        </a:p>
      </dgm:t>
    </dgm:pt>
    <dgm:pt modelId="{0B78E3ED-F4AA-4B07-A61D-4FB173FCD0CA}" type="parTrans" cxnId="{FA3DBCC7-0536-4D56-ABA2-3981AF8AA1C6}">
      <dgm:prSet/>
      <dgm:spPr/>
      <dgm:t>
        <a:bodyPr/>
        <a:lstStyle/>
        <a:p>
          <a:endParaRPr lang="ru-RU" sz="1400">
            <a:latin typeface="Times New Roman" panose="02020603050405020304" pitchFamily="18" charset="0"/>
            <a:cs typeface="Times New Roman" panose="02020603050405020304" pitchFamily="18" charset="0"/>
          </a:endParaRPr>
        </a:p>
      </dgm:t>
    </dgm:pt>
    <dgm:pt modelId="{D619E352-13CB-4855-9E39-D0706FCA175A}" type="sibTrans" cxnId="{FA3DBCC7-0536-4D56-ABA2-3981AF8AA1C6}">
      <dgm:prSet/>
      <dgm:spPr/>
      <dgm:t>
        <a:bodyPr/>
        <a:lstStyle/>
        <a:p>
          <a:endParaRPr lang="ru-RU" sz="1400">
            <a:latin typeface="Times New Roman" panose="02020603050405020304" pitchFamily="18" charset="0"/>
            <a:cs typeface="Times New Roman" panose="02020603050405020304" pitchFamily="18" charset="0"/>
          </a:endParaRPr>
        </a:p>
      </dgm:t>
    </dgm:pt>
    <dgm:pt modelId="{8EEC71F1-0261-4AC6-B254-6D4DAC071440}">
      <dgm:prSet custT="1"/>
      <dgm:spPr/>
      <dgm:t>
        <a:bodyPr/>
        <a:lstStyle/>
        <a:p>
          <a:r>
            <a:rPr lang="ru-RU" sz="1400" dirty="0">
              <a:latin typeface="Times New Roman" panose="02020603050405020304" pitchFamily="18" charset="0"/>
              <a:cs typeface="Times New Roman" panose="02020603050405020304" pitchFamily="18" charset="0"/>
            </a:rPr>
            <a:t>Промышленные биотехнологии</a:t>
          </a:r>
        </a:p>
      </dgm:t>
    </dgm:pt>
    <dgm:pt modelId="{43357784-4C99-488E-8151-63647F62E353}" type="parTrans" cxnId="{4430A2BB-01DD-44BE-8A7B-F291CE5B47E0}">
      <dgm:prSet/>
      <dgm:spPr/>
      <dgm:t>
        <a:bodyPr/>
        <a:lstStyle/>
        <a:p>
          <a:endParaRPr lang="ru-RU" sz="1400">
            <a:latin typeface="Times New Roman" panose="02020603050405020304" pitchFamily="18" charset="0"/>
            <a:cs typeface="Times New Roman" panose="02020603050405020304" pitchFamily="18" charset="0"/>
          </a:endParaRPr>
        </a:p>
      </dgm:t>
    </dgm:pt>
    <dgm:pt modelId="{C67CCE69-0C09-4F15-89D5-55C20621216B}" type="sibTrans" cxnId="{4430A2BB-01DD-44BE-8A7B-F291CE5B47E0}">
      <dgm:prSet/>
      <dgm:spPr/>
      <dgm:t>
        <a:bodyPr/>
        <a:lstStyle/>
        <a:p>
          <a:endParaRPr lang="ru-RU" sz="1400">
            <a:latin typeface="Times New Roman" panose="02020603050405020304" pitchFamily="18" charset="0"/>
            <a:cs typeface="Times New Roman" panose="02020603050405020304" pitchFamily="18" charset="0"/>
          </a:endParaRPr>
        </a:p>
      </dgm:t>
    </dgm:pt>
    <dgm:pt modelId="{DBBB85C9-2ACE-466F-8AAC-684D14F35FBD}">
      <dgm:prSet custT="1"/>
      <dgm:spPr/>
      <dgm:t>
        <a:bodyPr/>
        <a:lstStyle/>
        <a:p>
          <a:r>
            <a:rPr lang="ru-RU" sz="1400">
              <a:latin typeface="Times New Roman" panose="02020603050405020304" pitchFamily="18" charset="0"/>
              <a:cs typeface="Times New Roman" panose="02020603050405020304" pitchFamily="18" charset="0"/>
            </a:rPr>
            <a:t>Биотопливо</a:t>
          </a:r>
        </a:p>
      </dgm:t>
    </dgm:pt>
    <dgm:pt modelId="{4E418F05-56FF-4EE6-BCEC-F212D6D85FC1}" type="parTrans" cxnId="{37F0AB1F-6623-4F96-A80C-586B915E2ED4}">
      <dgm:prSet/>
      <dgm:spPr/>
      <dgm:t>
        <a:bodyPr/>
        <a:lstStyle/>
        <a:p>
          <a:endParaRPr lang="ru-RU" sz="1400">
            <a:latin typeface="Times New Roman" panose="02020603050405020304" pitchFamily="18" charset="0"/>
            <a:cs typeface="Times New Roman" panose="02020603050405020304" pitchFamily="18" charset="0"/>
          </a:endParaRPr>
        </a:p>
      </dgm:t>
    </dgm:pt>
    <dgm:pt modelId="{3A1D23FE-EB33-4492-8D2A-4B6B764A9AE8}" type="sibTrans" cxnId="{37F0AB1F-6623-4F96-A80C-586B915E2ED4}">
      <dgm:prSet/>
      <dgm:spPr/>
      <dgm:t>
        <a:bodyPr/>
        <a:lstStyle/>
        <a:p>
          <a:endParaRPr lang="ru-RU" sz="1400">
            <a:latin typeface="Times New Roman" panose="02020603050405020304" pitchFamily="18" charset="0"/>
            <a:cs typeface="Times New Roman" panose="02020603050405020304" pitchFamily="18" charset="0"/>
          </a:endParaRPr>
        </a:p>
      </dgm:t>
    </dgm:pt>
    <dgm:pt modelId="{6D88B343-F7AC-4C6F-B70E-4911B13C779B}">
      <dgm:prSet custT="1"/>
      <dgm:spPr/>
      <dgm:t>
        <a:bodyPr/>
        <a:lstStyle/>
        <a:p>
          <a:r>
            <a:rPr lang="ru-RU" sz="1400">
              <a:latin typeface="Times New Roman" panose="02020603050405020304" pitchFamily="18" charset="0"/>
              <a:cs typeface="Times New Roman" panose="02020603050405020304" pitchFamily="18" charset="0"/>
            </a:rPr>
            <a:t>Биодеградируемые материалы</a:t>
          </a:r>
        </a:p>
      </dgm:t>
    </dgm:pt>
    <dgm:pt modelId="{11C96CFB-A223-47B1-9A6F-5928F8183D44}" type="parTrans" cxnId="{9D87935C-8E1D-436A-A326-7749C33B9331}">
      <dgm:prSet/>
      <dgm:spPr/>
      <dgm:t>
        <a:bodyPr/>
        <a:lstStyle/>
        <a:p>
          <a:endParaRPr lang="ru-RU" sz="1400">
            <a:latin typeface="Times New Roman" panose="02020603050405020304" pitchFamily="18" charset="0"/>
            <a:cs typeface="Times New Roman" panose="02020603050405020304" pitchFamily="18" charset="0"/>
          </a:endParaRPr>
        </a:p>
      </dgm:t>
    </dgm:pt>
    <dgm:pt modelId="{D3231D47-A726-4963-ACFA-85642F672B5C}" type="sibTrans" cxnId="{9D87935C-8E1D-436A-A326-7749C33B9331}">
      <dgm:prSet/>
      <dgm:spPr/>
      <dgm:t>
        <a:bodyPr/>
        <a:lstStyle/>
        <a:p>
          <a:endParaRPr lang="ru-RU" sz="1400">
            <a:latin typeface="Times New Roman" panose="02020603050405020304" pitchFamily="18" charset="0"/>
            <a:cs typeface="Times New Roman" panose="02020603050405020304" pitchFamily="18" charset="0"/>
          </a:endParaRPr>
        </a:p>
      </dgm:t>
    </dgm:pt>
    <dgm:pt modelId="{7F7843C4-6829-4071-B805-20F556FA17E1}">
      <dgm:prSet custT="1"/>
      <dgm:spPr/>
      <dgm:t>
        <a:bodyPr/>
        <a:lstStyle/>
        <a:p>
          <a:r>
            <a:rPr lang="ru-RU" sz="1400">
              <a:latin typeface="Times New Roman" panose="02020603050405020304" pitchFamily="18" charset="0"/>
              <a:cs typeface="Times New Roman" panose="02020603050405020304" pitchFamily="18" charset="0"/>
            </a:rPr>
            <a:t>Ферментная инженерия</a:t>
          </a:r>
        </a:p>
      </dgm:t>
    </dgm:pt>
    <dgm:pt modelId="{94BB512C-70DA-4A82-ABD9-2680B6AF0972}" type="parTrans" cxnId="{9FEA7AD9-D278-4B9B-B85C-9FD9A0B70E11}">
      <dgm:prSet/>
      <dgm:spPr/>
      <dgm:t>
        <a:bodyPr/>
        <a:lstStyle/>
        <a:p>
          <a:endParaRPr lang="ru-RU" sz="1400">
            <a:latin typeface="Times New Roman" panose="02020603050405020304" pitchFamily="18" charset="0"/>
            <a:cs typeface="Times New Roman" panose="02020603050405020304" pitchFamily="18" charset="0"/>
          </a:endParaRPr>
        </a:p>
      </dgm:t>
    </dgm:pt>
    <dgm:pt modelId="{8CA4605B-D2F5-4417-BF34-869B259C820C}" type="sibTrans" cxnId="{9FEA7AD9-D278-4B9B-B85C-9FD9A0B70E11}">
      <dgm:prSet/>
      <dgm:spPr/>
      <dgm:t>
        <a:bodyPr/>
        <a:lstStyle/>
        <a:p>
          <a:endParaRPr lang="ru-RU" sz="1400">
            <a:latin typeface="Times New Roman" panose="02020603050405020304" pitchFamily="18" charset="0"/>
            <a:cs typeface="Times New Roman" panose="02020603050405020304" pitchFamily="18" charset="0"/>
          </a:endParaRPr>
        </a:p>
      </dgm:t>
    </dgm:pt>
    <dgm:pt modelId="{FAEDBD33-99DE-4152-B634-A56DB11F4CD8}">
      <dgm:prSet custT="1"/>
      <dgm:spPr/>
      <dgm:t>
        <a:bodyPr/>
        <a:lstStyle/>
        <a:p>
          <a:r>
            <a:rPr lang="ru-RU" sz="1400">
              <a:latin typeface="Times New Roman" panose="02020603050405020304" pitchFamily="18" charset="0"/>
              <a:cs typeface="Times New Roman" panose="02020603050405020304" pitchFamily="18" charset="0"/>
            </a:rPr>
            <a:t>Экобиотехнологии</a:t>
          </a:r>
        </a:p>
      </dgm:t>
    </dgm:pt>
    <dgm:pt modelId="{7274EB77-28BC-4E44-9895-852D36390666}" type="parTrans" cxnId="{D5A792F1-A445-4C54-8E00-AAD24855E1CD}">
      <dgm:prSet/>
      <dgm:spPr/>
      <dgm:t>
        <a:bodyPr/>
        <a:lstStyle/>
        <a:p>
          <a:endParaRPr lang="ru-RU" sz="1400">
            <a:latin typeface="Times New Roman" panose="02020603050405020304" pitchFamily="18" charset="0"/>
            <a:cs typeface="Times New Roman" panose="02020603050405020304" pitchFamily="18" charset="0"/>
          </a:endParaRPr>
        </a:p>
      </dgm:t>
    </dgm:pt>
    <dgm:pt modelId="{02A0D4AF-890B-460D-A168-E55ADA079EEA}" type="sibTrans" cxnId="{D5A792F1-A445-4C54-8E00-AAD24855E1CD}">
      <dgm:prSet/>
      <dgm:spPr/>
      <dgm:t>
        <a:bodyPr/>
        <a:lstStyle/>
        <a:p>
          <a:endParaRPr lang="ru-RU" sz="1400">
            <a:latin typeface="Times New Roman" panose="02020603050405020304" pitchFamily="18" charset="0"/>
            <a:cs typeface="Times New Roman" panose="02020603050405020304" pitchFamily="18" charset="0"/>
          </a:endParaRPr>
        </a:p>
      </dgm:t>
    </dgm:pt>
    <dgm:pt modelId="{DEB18CAA-6A5F-445D-A2FA-51794B7E7B6B}">
      <dgm:prSet custT="1"/>
      <dgm:spPr/>
      <dgm:t>
        <a:bodyPr/>
        <a:lstStyle/>
        <a:p>
          <a:r>
            <a:rPr lang="ru-RU" sz="1400">
              <a:latin typeface="Times New Roman" panose="02020603050405020304" pitchFamily="18" charset="0"/>
              <a:cs typeface="Times New Roman" panose="02020603050405020304" pitchFamily="18" charset="0"/>
            </a:rPr>
            <a:t>Биоремедиация</a:t>
          </a:r>
        </a:p>
      </dgm:t>
    </dgm:pt>
    <dgm:pt modelId="{0EA6AA70-3273-4E1C-B445-B4495243140E}" type="parTrans" cxnId="{315B3476-E229-4462-8EFF-A8B775A32CF1}">
      <dgm:prSet/>
      <dgm:spPr/>
      <dgm:t>
        <a:bodyPr/>
        <a:lstStyle/>
        <a:p>
          <a:endParaRPr lang="ru-RU" sz="1400">
            <a:latin typeface="Times New Roman" panose="02020603050405020304" pitchFamily="18" charset="0"/>
            <a:cs typeface="Times New Roman" panose="02020603050405020304" pitchFamily="18" charset="0"/>
          </a:endParaRPr>
        </a:p>
      </dgm:t>
    </dgm:pt>
    <dgm:pt modelId="{B1751BFF-EA73-4403-8891-68AFBA184D0C}" type="sibTrans" cxnId="{315B3476-E229-4462-8EFF-A8B775A32CF1}">
      <dgm:prSet/>
      <dgm:spPr/>
      <dgm:t>
        <a:bodyPr/>
        <a:lstStyle/>
        <a:p>
          <a:endParaRPr lang="ru-RU" sz="1400">
            <a:latin typeface="Times New Roman" panose="02020603050405020304" pitchFamily="18" charset="0"/>
            <a:cs typeface="Times New Roman" panose="02020603050405020304" pitchFamily="18" charset="0"/>
          </a:endParaRPr>
        </a:p>
      </dgm:t>
    </dgm:pt>
    <dgm:pt modelId="{00C00799-254F-46B4-ADE4-7B1E285C75FB}">
      <dgm:prSet custT="1"/>
      <dgm:spPr/>
      <dgm:t>
        <a:bodyPr/>
        <a:lstStyle/>
        <a:p>
          <a:r>
            <a:rPr lang="ru-RU" sz="1400">
              <a:latin typeface="Times New Roman" panose="02020603050405020304" pitchFamily="18" charset="0"/>
              <a:cs typeface="Times New Roman" panose="02020603050405020304" pitchFamily="18" charset="0"/>
            </a:rPr>
            <a:t>Синтетическая экология (конструирование микробных сообществ)</a:t>
          </a:r>
        </a:p>
      </dgm:t>
    </dgm:pt>
    <dgm:pt modelId="{42C1A059-98F9-4C5E-B84B-12B6AF4B3465}" type="parTrans" cxnId="{AAB4E1DE-BB77-47E7-B5F7-E4C71FCF9B3F}">
      <dgm:prSet/>
      <dgm:spPr/>
      <dgm:t>
        <a:bodyPr/>
        <a:lstStyle/>
        <a:p>
          <a:endParaRPr lang="ru-RU" sz="1400">
            <a:latin typeface="Times New Roman" panose="02020603050405020304" pitchFamily="18" charset="0"/>
            <a:cs typeface="Times New Roman" panose="02020603050405020304" pitchFamily="18" charset="0"/>
          </a:endParaRPr>
        </a:p>
      </dgm:t>
    </dgm:pt>
    <dgm:pt modelId="{D6DFDC5E-31DD-49EA-9253-15C5A451F31E}" type="sibTrans" cxnId="{AAB4E1DE-BB77-47E7-B5F7-E4C71FCF9B3F}">
      <dgm:prSet/>
      <dgm:spPr/>
      <dgm:t>
        <a:bodyPr/>
        <a:lstStyle/>
        <a:p>
          <a:endParaRPr lang="ru-RU" sz="1400">
            <a:latin typeface="Times New Roman" panose="02020603050405020304" pitchFamily="18" charset="0"/>
            <a:cs typeface="Times New Roman" panose="02020603050405020304" pitchFamily="18" charset="0"/>
          </a:endParaRPr>
        </a:p>
      </dgm:t>
    </dgm:pt>
    <dgm:pt modelId="{1DBBEE8C-2130-4B59-824A-F9C0B2F62485}">
      <dgm:prSet custT="1"/>
      <dgm:spPr/>
      <dgm:t>
        <a:bodyPr/>
        <a:lstStyle/>
        <a:p>
          <a:r>
            <a:rPr lang="ru-RU" sz="1400">
              <a:latin typeface="Times New Roman" panose="02020603050405020304" pitchFamily="18" charset="0"/>
              <a:cs typeface="Times New Roman" panose="02020603050405020304" pitchFamily="18" charset="0"/>
            </a:rPr>
            <a:t>Нейробиотехнологии и биоэлектроника</a:t>
          </a:r>
        </a:p>
      </dgm:t>
    </dgm:pt>
    <dgm:pt modelId="{138F4FD9-68E1-46EC-89AA-D7086182267F}" type="parTrans" cxnId="{84EB5B17-0E9F-44A0-B8E3-B7CAE023C951}">
      <dgm:prSet/>
      <dgm:spPr/>
      <dgm:t>
        <a:bodyPr/>
        <a:lstStyle/>
        <a:p>
          <a:endParaRPr lang="ru-RU" sz="1400">
            <a:latin typeface="Times New Roman" panose="02020603050405020304" pitchFamily="18" charset="0"/>
            <a:cs typeface="Times New Roman" panose="02020603050405020304" pitchFamily="18" charset="0"/>
          </a:endParaRPr>
        </a:p>
      </dgm:t>
    </dgm:pt>
    <dgm:pt modelId="{473D1513-1C71-48BC-8E45-8E33ECB33B46}" type="sibTrans" cxnId="{84EB5B17-0E9F-44A0-B8E3-B7CAE023C951}">
      <dgm:prSet/>
      <dgm:spPr/>
      <dgm:t>
        <a:bodyPr/>
        <a:lstStyle/>
        <a:p>
          <a:endParaRPr lang="ru-RU" sz="1400">
            <a:latin typeface="Times New Roman" panose="02020603050405020304" pitchFamily="18" charset="0"/>
            <a:cs typeface="Times New Roman" panose="02020603050405020304" pitchFamily="18" charset="0"/>
          </a:endParaRPr>
        </a:p>
      </dgm:t>
    </dgm:pt>
    <dgm:pt modelId="{F719B1F5-AD62-4E37-A1AB-5044ABBB4DDC}">
      <dgm:prSet custT="1"/>
      <dgm:spPr/>
      <dgm:t>
        <a:bodyPr/>
        <a:lstStyle/>
        <a:p>
          <a:r>
            <a:rPr lang="ru-RU" sz="1400">
              <a:latin typeface="Times New Roman" panose="02020603050405020304" pitchFamily="18" charset="0"/>
              <a:cs typeface="Times New Roman" panose="02020603050405020304" pitchFamily="18" charset="0"/>
            </a:rPr>
            <a:t>Нейроинтерфейсы (импланты для парализованных)</a:t>
          </a:r>
        </a:p>
      </dgm:t>
    </dgm:pt>
    <dgm:pt modelId="{4D22FA73-39FA-4D34-A72B-3F7B218B9F96}" type="parTrans" cxnId="{B3785EF4-29C3-4F97-ABC8-F05D6DD63504}">
      <dgm:prSet/>
      <dgm:spPr/>
      <dgm:t>
        <a:bodyPr/>
        <a:lstStyle/>
        <a:p>
          <a:endParaRPr lang="ru-RU" sz="1400">
            <a:latin typeface="Times New Roman" panose="02020603050405020304" pitchFamily="18" charset="0"/>
            <a:cs typeface="Times New Roman" panose="02020603050405020304" pitchFamily="18" charset="0"/>
          </a:endParaRPr>
        </a:p>
      </dgm:t>
    </dgm:pt>
    <dgm:pt modelId="{9526A835-F8AE-4C71-B5C3-110BA9F32FE4}" type="sibTrans" cxnId="{B3785EF4-29C3-4F97-ABC8-F05D6DD63504}">
      <dgm:prSet/>
      <dgm:spPr/>
      <dgm:t>
        <a:bodyPr/>
        <a:lstStyle/>
        <a:p>
          <a:endParaRPr lang="ru-RU" sz="1400">
            <a:latin typeface="Times New Roman" panose="02020603050405020304" pitchFamily="18" charset="0"/>
            <a:cs typeface="Times New Roman" panose="02020603050405020304" pitchFamily="18" charset="0"/>
          </a:endParaRPr>
        </a:p>
      </dgm:t>
    </dgm:pt>
    <dgm:pt modelId="{63C141FF-EE40-478F-AB5D-AEF02F66AA06}">
      <dgm:prSet custT="1"/>
      <dgm:spPr/>
      <dgm:t>
        <a:bodyPr/>
        <a:lstStyle/>
        <a:p>
          <a:r>
            <a:rPr lang="ru-RU" sz="1400">
              <a:latin typeface="Times New Roman" panose="02020603050405020304" pitchFamily="18" charset="0"/>
              <a:cs typeface="Times New Roman" panose="02020603050405020304" pitchFamily="18" charset="0"/>
            </a:rPr>
            <a:t>Оптогенетика (управление нейронами с помощью света)</a:t>
          </a:r>
        </a:p>
      </dgm:t>
    </dgm:pt>
    <dgm:pt modelId="{5BCE783E-A94C-4722-98E6-9D4EDCF99479}" type="parTrans" cxnId="{432DD4BD-E6DE-4C7D-88F0-E493EB7AA491}">
      <dgm:prSet/>
      <dgm:spPr/>
      <dgm:t>
        <a:bodyPr/>
        <a:lstStyle/>
        <a:p>
          <a:endParaRPr lang="ru-RU" sz="1400">
            <a:latin typeface="Times New Roman" panose="02020603050405020304" pitchFamily="18" charset="0"/>
            <a:cs typeface="Times New Roman" panose="02020603050405020304" pitchFamily="18" charset="0"/>
          </a:endParaRPr>
        </a:p>
      </dgm:t>
    </dgm:pt>
    <dgm:pt modelId="{CE130BFF-95F2-4A39-B527-CB8E08A13EBA}" type="sibTrans" cxnId="{432DD4BD-E6DE-4C7D-88F0-E493EB7AA491}">
      <dgm:prSet/>
      <dgm:spPr/>
      <dgm:t>
        <a:bodyPr/>
        <a:lstStyle/>
        <a:p>
          <a:endParaRPr lang="ru-RU" sz="1400">
            <a:latin typeface="Times New Roman" panose="02020603050405020304" pitchFamily="18" charset="0"/>
            <a:cs typeface="Times New Roman" panose="02020603050405020304" pitchFamily="18" charset="0"/>
          </a:endParaRPr>
        </a:p>
      </dgm:t>
    </dgm:pt>
    <dgm:pt modelId="{98564FEE-8F89-44A3-A804-4653176BD23C}">
      <dgm:prSet custT="1"/>
      <dgm:spPr/>
      <dgm:t>
        <a:bodyPr/>
        <a:lstStyle/>
        <a:p>
          <a:r>
            <a:rPr lang="ru-RU" sz="1400">
              <a:latin typeface="Times New Roman" panose="02020603050405020304" pitchFamily="18" charset="0"/>
              <a:cs typeface="Times New Roman" panose="02020603050405020304" pitchFamily="18" charset="0"/>
            </a:rPr>
            <a:t>Биогибридные системы (сочетание живых клеток с электроникой)</a:t>
          </a:r>
        </a:p>
      </dgm:t>
    </dgm:pt>
    <dgm:pt modelId="{0BA006E0-884F-4149-A252-14406F7F29DE}" type="parTrans" cxnId="{A1DB8133-3047-424D-9DD0-8E373CEC74BF}">
      <dgm:prSet/>
      <dgm:spPr/>
      <dgm:t>
        <a:bodyPr/>
        <a:lstStyle/>
        <a:p>
          <a:endParaRPr lang="ru-RU" sz="1400">
            <a:latin typeface="Times New Roman" panose="02020603050405020304" pitchFamily="18" charset="0"/>
            <a:cs typeface="Times New Roman" panose="02020603050405020304" pitchFamily="18" charset="0"/>
          </a:endParaRPr>
        </a:p>
      </dgm:t>
    </dgm:pt>
    <dgm:pt modelId="{88A11BC0-B308-412A-A359-68503C7E86D3}" type="sibTrans" cxnId="{A1DB8133-3047-424D-9DD0-8E373CEC74BF}">
      <dgm:prSet/>
      <dgm:spPr/>
      <dgm:t>
        <a:bodyPr/>
        <a:lstStyle/>
        <a:p>
          <a:endParaRPr lang="ru-RU" sz="1400">
            <a:latin typeface="Times New Roman" panose="02020603050405020304" pitchFamily="18" charset="0"/>
            <a:cs typeface="Times New Roman" panose="02020603050405020304" pitchFamily="18" charset="0"/>
          </a:endParaRPr>
        </a:p>
      </dgm:t>
    </dgm:pt>
    <dgm:pt modelId="{8B9D9442-0919-4341-B46E-F18ADB1269F0}">
      <dgm:prSet custT="1"/>
      <dgm:spPr/>
      <dgm:t>
        <a:bodyPr/>
        <a:lstStyle/>
        <a:p>
          <a:r>
            <a:rPr lang="ru-RU" sz="1400">
              <a:latin typeface="Times New Roman" panose="02020603050405020304" pitchFamily="18" charset="0"/>
              <a:cs typeface="Times New Roman" panose="02020603050405020304" pitchFamily="18" charset="0"/>
            </a:rPr>
            <a:t>Микробиом</a:t>
          </a:r>
        </a:p>
      </dgm:t>
    </dgm:pt>
    <dgm:pt modelId="{4B5D275C-980E-4C3F-816B-5114908650DC}" type="parTrans" cxnId="{4D236C00-E0F0-4E75-BB57-FE2401CE069C}">
      <dgm:prSet/>
      <dgm:spPr/>
      <dgm:t>
        <a:bodyPr/>
        <a:lstStyle/>
        <a:p>
          <a:endParaRPr lang="ru-RU" sz="1400"/>
        </a:p>
      </dgm:t>
    </dgm:pt>
    <dgm:pt modelId="{5D95F548-2B41-4899-B436-FD209E9B5BB8}" type="sibTrans" cxnId="{4D236C00-E0F0-4E75-BB57-FE2401CE069C}">
      <dgm:prSet/>
      <dgm:spPr/>
      <dgm:t>
        <a:bodyPr/>
        <a:lstStyle/>
        <a:p>
          <a:endParaRPr lang="ru-RU" sz="1400"/>
        </a:p>
      </dgm:t>
    </dgm:pt>
    <dgm:pt modelId="{F6D3E2B3-D5CD-4CF0-96F0-EEFE18508316}">
      <dgm:prSet custT="1"/>
      <dgm:spPr/>
      <dgm:t>
        <a:bodyPr/>
        <a:lstStyle/>
        <a:p>
          <a:r>
            <a:rPr lang="ru-RU" sz="1400" dirty="0" smtClean="0">
              <a:latin typeface="Times New Roman" panose="02020603050405020304" pitchFamily="18" charset="0"/>
              <a:cs typeface="Times New Roman" panose="02020603050405020304" pitchFamily="18" charset="0"/>
            </a:rPr>
            <a:t>Лечение </a:t>
          </a:r>
          <a:r>
            <a:rPr lang="ru-RU" sz="1400" dirty="0">
              <a:latin typeface="Times New Roman" panose="02020603050405020304" pitchFamily="18" charset="0"/>
              <a:cs typeface="Times New Roman" panose="02020603050405020304" pitchFamily="18" charset="0"/>
            </a:rPr>
            <a:t>ВИЧ с помощью </a:t>
          </a:r>
          <a:r>
            <a:rPr lang="ru-RU" sz="1400" dirty="0" err="1">
              <a:latin typeface="Times New Roman" panose="02020603050405020304" pitchFamily="18" charset="0"/>
              <a:cs typeface="Times New Roman" panose="02020603050405020304" pitchFamily="18" charset="0"/>
            </a:rPr>
            <a:t>CRISPR</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Clustered</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Regularly</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Interspaced</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Palindromic</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Repeats</a:t>
          </a:r>
          <a:r>
            <a:rPr lang="ru-RU" sz="1400" dirty="0">
              <a:latin typeface="Times New Roman" panose="02020603050405020304" pitchFamily="18" charset="0"/>
              <a:cs typeface="Times New Roman" panose="02020603050405020304" pitchFamily="18" charset="0"/>
            </a:rPr>
            <a:t>).</a:t>
          </a:r>
        </a:p>
      </dgm:t>
    </dgm:pt>
    <dgm:pt modelId="{E304BDAC-A89B-457B-B268-0C3FD8811819}" type="parTrans" cxnId="{C6EC8BBD-1940-4F6E-B578-E8D9ACDC065D}">
      <dgm:prSet/>
      <dgm:spPr/>
      <dgm:t>
        <a:bodyPr/>
        <a:lstStyle/>
        <a:p>
          <a:endParaRPr lang="ru-RU"/>
        </a:p>
      </dgm:t>
    </dgm:pt>
    <dgm:pt modelId="{0EB20AF6-6633-4200-B3D5-DA77EF0196B1}" type="sibTrans" cxnId="{C6EC8BBD-1940-4F6E-B578-E8D9ACDC065D}">
      <dgm:prSet/>
      <dgm:spPr/>
      <dgm:t>
        <a:bodyPr/>
        <a:lstStyle/>
        <a:p>
          <a:endParaRPr lang="ru-RU"/>
        </a:p>
      </dgm:t>
    </dgm:pt>
    <dgm:pt modelId="{18C30224-31F7-4DEC-BEB2-5A48F6BFA800}" type="pres">
      <dgm:prSet presAssocID="{134CD230-585C-470D-8C4B-8B98AB3C6791}" presName="Name0" presStyleCnt="0">
        <dgm:presLayoutVars>
          <dgm:dir/>
          <dgm:animLvl val="lvl"/>
          <dgm:resizeHandles val="exact"/>
        </dgm:presLayoutVars>
      </dgm:prSet>
      <dgm:spPr/>
      <dgm:t>
        <a:bodyPr/>
        <a:lstStyle/>
        <a:p>
          <a:endParaRPr lang="ru-RU"/>
        </a:p>
      </dgm:t>
    </dgm:pt>
    <dgm:pt modelId="{BF46A914-CB68-404F-9A22-EB7CDA17B374}" type="pres">
      <dgm:prSet presAssocID="{82B5C39E-69CD-46D7-9689-BA6682DC4F18}" presName="linNode" presStyleCnt="0"/>
      <dgm:spPr/>
    </dgm:pt>
    <dgm:pt modelId="{C635DD3C-0E65-4739-9563-E6693645423C}" type="pres">
      <dgm:prSet presAssocID="{82B5C39E-69CD-46D7-9689-BA6682DC4F18}" presName="parentText" presStyleLbl="node1" presStyleIdx="0" presStyleCnt="6" custScaleX="67998" custScaleY="50836" custLinFactNeighborX="-7654" custLinFactNeighborY="138">
        <dgm:presLayoutVars>
          <dgm:chMax val="1"/>
          <dgm:bulletEnabled val="1"/>
        </dgm:presLayoutVars>
      </dgm:prSet>
      <dgm:spPr/>
      <dgm:t>
        <a:bodyPr/>
        <a:lstStyle/>
        <a:p>
          <a:endParaRPr lang="ru-RU"/>
        </a:p>
      </dgm:t>
    </dgm:pt>
    <dgm:pt modelId="{4EAF236C-5130-4CF6-94D3-75E6802ED70C}" type="pres">
      <dgm:prSet presAssocID="{82B5C39E-69CD-46D7-9689-BA6682DC4F18}" presName="descendantText" presStyleLbl="alignAccFollowNode1" presStyleIdx="0" presStyleCnt="6" custScaleX="120323" custScaleY="71849" custLinFactNeighborX="-97" custLinFactNeighborY="-3132">
        <dgm:presLayoutVars>
          <dgm:bulletEnabled val="1"/>
        </dgm:presLayoutVars>
      </dgm:prSet>
      <dgm:spPr/>
      <dgm:t>
        <a:bodyPr/>
        <a:lstStyle/>
        <a:p>
          <a:endParaRPr lang="ru-RU"/>
        </a:p>
      </dgm:t>
    </dgm:pt>
    <dgm:pt modelId="{8998038A-6365-490C-94BD-5FE4208A1877}" type="pres">
      <dgm:prSet presAssocID="{2B6031C2-88CE-49DE-A14E-ECED0F60D899}" presName="sp" presStyleCnt="0"/>
      <dgm:spPr/>
    </dgm:pt>
    <dgm:pt modelId="{83083289-F43A-4D70-95E7-FF34D5B7686A}" type="pres">
      <dgm:prSet presAssocID="{500A48EA-121E-4135-BC3F-BC0FB51BBE63}" presName="linNode" presStyleCnt="0"/>
      <dgm:spPr/>
    </dgm:pt>
    <dgm:pt modelId="{82B8640C-2803-45D0-BBB3-3A1636B9116E}" type="pres">
      <dgm:prSet presAssocID="{500A48EA-121E-4135-BC3F-BC0FB51BBE63}" presName="parentText" presStyleLbl="node1" presStyleIdx="1" presStyleCnt="6" custScaleX="67998" custScaleY="73421" custLinFactNeighborY="-2004">
        <dgm:presLayoutVars>
          <dgm:chMax val="1"/>
          <dgm:bulletEnabled val="1"/>
        </dgm:presLayoutVars>
      </dgm:prSet>
      <dgm:spPr/>
      <dgm:t>
        <a:bodyPr/>
        <a:lstStyle/>
        <a:p>
          <a:endParaRPr lang="ru-RU"/>
        </a:p>
      </dgm:t>
    </dgm:pt>
    <dgm:pt modelId="{42682150-483C-420C-8FEF-86A404E8620F}" type="pres">
      <dgm:prSet presAssocID="{500A48EA-121E-4135-BC3F-BC0FB51BBE63}" presName="descendantText" presStyleLbl="alignAccFollowNode1" presStyleIdx="1" presStyleCnt="6" custScaleX="120323" custScaleY="99160" custLinFactNeighborY="1283">
        <dgm:presLayoutVars>
          <dgm:bulletEnabled val="1"/>
        </dgm:presLayoutVars>
      </dgm:prSet>
      <dgm:spPr/>
      <dgm:t>
        <a:bodyPr/>
        <a:lstStyle/>
        <a:p>
          <a:endParaRPr lang="ru-RU"/>
        </a:p>
      </dgm:t>
    </dgm:pt>
    <dgm:pt modelId="{AF1FB955-D2F0-4C06-ACFB-A45FC46A73D5}" type="pres">
      <dgm:prSet presAssocID="{DDE04617-87AD-4BC9-80FC-390104DE417E}" presName="sp" presStyleCnt="0"/>
      <dgm:spPr/>
    </dgm:pt>
    <dgm:pt modelId="{6BF17AA6-51CC-49CD-9E6A-6FD059BE4C2A}" type="pres">
      <dgm:prSet presAssocID="{E37BED1F-867B-4D23-8A9E-FC5EB677D07E}" presName="linNode" presStyleCnt="0"/>
      <dgm:spPr/>
    </dgm:pt>
    <dgm:pt modelId="{FB41828A-577A-41A2-9FF7-D657F3F7EE8E}" type="pres">
      <dgm:prSet presAssocID="{E37BED1F-867B-4D23-8A9E-FC5EB677D07E}" presName="parentText" presStyleLbl="node1" presStyleIdx="2" presStyleCnt="6" custScaleX="67998" custScaleY="49068" custLinFactNeighborX="0" custLinFactNeighborY="-511">
        <dgm:presLayoutVars>
          <dgm:chMax val="1"/>
          <dgm:bulletEnabled val="1"/>
        </dgm:presLayoutVars>
      </dgm:prSet>
      <dgm:spPr/>
      <dgm:t>
        <a:bodyPr/>
        <a:lstStyle/>
        <a:p>
          <a:endParaRPr lang="ru-RU"/>
        </a:p>
      </dgm:t>
    </dgm:pt>
    <dgm:pt modelId="{34669F51-6C00-41B9-8C35-5A8323A08779}" type="pres">
      <dgm:prSet presAssocID="{E37BED1F-867B-4D23-8A9E-FC5EB677D07E}" presName="descendantText" presStyleLbl="alignAccFollowNode1" presStyleIdx="2" presStyleCnt="6" custScaleX="120323" custScaleY="60393" custLinFactNeighborX="1" custLinFactNeighborY="-285">
        <dgm:presLayoutVars>
          <dgm:bulletEnabled val="1"/>
        </dgm:presLayoutVars>
      </dgm:prSet>
      <dgm:spPr/>
      <dgm:t>
        <a:bodyPr/>
        <a:lstStyle/>
        <a:p>
          <a:endParaRPr lang="ru-RU"/>
        </a:p>
      </dgm:t>
    </dgm:pt>
    <dgm:pt modelId="{AD812E85-E25D-4ED5-9AF0-246CFD0283FB}" type="pres">
      <dgm:prSet presAssocID="{45F5FEAD-4B92-4732-8BFA-2972ABDFE8D5}" presName="sp" presStyleCnt="0"/>
      <dgm:spPr/>
    </dgm:pt>
    <dgm:pt modelId="{C8A26EAE-3DE3-4159-AA8B-9CE87BA84417}" type="pres">
      <dgm:prSet presAssocID="{8EEC71F1-0261-4AC6-B254-6D4DAC071440}" presName="linNode" presStyleCnt="0"/>
      <dgm:spPr/>
    </dgm:pt>
    <dgm:pt modelId="{A5DDA22E-9626-4709-86B3-4C1175D7993C}" type="pres">
      <dgm:prSet presAssocID="{8EEC71F1-0261-4AC6-B254-6D4DAC071440}" presName="parentText" presStyleLbl="node1" presStyleIdx="3" presStyleCnt="6" custScaleX="67998" custScaleY="40758" custLinFactNeighborY="-1160">
        <dgm:presLayoutVars>
          <dgm:chMax val="1"/>
          <dgm:bulletEnabled val="1"/>
        </dgm:presLayoutVars>
      </dgm:prSet>
      <dgm:spPr/>
      <dgm:t>
        <a:bodyPr/>
        <a:lstStyle/>
        <a:p>
          <a:endParaRPr lang="ru-RU"/>
        </a:p>
      </dgm:t>
    </dgm:pt>
    <dgm:pt modelId="{8AF036CE-63A2-4E31-B76A-91977FD5C46D}" type="pres">
      <dgm:prSet presAssocID="{8EEC71F1-0261-4AC6-B254-6D4DAC071440}" presName="descendantText" presStyleLbl="alignAccFollowNode1" presStyleIdx="3" presStyleCnt="6" custScaleX="120323" custScaleY="48067" custLinFactNeighborY="-1302">
        <dgm:presLayoutVars>
          <dgm:bulletEnabled val="1"/>
        </dgm:presLayoutVars>
      </dgm:prSet>
      <dgm:spPr/>
      <dgm:t>
        <a:bodyPr/>
        <a:lstStyle/>
        <a:p>
          <a:endParaRPr lang="ru-RU"/>
        </a:p>
      </dgm:t>
    </dgm:pt>
    <dgm:pt modelId="{F6852F31-3A36-481F-A1C3-AF7B56A9F7C9}" type="pres">
      <dgm:prSet presAssocID="{C67CCE69-0C09-4F15-89D5-55C20621216B}" presName="sp" presStyleCnt="0"/>
      <dgm:spPr/>
    </dgm:pt>
    <dgm:pt modelId="{3211BF0B-E42B-4DB3-B6BE-67026BDBB40D}" type="pres">
      <dgm:prSet presAssocID="{FAEDBD33-99DE-4152-B634-A56DB11F4CD8}" presName="linNode" presStyleCnt="0"/>
      <dgm:spPr/>
    </dgm:pt>
    <dgm:pt modelId="{9E836137-6D6B-453E-9ADD-383E13476C4B}" type="pres">
      <dgm:prSet presAssocID="{FAEDBD33-99DE-4152-B634-A56DB11F4CD8}" presName="parentText" presStyleLbl="node1" presStyleIdx="4" presStyleCnt="6" custScaleX="67998" custScaleY="39061" custLinFactNeighborX="0" custLinFactNeighborY="-511">
        <dgm:presLayoutVars>
          <dgm:chMax val="1"/>
          <dgm:bulletEnabled val="1"/>
        </dgm:presLayoutVars>
      </dgm:prSet>
      <dgm:spPr/>
      <dgm:t>
        <a:bodyPr/>
        <a:lstStyle/>
        <a:p>
          <a:endParaRPr lang="ru-RU"/>
        </a:p>
      </dgm:t>
    </dgm:pt>
    <dgm:pt modelId="{6425C7F1-93A3-4738-A623-8707210616E9}" type="pres">
      <dgm:prSet presAssocID="{FAEDBD33-99DE-4152-B634-A56DB11F4CD8}" presName="descendantText" presStyleLbl="alignAccFollowNode1" presStyleIdx="4" presStyleCnt="6" custScaleX="120323" custScaleY="49072" custLinFactNeighborX="1" custLinFactNeighborY="-1090">
        <dgm:presLayoutVars>
          <dgm:bulletEnabled val="1"/>
        </dgm:presLayoutVars>
      </dgm:prSet>
      <dgm:spPr/>
      <dgm:t>
        <a:bodyPr/>
        <a:lstStyle/>
        <a:p>
          <a:endParaRPr lang="ru-RU"/>
        </a:p>
      </dgm:t>
    </dgm:pt>
    <dgm:pt modelId="{1B6A4F6A-A3F6-4B6C-B4BF-284DDE2408CE}" type="pres">
      <dgm:prSet presAssocID="{02A0D4AF-890B-460D-A168-E55ADA079EEA}" presName="sp" presStyleCnt="0"/>
      <dgm:spPr/>
    </dgm:pt>
    <dgm:pt modelId="{38205BCF-D9A6-462B-B6AE-10A51A09D3AE}" type="pres">
      <dgm:prSet presAssocID="{1DBBEE8C-2130-4B59-824A-F9C0B2F62485}" presName="linNode" presStyleCnt="0"/>
      <dgm:spPr/>
    </dgm:pt>
    <dgm:pt modelId="{7DA709BD-2796-4CCA-9D1B-1D4BA1E8554B}" type="pres">
      <dgm:prSet presAssocID="{1DBBEE8C-2130-4B59-824A-F9C0B2F62485}" presName="parentText" presStyleLbl="node1" presStyleIdx="5" presStyleCnt="6" custScaleX="67998" custScaleY="37389" custLinFactNeighborX="-7654" custLinFactNeighborY="138">
        <dgm:presLayoutVars>
          <dgm:chMax val="1"/>
          <dgm:bulletEnabled val="1"/>
        </dgm:presLayoutVars>
      </dgm:prSet>
      <dgm:spPr/>
      <dgm:t>
        <a:bodyPr/>
        <a:lstStyle/>
        <a:p>
          <a:endParaRPr lang="ru-RU"/>
        </a:p>
      </dgm:t>
    </dgm:pt>
    <dgm:pt modelId="{DC4494EA-85AB-4542-96F0-A797E361FD09}" type="pres">
      <dgm:prSet presAssocID="{1DBBEE8C-2130-4B59-824A-F9C0B2F62485}" presName="descendantText" presStyleLbl="alignAccFollowNode1" presStyleIdx="5" presStyleCnt="6" custScaleX="120323" custScaleY="49507" custLinFactNeighborX="0" custLinFactNeighborY="2898">
        <dgm:presLayoutVars>
          <dgm:bulletEnabled val="1"/>
        </dgm:presLayoutVars>
      </dgm:prSet>
      <dgm:spPr/>
      <dgm:t>
        <a:bodyPr/>
        <a:lstStyle/>
        <a:p>
          <a:endParaRPr lang="ru-RU"/>
        </a:p>
      </dgm:t>
    </dgm:pt>
  </dgm:ptLst>
  <dgm:cxnLst>
    <dgm:cxn modelId="{48AD7A18-7708-4A90-A0BF-8025CD7610FC}" type="presOf" srcId="{6A09D6EF-19EA-4D4A-82B2-0267DBCC9285}" destId="{34669F51-6C00-41B9-8C35-5A8323A08779}" srcOrd="0" destOrd="1" presId="urn:microsoft.com/office/officeart/2005/8/layout/vList5"/>
    <dgm:cxn modelId="{FA3DBCC7-0536-4D56-ABA2-3981AF8AA1C6}" srcId="{E37BED1F-867B-4D23-8A9E-FC5EB677D07E}" destId="{21ACB058-C159-4016-B9B7-93D8D9B3E26B}" srcOrd="2" destOrd="0" parTransId="{0B78E3ED-F4AA-4B07-A61D-4FB173FCD0CA}" sibTransId="{D619E352-13CB-4855-9E39-D0706FCA175A}"/>
    <dgm:cxn modelId="{31410F9D-5D95-4EDB-BAC6-71F129702B0B}" type="presOf" srcId="{82B5C39E-69CD-46D7-9689-BA6682DC4F18}" destId="{C635DD3C-0E65-4739-9563-E6693645423C}" srcOrd="0" destOrd="0" presId="urn:microsoft.com/office/officeart/2005/8/layout/vList5"/>
    <dgm:cxn modelId="{32151E67-4D7D-4FAF-A5D2-C38880F2CE63}" type="presOf" srcId="{DBBB85C9-2ACE-466F-8AAC-684D14F35FBD}" destId="{8AF036CE-63A2-4E31-B76A-91977FD5C46D}" srcOrd="0" destOrd="0" presId="urn:microsoft.com/office/officeart/2005/8/layout/vList5"/>
    <dgm:cxn modelId="{FDA2EC5C-7D4F-4546-B33F-88F956F801D9}" type="presOf" srcId="{45AB419E-7DD8-4697-B706-2AE2AA1FF3F3}" destId="{42682150-483C-420C-8FEF-86A404E8620F}" srcOrd="0" destOrd="1" presId="urn:microsoft.com/office/officeart/2005/8/layout/vList5"/>
    <dgm:cxn modelId="{C0498913-9402-42F5-BCCF-CDF2C46938EF}" srcId="{134CD230-585C-470D-8C4B-8B98AB3C6791}" destId="{82B5C39E-69CD-46D7-9689-BA6682DC4F18}" srcOrd="0" destOrd="0" parTransId="{654A37DC-90CD-46C7-901A-337F8261DF58}" sibTransId="{2B6031C2-88CE-49DE-A14E-ECED0F60D899}"/>
    <dgm:cxn modelId="{F57DCB5C-04EF-45CB-8516-2C5FEDFCACFC}" type="presOf" srcId="{500A48EA-121E-4135-BC3F-BC0FB51BBE63}" destId="{82B8640C-2803-45D0-BBB3-3A1636B9116E}" srcOrd="0" destOrd="0" presId="urn:microsoft.com/office/officeart/2005/8/layout/vList5"/>
    <dgm:cxn modelId="{0B2FC26B-C9EF-48C6-A6F8-BBE9E2552D40}" type="presOf" srcId="{21ACB058-C159-4016-B9B7-93D8D9B3E26B}" destId="{34669F51-6C00-41B9-8C35-5A8323A08779}" srcOrd="0" destOrd="2" presId="urn:microsoft.com/office/officeart/2005/8/layout/vList5"/>
    <dgm:cxn modelId="{12471432-7DFB-40C1-ADCD-2B79353CDF16}" type="presOf" srcId="{6D88B343-F7AC-4C6F-B70E-4911B13C779B}" destId="{8AF036CE-63A2-4E31-B76A-91977FD5C46D}" srcOrd="0" destOrd="1" presId="urn:microsoft.com/office/officeart/2005/8/layout/vList5"/>
    <dgm:cxn modelId="{DB9CB270-1BB0-4CBE-AA57-40544804ED4F}" type="presOf" srcId="{134CD230-585C-470D-8C4B-8B98AB3C6791}" destId="{18C30224-31F7-4DEC-BEB2-5A48F6BFA800}" srcOrd="0" destOrd="0" presId="urn:microsoft.com/office/officeart/2005/8/layout/vList5"/>
    <dgm:cxn modelId="{9FEA7AD9-D278-4B9B-B85C-9FD9A0B70E11}" srcId="{8EEC71F1-0261-4AC6-B254-6D4DAC071440}" destId="{7F7843C4-6829-4071-B805-20F556FA17E1}" srcOrd="2" destOrd="0" parTransId="{94BB512C-70DA-4A82-ABD9-2680B6AF0972}" sibTransId="{8CA4605B-D2F5-4417-BF34-869B259C820C}"/>
    <dgm:cxn modelId="{432DD4BD-E6DE-4C7D-88F0-E493EB7AA491}" srcId="{1DBBEE8C-2130-4B59-824A-F9C0B2F62485}" destId="{63C141FF-EE40-478F-AB5D-AEF02F66AA06}" srcOrd="1" destOrd="0" parTransId="{5BCE783E-A94C-4722-98E6-9D4EDCF99479}" sibTransId="{CE130BFF-95F2-4A39-B527-CB8E08A13EBA}"/>
    <dgm:cxn modelId="{CD73D5A4-8B99-4523-A3F6-07C902B120DD}" srcId="{82B5C39E-69CD-46D7-9689-BA6682DC4F18}" destId="{6229E245-2113-462A-86F4-1978A453CA08}" srcOrd="3" destOrd="0" parTransId="{028FAA4D-CFE0-4B30-89DA-44F5698ACEF8}" sibTransId="{1FD5E181-2DED-4524-819A-042B1E1DC9A1}"/>
    <dgm:cxn modelId="{2CF82B98-1E0D-4CF8-BBAC-EE33FEF61F6B}" srcId="{82B5C39E-69CD-46D7-9689-BA6682DC4F18}" destId="{A3945160-F56D-4E52-896F-1ECBBC179398}" srcOrd="0" destOrd="0" parTransId="{A6ABA5D1-3885-4357-9D80-941DC836D502}" sibTransId="{C8B8102F-2456-4CA6-87CD-48C726F4D9B4}"/>
    <dgm:cxn modelId="{4035B3B3-B14D-4890-8FC8-AEBA7F826DAB}" srcId="{82B5C39E-69CD-46D7-9689-BA6682DC4F18}" destId="{E9F97917-3995-4EE2-A8E0-ED5968F16B13}" srcOrd="2" destOrd="0" parTransId="{F9E9970D-02A8-4B99-9C71-B91A520D3D2F}" sibTransId="{A53DDF22-07B7-4C83-BF16-0E4EE71ED761}"/>
    <dgm:cxn modelId="{9D87935C-8E1D-436A-A326-7749C33B9331}" srcId="{8EEC71F1-0261-4AC6-B254-6D4DAC071440}" destId="{6D88B343-F7AC-4C6F-B70E-4911B13C779B}" srcOrd="1" destOrd="0" parTransId="{11C96CFB-A223-47B1-9A6F-5928F8183D44}" sibTransId="{D3231D47-A726-4963-ACFA-85642F672B5C}"/>
    <dgm:cxn modelId="{81F6ED0F-CA4D-462F-ABFE-A17E7426B9CF}" type="presOf" srcId="{8EEC71F1-0261-4AC6-B254-6D4DAC071440}" destId="{A5DDA22E-9626-4709-86B3-4C1175D7993C}" srcOrd="0" destOrd="0" presId="urn:microsoft.com/office/officeart/2005/8/layout/vList5"/>
    <dgm:cxn modelId="{6D72C2BC-05D8-4815-B039-D5E8A783AC54}" type="presOf" srcId="{DF28D28C-0C10-4E4D-A0EE-732FB76194B2}" destId="{42682150-483C-420C-8FEF-86A404E8620F}" srcOrd="0" destOrd="0" presId="urn:microsoft.com/office/officeart/2005/8/layout/vList5"/>
    <dgm:cxn modelId="{443D4C43-1F8E-4524-B534-191A3F5C463B}" type="presOf" srcId="{7F7843C4-6829-4071-B805-20F556FA17E1}" destId="{8AF036CE-63A2-4E31-B76A-91977FD5C46D}" srcOrd="0" destOrd="2" presId="urn:microsoft.com/office/officeart/2005/8/layout/vList5"/>
    <dgm:cxn modelId="{33D3B56F-FBA9-456E-B3E4-A31680CFBC4B}" srcId="{E37BED1F-867B-4D23-8A9E-FC5EB677D07E}" destId="{A11D4D5E-64B2-46B4-B64C-6D61AF477AB9}" srcOrd="0" destOrd="0" parTransId="{68EA6CDE-62AB-42D5-A71A-6F866AF54DB9}" sibTransId="{FE902372-C61C-4573-A78F-D3BE04098F78}"/>
    <dgm:cxn modelId="{D93BAA5D-DC87-4646-8C15-5A9F474C7139}" srcId="{500A48EA-121E-4135-BC3F-BC0FB51BBE63}" destId="{A96E91AA-A49C-492F-90D9-67D30E1BE67C}" srcOrd="4" destOrd="0" parTransId="{E2BA2C4A-E489-45BF-9D3B-E0078686E3E8}" sibTransId="{7F708FE8-FA88-4FE5-9A4E-EDEA76F292D6}"/>
    <dgm:cxn modelId="{1BF6D834-C953-4B80-8FF3-C38285CF77C7}" srcId="{134CD230-585C-470D-8C4B-8B98AB3C6791}" destId="{E37BED1F-867B-4D23-8A9E-FC5EB677D07E}" srcOrd="2" destOrd="0" parTransId="{59D60AEE-9A8C-4056-A226-01C115E154F6}" sibTransId="{45F5FEAD-4B92-4732-8BFA-2972ABDFE8D5}"/>
    <dgm:cxn modelId="{05A15CE4-2DE1-47BA-A124-5E954FB3D349}" type="presOf" srcId="{98564FEE-8F89-44A3-A804-4653176BD23C}" destId="{DC4494EA-85AB-4542-96F0-A797E361FD09}" srcOrd="0" destOrd="2" presId="urn:microsoft.com/office/officeart/2005/8/layout/vList5"/>
    <dgm:cxn modelId="{55D10B18-30F6-40EC-8CFA-62A137330749}" type="presOf" srcId="{F6D3E2B3-D5CD-4CF0-96F0-EEFE18508316}" destId="{4EAF236C-5130-4CF6-94D3-75E6802ED70C}" srcOrd="0" destOrd="1" presId="urn:microsoft.com/office/officeart/2005/8/layout/vList5"/>
    <dgm:cxn modelId="{B682BB57-CB8D-4F0D-AB83-6BEA5F098F32}" type="presOf" srcId="{D113E194-251E-433C-8541-59439624072C}" destId="{42682150-483C-420C-8FEF-86A404E8620F}" srcOrd="0" destOrd="3" presId="urn:microsoft.com/office/officeart/2005/8/layout/vList5"/>
    <dgm:cxn modelId="{D590FBFC-4C7B-4ED1-870D-2035816013A9}" srcId="{500A48EA-121E-4135-BC3F-BC0FB51BBE63}" destId="{D113E194-251E-433C-8541-59439624072C}" srcOrd="3" destOrd="0" parTransId="{B9B45DE5-0DE7-4DA7-B6BE-1F660D1CD275}" sibTransId="{CF25093C-8B12-4B23-8A23-2723A9BABC3F}"/>
    <dgm:cxn modelId="{315B3476-E229-4462-8EFF-A8B775A32CF1}" srcId="{FAEDBD33-99DE-4152-B634-A56DB11F4CD8}" destId="{DEB18CAA-6A5F-445D-A2FA-51794B7E7B6B}" srcOrd="0" destOrd="0" parTransId="{0EA6AA70-3273-4E1C-B445-B4495243140E}" sibTransId="{B1751BFF-EA73-4403-8891-68AFBA184D0C}"/>
    <dgm:cxn modelId="{6E88401A-269C-465C-ACE6-723538025ECA}" type="presOf" srcId="{1DBBEE8C-2130-4B59-824A-F9C0B2F62485}" destId="{7DA709BD-2796-4CCA-9D1B-1D4BA1E8554B}" srcOrd="0" destOrd="0" presId="urn:microsoft.com/office/officeart/2005/8/layout/vList5"/>
    <dgm:cxn modelId="{5E996CF5-B93F-4DC3-848C-12272DAD72D9}" srcId="{500A48EA-121E-4135-BC3F-BC0FB51BBE63}" destId="{45AB419E-7DD8-4697-B706-2AE2AA1FF3F3}" srcOrd="1" destOrd="0" parTransId="{88E97DCB-F38C-434C-8310-99624CC00ED6}" sibTransId="{ACB80FBE-B885-4984-BEC0-374344860504}"/>
    <dgm:cxn modelId="{F0A896B5-A887-4204-9A6A-00FA71D7BFE4}" type="presOf" srcId="{00C00799-254F-46B4-ADE4-7B1E285C75FB}" destId="{6425C7F1-93A3-4738-A623-8707210616E9}" srcOrd="0" destOrd="1" presId="urn:microsoft.com/office/officeart/2005/8/layout/vList5"/>
    <dgm:cxn modelId="{D857E209-3A36-4970-8C26-E0E7FBB18ADB}" srcId="{E37BED1F-867B-4D23-8A9E-FC5EB677D07E}" destId="{6A09D6EF-19EA-4D4A-82B2-0267DBCC9285}" srcOrd="1" destOrd="0" parTransId="{A8CEDF04-E1F3-4712-B003-70194407F3B2}" sibTransId="{439D88CC-BBD7-4D23-ABA1-76ACD6B11357}"/>
    <dgm:cxn modelId="{661A0936-2A80-41F5-9365-158C11708C42}" type="presOf" srcId="{A11D4D5E-64B2-46B4-B64C-6D61AF477AB9}" destId="{34669F51-6C00-41B9-8C35-5A8323A08779}" srcOrd="0" destOrd="0" presId="urn:microsoft.com/office/officeart/2005/8/layout/vList5"/>
    <dgm:cxn modelId="{02C822CE-0812-4CF6-9F9F-42A6373FFF4B}" srcId="{134CD230-585C-470D-8C4B-8B98AB3C6791}" destId="{500A48EA-121E-4135-BC3F-BC0FB51BBE63}" srcOrd="1" destOrd="0" parTransId="{90718881-BCC3-4801-A2C2-0A006B7550E9}" sibTransId="{DDE04617-87AD-4BC9-80FC-390104DE417E}"/>
    <dgm:cxn modelId="{4D236C00-E0F0-4E75-BB57-FE2401CE069C}" srcId="{E37BED1F-867B-4D23-8A9E-FC5EB677D07E}" destId="{8B9D9442-0919-4341-B46E-F18ADB1269F0}" srcOrd="3" destOrd="0" parTransId="{4B5D275C-980E-4C3F-816B-5114908650DC}" sibTransId="{5D95F548-2B41-4899-B436-FD209E9B5BB8}"/>
    <dgm:cxn modelId="{5DE7AFF3-6A28-4A44-A288-583871B54BB8}" type="presOf" srcId="{A96E91AA-A49C-492F-90D9-67D30E1BE67C}" destId="{42682150-483C-420C-8FEF-86A404E8620F}" srcOrd="0" destOrd="4" presId="urn:microsoft.com/office/officeart/2005/8/layout/vList5"/>
    <dgm:cxn modelId="{4464C898-40A0-4ACE-BE07-5BD0009633F1}" type="presOf" srcId="{C38E2D83-F917-485C-AFBE-2A91D0CF2D87}" destId="{42682150-483C-420C-8FEF-86A404E8620F}" srcOrd="0" destOrd="2" presId="urn:microsoft.com/office/officeart/2005/8/layout/vList5"/>
    <dgm:cxn modelId="{4430A2BB-01DD-44BE-8A7B-F291CE5B47E0}" srcId="{134CD230-585C-470D-8C4B-8B98AB3C6791}" destId="{8EEC71F1-0261-4AC6-B254-6D4DAC071440}" srcOrd="3" destOrd="0" parTransId="{43357784-4C99-488E-8151-63647F62E353}" sibTransId="{C67CCE69-0C09-4F15-89D5-55C20621216B}"/>
    <dgm:cxn modelId="{805EFB2B-9ADE-4199-9F60-170050411434}" type="presOf" srcId="{6229E245-2113-462A-86F4-1978A453CA08}" destId="{4EAF236C-5130-4CF6-94D3-75E6802ED70C}" srcOrd="0" destOrd="3" presId="urn:microsoft.com/office/officeart/2005/8/layout/vList5"/>
    <dgm:cxn modelId="{37F0AB1F-6623-4F96-A80C-586B915E2ED4}" srcId="{8EEC71F1-0261-4AC6-B254-6D4DAC071440}" destId="{DBBB85C9-2ACE-466F-8AAC-684D14F35FBD}" srcOrd="0" destOrd="0" parTransId="{4E418F05-56FF-4EE6-BCEC-F212D6D85FC1}" sibTransId="{3A1D23FE-EB33-4492-8D2A-4B6B764A9AE8}"/>
    <dgm:cxn modelId="{B3785EF4-29C3-4F97-ABC8-F05D6DD63504}" srcId="{1DBBEE8C-2130-4B59-824A-F9C0B2F62485}" destId="{F719B1F5-AD62-4E37-A1AB-5044ABBB4DDC}" srcOrd="0" destOrd="0" parTransId="{4D22FA73-39FA-4D34-A72B-3F7B218B9F96}" sibTransId="{9526A835-F8AE-4C71-B5C3-110BA9F32FE4}"/>
    <dgm:cxn modelId="{D5A792F1-A445-4C54-8E00-AAD24855E1CD}" srcId="{134CD230-585C-470D-8C4B-8B98AB3C6791}" destId="{FAEDBD33-99DE-4152-B634-A56DB11F4CD8}" srcOrd="4" destOrd="0" parTransId="{7274EB77-28BC-4E44-9895-852D36390666}" sibTransId="{02A0D4AF-890B-460D-A168-E55ADA079EEA}"/>
    <dgm:cxn modelId="{AAB4E1DE-BB77-47E7-B5F7-E4C71FCF9B3F}" srcId="{FAEDBD33-99DE-4152-B634-A56DB11F4CD8}" destId="{00C00799-254F-46B4-ADE4-7B1E285C75FB}" srcOrd="1" destOrd="0" parTransId="{42C1A059-98F9-4C5E-B84B-12B6AF4B3465}" sibTransId="{D6DFDC5E-31DD-49EA-9253-15C5A451F31E}"/>
    <dgm:cxn modelId="{1CAE5F3C-1529-4658-9539-B8C199993710}" type="presOf" srcId="{63C141FF-EE40-478F-AB5D-AEF02F66AA06}" destId="{DC4494EA-85AB-4542-96F0-A797E361FD09}" srcOrd="0" destOrd="1" presId="urn:microsoft.com/office/officeart/2005/8/layout/vList5"/>
    <dgm:cxn modelId="{84EB5B17-0E9F-44A0-B8E3-B7CAE023C951}" srcId="{134CD230-585C-470D-8C4B-8B98AB3C6791}" destId="{1DBBEE8C-2130-4B59-824A-F9C0B2F62485}" srcOrd="5" destOrd="0" parTransId="{138F4FD9-68E1-46EC-89AA-D7086182267F}" sibTransId="{473D1513-1C71-48BC-8E45-8E33ECB33B46}"/>
    <dgm:cxn modelId="{43F713C4-99BF-471E-9170-91CB788631B4}" srcId="{500A48EA-121E-4135-BC3F-BC0FB51BBE63}" destId="{DF28D28C-0C10-4E4D-A0EE-732FB76194B2}" srcOrd="0" destOrd="0" parTransId="{FB09863D-6AD6-4BB1-82AF-A61CAF225289}" sibTransId="{6049EBF8-03B0-420F-8508-0A2081F7662A}"/>
    <dgm:cxn modelId="{20071145-7738-4268-A32B-15492F363BBB}" srcId="{500A48EA-121E-4135-BC3F-BC0FB51BBE63}" destId="{C38E2D83-F917-485C-AFBE-2A91D0CF2D87}" srcOrd="2" destOrd="0" parTransId="{83FBF06A-21D5-4AF0-A94B-FF4E1A6D2249}" sibTransId="{F02DB163-2F8E-442F-B0EB-E0A1D6F0803D}"/>
    <dgm:cxn modelId="{F1D0BD02-5F04-4412-BBD3-BC3722CD67DF}" type="presOf" srcId="{8B9D9442-0919-4341-B46E-F18ADB1269F0}" destId="{34669F51-6C00-41B9-8C35-5A8323A08779}" srcOrd="0" destOrd="3" presId="urn:microsoft.com/office/officeart/2005/8/layout/vList5"/>
    <dgm:cxn modelId="{62FE6ACE-9D28-4073-8CBE-45432223B6D8}" type="presOf" srcId="{A3945160-F56D-4E52-896F-1ECBBC179398}" destId="{4EAF236C-5130-4CF6-94D3-75E6802ED70C}" srcOrd="0" destOrd="0" presId="urn:microsoft.com/office/officeart/2005/8/layout/vList5"/>
    <dgm:cxn modelId="{043C138D-F000-4AFB-B933-F5163FB120B2}" type="presOf" srcId="{E37BED1F-867B-4D23-8A9E-FC5EB677D07E}" destId="{FB41828A-577A-41A2-9FF7-D657F3F7EE8E}" srcOrd="0" destOrd="0" presId="urn:microsoft.com/office/officeart/2005/8/layout/vList5"/>
    <dgm:cxn modelId="{B7DAF252-6808-46B9-8A94-3F0BF0D8BC65}" type="presOf" srcId="{E9F97917-3995-4EE2-A8E0-ED5968F16B13}" destId="{4EAF236C-5130-4CF6-94D3-75E6802ED70C}" srcOrd="0" destOrd="2" presId="urn:microsoft.com/office/officeart/2005/8/layout/vList5"/>
    <dgm:cxn modelId="{6E953EB2-D744-4C44-B95D-F76AC12CE336}" type="presOf" srcId="{F719B1F5-AD62-4E37-A1AB-5044ABBB4DDC}" destId="{DC4494EA-85AB-4542-96F0-A797E361FD09}" srcOrd="0" destOrd="0" presId="urn:microsoft.com/office/officeart/2005/8/layout/vList5"/>
    <dgm:cxn modelId="{C6EC8BBD-1940-4F6E-B578-E8D9ACDC065D}" srcId="{82B5C39E-69CD-46D7-9689-BA6682DC4F18}" destId="{F6D3E2B3-D5CD-4CF0-96F0-EEFE18508316}" srcOrd="1" destOrd="0" parTransId="{E304BDAC-A89B-457B-B268-0C3FD8811819}" sibTransId="{0EB20AF6-6633-4200-B3D5-DA77EF0196B1}"/>
    <dgm:cxn modelId="{A1DB8133-3047-424D-9DD0-8E373CEC74BF}" srcId="{1DBBEE8C-2130-4B59-824A-F9C0B2F62485}" destId="{98564FEE-8F89-44A3-A804-4653176BD23C}" srcOrd="2" destOrd="0" parTransId="{0BA006E0-884F-4149-A252-14406F7F29DE}" sibTransId="{88A11BC0-B308-412A-A359-68503C7E86D3}"/>
    <dgm:cxn modelId="{52CBF0AD-2794-463F-B0F9-02815BA708AF}" type="presOf" srcId="{FAEDBD33-99DE-4152-B634-A56DB11F4CD8}" destId="{9E836137-6D6B-453E-9ADD-383E13476C4B}" srcOrd="0" destOrd="0" presId="urn:microsoft.com/office/officeart/2005/8/layout/vList5"/>
    <dgm:cxn modelId="{C74AE97A-3759-444B-B78F-748B520F72AE}" type="presOf" srcId="{DEB18CAA-6A5F-445D-A2FA-51794B7E7B6B}" destId="{6425C7F1-93A3-4738-A623-8707210616E9}" srcOrd="0" destOrd="0" presId="urn:microsoft.com/office/officeart/2005/8/layout/vList5"/>
    <dgm:cxn modelId="{0B4187F0-2C43-4EAF-B63B-0F69C065AEDF}" type="presParOf" srcId="{18C30224-31F7-4DEC-BEB2-5A48F6BFA800}" destId="{BF46A914-CB68-404F-9A22-EB7CDA17B374}" srcOrd="0" destOrd="0" presId="urn:microsoft.com/office/officeart/2005/8/layout/vList5"/>
    <dgm:cxn modelId="{27014EA6-64F0-473D-9A24-5FA80CF0F421}" type="presParOf" srcId="{BF46A914-CB68-404F-9A22-EB7CDA17B374}" destId="{C635DD3C-0E65-4739-9563-E6693645423C}" srcOrd="0" destOrd="0" presId="urn:microsoft.com/office/officeart/2005/8/layout/vList5"/>
    <dgm:cxn modelId="{333E9403-D796-4327-AC38-02E53CF6D3A3}" type="presParOf" srcId="{BF46A914-CB68-404F-9A22-EB7CDA17B374}" destId="{4EAF236C-5130-4CF6-94D3-75E6802ED70C}" srcOrd="1" destOrd="0" presId="urn:microsoft.com/office/officeart/2005/8/layout/vList5"/>
    <dgm:cxn modelId="{50F4875D-E0C2-49D1-B16D-F70C1E365E0C}" type="presParOf" srcId="{18C30224-31F7-4DEC-BEB2-5A48F6BFA800}" destId="{8998038A-6365-490C-94BD-5FE4208A1877}" srcOrd="1" destOrd="0" presId="urn:microsoft.com/office/officeart/2005/8/layout/vList5"/>
    <dgm:cxn modelId="{F30DEAA4-545A-4FB1-9767-72CC1C027757}" type="presParOf" srcId="{18C30224-31F7-4DEC-BEB2-5A48F6BFA800}" destId="{83083289-F43A-4D70-95E7-FF34D5B7686A}" srcOrd="2" destOrd="0" presId="urn:microsoft.com/office/officeart/2005/8/layout/vList5"/>
    <dgm:cxn modelId="{D09AAA34-0DCC-4F96-A822-5F55EF5D9E57}" type="presParOf" srcId="{83083289-F43A-4D70-95E7-FF34D5B7686A}" destId="{82B8640C-2803-45D0-BBB3-3A1636B9116E}" srcOrd="0" destOrd="0" presId="urn:microsoft.com/office/officeart/2005/8/layout/vList5"/>
    <dgm:cxn modelId="{711088A1-7C2C-47C3-B9D1-620D64A495A3}" type="presParOf" srcId="{83083289-F43A-4D70-95E7-FF34D5B7686A}" destId="{42682150-483C-420C-8FEF-86A404E8620F}" srcOrd="1" destOrd="0" presId="urn:microsoft.com/office/officeart/2005/8/layout/vList5"/>
    <dgm:cxn modelId="{C902EB10-A827-488A-AE3E-28666CD2F4A4}" type="presParOf" srcId="{18C30224-31F7-4DEC-BEB2-5A48F6BFA800}" destId="{AF1FB955-D2F0-4C06-ACFB-A45FC46A73D5}" srcOrd="3" destOrd="0" presId="urn:microsoft.com/office/officeart/2005/8/layout/vList5"/>
    <dgm:cxn modelId="{53D168C4-8D09-4572-B82E-897A0657A05C}" type="presParOf" srcId="{18C30224-31F7-4DEC-BEB2-5A48F6BFA800}" destId="{6BF17AA6-51CC-49CD-9E6A-6FD059BE4C2A}" srcOrd="4" destOrd="0" presId="urn:microsoft.com/office/officeart/2005/8/layout/vList5"/>
    <dgm:cxn modelId="{E1DBBD7E-55C4-41B1-9E1D-ED7D610996F9}" type="presParOf" srcId="{6BF17AA6-51CC-49CD-9E6A-6FD059BE4C2A}" destId="{FB41828A-577A-41A2-9FF7-D657F3F7EE8E}" srcOrd="0" destOrd="0" presId="urn:microsoft.com/office/officeart/2005/8/layout/vList5"/>
    <dgm:cxn modelId="{39B989C8-17E5-4716-BB41-DE45A29ED1F1}" type="presParOf" srcId="{6BF17AA6-51CC-49CD-9E6A-6FD059BE4C2A}" destId="{34669F51-6C00-41B9-8C35-5A8323A08779}" srcOrd="1" destOrd="0" presId="urn:microsoft.com/office/officeart/2005/8/layout/vList5"/>
    <dgm:cxn modelId="{AF7B7DE7-9184-40BA-A9C4-5657765992AC}" type="presParOf" srcId="{18C30224-31F7-4DEC-BEB2-5A48F6BFA800}" destId="{AD812E85-E25D-4ED5-9AF0-246CFD0283FB}" srcOrd="5" destOrd="0" presId="urn:microsoft.com/office/officeart/2005/8/layout/vList5"/>
    <dgm:cxn modelId="{0AA6390D-8476-4E4A-882F-A10E2F0FBE8A}" type="presParOf" srcId="{18C30224-31F7-4DEC-BEB2-5A48F6BFA800}" destId="{C8A26EAE-3DE3-4159-AA8B-9CE87BA84417}" srcOrd="6" destOrd="0" presId="urn:microsoft.com/office/officeart/2005/8/layout/vList5"/>
    <dgm:cxn modelId="{B3FDA0A6-DAEE-4B9C-9960-94928EA5636F}" type="presParOf" srcId="{C8A26EAE-3DE3-4159-AA8B-9CE87BA84417}" destId="{A5DDA22E-9626-4709-86B3-4C1175D7993C}" srcOrd="0" destOrd="0" presId="urn:microsoft.com/office/officeart/2005/8/layout/vList5"/>
    <dgm:cxn modelId="{C0BADD4B-2FCD-4151-8725-525ECA93BE38}" type="presParOf" srcId="{C8A26EAE-3DE3-4159-AA8B-9CE87BA84417}" destId="{8AF036CE-63A2-4E31-B76A-91977FD5C46D}" srcOrd="1" destOrd="0" presId="urn:microsoft.com/office/officeart/2005/8/layout/vList5"/>
    <dgm:cxn modelId="{32E375CC-3AF0-4509-B271-6861BB513BA8}" type="presParOf" srcId="{18C30224-31F7-4DEC-BEB2-5A48F6BFA800}" destId="{F6852F31-3A36-481F-A1C3-AF7B56A9F7C9}" srcOrd="7" destOrd="0" presId="urn:microsoft.com/office/officeart/2005/8/layout/vList5"/>
    <dgm:cxn modelId="{A74BD29B-CE3A-45D8-B146-DB39A937E009}" type="presParOf" srcId="{18C30224-31F7-4DEC-BEB2-5A48F6BFA800}" destId="{3211BF0B-E42B-4DB3-B6BE-67026BDBB40D}" srcOrd="8" destOrd="0" presId="urn:microsoft.com/office/officeart/2005/8/layout/vList5"/>
    <dgm:cxn modelId="{AEE63117-8823-45C2-B686-7C162F2EA12C}" type="presParOf" srcId="{3211BF0B-E42B-4DB3-B6BE-67026BDBB40D}" destId="{9E836137-6D6B-453E-9ADD-383E13476C4B}" srcOrd="0" destOrd="0" presId="urn:microsoft.com/office/officeart/2005/8/layout/vList5"/>
    <dgm:cxn modelId="{14A6292F-CF66-452D-B824-6934D162E99B}" type="presParOf" srcId="{3211BF0B-E42B-4DB3-B6BE-67026BDBB40D}" destId="{6425C7F1-93A3-4738-A623-8707210616E9}" srcOrd="1" destOrd="0" presId="urn:microsoft.com/office/officeart/2005/8/layout/vList5"/>
    <dgm:cxn modelId="{B8DDCC95-6AAC-44A1-863C-34AA147FE0E2}" type="presParOf" srcId="{18C30224-31F7-4DEC-BEB2-5A48F6BFA800}" destId="{1B6A4F6A-A3F6-4B6C-B4BF-284DDE2408CE}" srcOrd="9" destOrd="0" presId="urn:microsoft.com/office/officeart/2005/8/layout/vList5"/>
    <dgm:cxn modelId="{D841990F-0254-4B5E-98E8-519CE326AF7A}" type="presParOf" srcId="{18C30224-31F7-4DEC-BEB2-5A48F6BFA800}" destId="{38205BCF-D9A6-462B-B6AE-10A51A09D3AE}" srcOrd="10" destOrd="0" presId="urn:microsoft.com/office/officeart/2005/8/layout/vList5"/>
    <dgm:cxn modelId="{35217B14-CE29-4D3E-B40A-AEA7E4D2298B}" type="presParOf" srcId="{38205BCF-D9A6-462B-B6AE-10A51A09D3AE}" destId="{7DA709BD-2796-4CCA-9D1B-1D4BA1E8554B}" srcOrd="0" destOrd="0" presId="urn:microsoft.com/office/officeart/2005/8/layout/vList5"/>
    <dgm:cxn modelId="{4646461C-7001-494B-A596-BF7B4DB92BB1}" type="presParOf" srcId="{38205BCF-D9A6-462B-B6AE-10A51A09D3AE}" destId="{DC4494EA-85AB-4542-96F0-A797E361FD09}" srcOrd="1" destOrd="0" presId="urn:microsoft.com/office/officeart/2005/8/layout/vList5"/>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AF236C-5130-4CF6-94D3-75E6802ED70C}">
      <dsp:nvSpPr>
        <dsp:cNvPr id="0" name=""/>
        <dsp:cNvSpPr/>
      </dsp:nvSpPr>
      <dsp:spPr>
        <a:xfrm rot="5400000">
          <a:off x="5789916" y="-3343593"/>
          <a:ext cx="1019335" cy="7706521"/>
        </a:xfrm>
        <a:prstGeom prst="round2SameRect">
          <a:avLst/>
        </a:prstGeom>
        <a:solidFill>
          <a:schemeClr val="lt1">
            <a:alpha val="90000"/>
            <a:tint val="40000"/>
            <a:hueOff val="0"/>
            <a:satOff val="0"/>
            <a:lumOff val="0"/>
            <a:alphaOff val="0"/>
          </a:schemeClr>
        </a:solidFill>
        <a:ln w="1905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ru-RU" sz="1400" kern="1200" dirty="0" err="1">
              <a:latin typeface="Times New Roman" panose="02020603050405020304" pitchFamily="18" charset="0"/>
              <a:cs typeface="Times New Roman" panose="02020603050405020304" pitchFamily="18" charset="0"/>
            </a:rPr>
            <a:t>CRISPR</a:t>
          </a:r>
          <a:r>
            <a:rPr lang="ru-RU" sz="1400" kern="1200" dirty="0">
              <a:latin typeface="Times New Roman" panose="02020603050405020304" pitchFamily="18" charset="0"/>
              <a:cs typeface="Times New Roman" panose="02020603050405020304" pitchFamily="18" charset="0"/>
            </a:rPr>
            <a:t>/Cas9 и другие системы </a:t>
          </a:r>
          <a:r>
            <a:rPr lang="ru-RU" sz="1400" kern="1200" dirty="0" smtClean="0">
              <a:latin typeface="Times New Roman" panose="02020603050405020304" pitchFamily="18" charset="0"/>
              <a:cs typeface="Times New Roman" panose="02020603050405020304" pitchFamily="18" charset="0"/>
            </a:rPr>
            <a:t>редактирования генома:</a:t>
          </a:r>
          <a:endParaRPr lang="ru-RU" sz="1400" kern="1200" dirty="0">
            <a:latin typeface="Times New Roman" panose="02020603050405020304" pitchFamily="18" charset="0"/>
            <a:cs typeface="Times New Roman" panose="02020603050405020304" pitchFamily="18" charset="0"/>
          </a:endParaRPr>
        </a:p>
        <a:p>
          <a:pPr marL="114300" lvl="1" indent="-114300" algn="l" defTabSz="622300">
            <a:lnSpc>
              <a:spcPct val="90000"/>
            </a:lnSpc>
            <a:spcBef>
              <a:spcPct val="0"/>
            </a:spcBef>
            <a:spcAft>
              <a:spcPct val="15000"/>
            </a:spcAft>
            <a:buChar char="••"/>
          </a:pPr>
          <a:r>
            <a:rPr lang="ru-RU" sz="1400" kern="1200" dirty="0" smtClean="0">
              <a:latin typeface="Times New Roman" panose="02020603050405020304" pitchFamily="18" charset="0"/>
              <a:cs typeface="Times New Roman" panose="02020603050405020304" pitchFamily="18" charset="0"/>
            </a:rPr>
            <a:t>Лечение </a:t>
          </a:r>
          <a:r>
            <a:rPr lang="ru-RU" sz="1400" kern="1200" dirty="0">
              <a:latin typeface="Times New Roman" panose="02020603050405020304" pitchFamily="18" charset="0"/>
              <a:cs typeface="Times New Roman" panose="02020603050405020304" pitchFamily="18" charset="0"/>
            </a:rPr>
            <a:t>ВИЧ с помощью </a:t>
          </a:r>
          <a:r>
            <a:rPr lang="ru-RU" sz="1400" kern="1200" dirty="0" err="1">
              <a:latin typeface="Times New Roman" panose="02020603050405020304" pitchFamily="18" charset="0"/>
              <a:cs typeface="Times New Roman" panose="02020603050405020304" pitchFamily="18" charset="0"/>
            </a:rPr>
            <a:t>CRISPR</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Clustered</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Regularly</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Interspaced</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Palindromic</a:t>
          </a:r>
          <a:r>
            <a:rPr lang="ru-RU" sz="1400" kern="1200" dirty="0">
              <a:latin typeface="Times New Roman" panose="02020603050405020304" pitchFamily="18" charset="0"/>
              <a:cs typeface="Times New Roman" panose="02020603050405020304" pitchFamily="18" charset="0"/>
            </a:rPr>
            <a:t> </a:t>
          </a:r>
          <a:r>
            <a:rPr lang="ru-RU" sz="1400" kern="1200" dirty="0" err="1">
              <a:latin typeface="Times New Roman" panose="02020603050405020304" pitchFamily="18" charset="0"/>
              <a:cs typeface="Times New Roman" panose="02020603050405020304" pitchFamily="18" charset="0"/>
            </a:rPr>
            <a:t>Repeats</a:t>
          </a:r>
          <a:r>
            <a:rPr lang="ru-RU" sz="1400" kern="1200" dirty="0">
              <a:latin typeface="Times New Roman" panose="02020603050405020304" pitchFamily="18" charset="0"/>
              <a:cs typeface="Times New Roman" panose="02020603050405020304" pitchFamily="18" charset="0"/>
            </a:rPr>
            <a:t>).</a:t>
          </a:r>
        </a:p>
        <a:p>
          <a:pPr marL="114300" lvl="1" indent="-114300" algn="l" defTabSz="622300">
            <a:lnSpc>
              <a:spcPct val="90000"/>
            </a:lnSpc>
            <a:spcBef>
              <a:spcPct val="0"/>
            </a:spcBef>
            <a:spcAft>
              <a:spcPct val="15000"/>
            </a:spcAft>
            <a:buChar char="••"/>
          </a:pPr>
          <a:r>
            <a:rPr lang="ru-RU" sz="1400" kern="1200" dirty="0">
              <a:latin typeface="Times New Roman" panose="02020603050405020304" pitchFamily="18" charset="0"/>
              <a:cs typeface="Times New Roman" panose="02020603050405020304" pitchFamily="18" charset="0"/>
            </a:rPr>
            <a:t>Лечение наследственных заболеваний (генная терапия) </a:t>
          </a:r>
        </a:p>
        <a:p>
          <a:pPr marL="114300" lvl="1" indent="-114300" algn="l" defTabSz="622300">
            <a:lnSpc>
              <a:spcPct val="90000"/>
            </a:lnSpc>
            <a:spcBef>
              <a:spcPct val="0"/>
            </a:spcBef>
            <a:spcAft>
              <a:spcPct val="15000"/>
            </a:spcAft>
            <a:buChar char="••"/>
          </a:pPr>
          <a:r>
            <a:rPr lang="ru-RU" sz="1400" kern="1200" dirty="0" smtClean="0">
              <a:latin typeface="Times New Roman" panose="02020603050405020304" pitchFamily="18" charset="0"/>
              <a:cs typeface="Times New Roman" panose="02020603050405020304" pitchFamily="18" charset="0"/>
            </a:rPr>
            <a:t>Экспрессия </a:t>
          </a:r>
          <a:r>
            <a:rPr lang="ru-RU" sz="1400" kern="1200" dirty="0">
              <a:latin typeface="Times New Roman" panose="02020603050405020304" pitchFamily="18" charset="0"/>
              <a:cs typeface="Times New Roman" panose="02020603050405020304" pitchFamily="18" charset="0"/>
            </a:rPr>
            <a:t>генов (</a:t>
          </a:r>
          <a:r>
            <a:rPr lang="ru-RU" sz="1400" kern="1200" dirty="0" err="1">
              <a:latin typeface="Times New Roman" panose="02020603050405020304" pitchFamily="18" charset="0"/>
              <a:cs typeface="Times New Roman" panose="02020603050405020304" pitchFamily="18" charset="0"/>
            </a:rPr>
            <a:t>Эпигенетика</a:t>
          </a:r>
          <a:r>
            <a:rPr lang="ru-RU" sz="1400" kern="1200" dirty="0">
              <a:latin typeface="Times New Roman" panose="02020603050405020304" pitchFamily="18" charset="0"/>
              <a:cs typeface="Times New Roman" panose="02020603050405020304" pitchFamily="18" charset="0"/>
            </a:rPr>
            <a:t>)</a:t>
          </a:r>
        </a:p>
      </dsp:txBody>
      <dsp:txXfrm rot="-5400000">
        <a:off x="2446323" y="49760"/>
        <a:ext cx="7656761" cy="919815"/>
      </dsp:txXfrm>
    </dsp:sp>
    <dsp:sp modelId="{C635DD3C-0E65-4739-9563-E6693645423C}">
      <dsp:nvSpPr>
        <dsp:cNvPr id="0" name=""/>
        <dsp:cNvSpPr/>
      </dsp:nvSpPr>
      <dsp:spPr>
        <a:xfrm>
          <a:off x="0" y="64543"/>
          <a:ext cx="2449787" cy="901524"/>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ru-RU" sz="1400" kern="1200" dirty="0">
              <a:latin typeface="Times New Roman" panose="02020603050405020304" pitchFamily="18" charset="0"/>
              <a:cs typeface="Times New Roman" panose="02020603050405020304" pitchFamily="18" charset="0"/>
            </a:rPr>
            <a:t>Генная инженерия и редактирование генома</a:t>
          </a:r>
        </a:p>
      </dsp:txBody>
      <dsp:txXfrm>
        <a:off x="44009" y="108552"/>
        <a:ext cx="2361769" cy="813506"/>
      </dsp:txXfrm>
    </dsp:sp>
    <dsp:sp modelId="{42682150-483C-420C-8FEF-86A404E8620F}">
      <dsp:nvSpPr>
        <dsp:cNvPr id="0" name=""/>
        <dsp:cNvSpPr/>
      </dsp:nvSpPr>
      <dsp:spPr>
        <a:xfrm rot="5400000">
          <a:off x="5599678" y="-2020462"/>
          <a:ext cx="1406801" cy="7706521"/>
        </a:xfrm>
        <a:prstGeom prst="round2SameRect">
          <a:avLst/>
        </a:prstGeom>
        <a:solidFill>
          <a:schemeClr val="lt1">
            <a:alpha val="90000"/>
            <a:tint val="40000"/>
            <a:hueOff val="0"/>
            <a:satOff val="0"/>
            <a:lumOff val="0"/>
            <a:alphaOff val="0"/>
          </a:schemeClr>
        </a:solidFill>
        <a:ln w="1905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5715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Разработка мРНК-вакцин (COVID-19; Moderna/Pfizer – разработка мРНК-вакцин против гриппа и рака)</a:t>
          </a:r>
        </a:p>
        <a:p>
          <a:pPr marL="36000" lvl="1" indent="-114300" algn="l" defTabSz="622300">
            <a:lnSpc>
              <a:spcPct val="90000"/>
            </a:lnSpc>
            <a:spcBef>
              <a:spcPct val="0"/>
            </a:spcBef>
            <a:spcAft>
              <a:spcPts val="0"/>
            </a:spcAft>
            <a:buChar char="••"/>
          </a:pPr>
          <a:r>
            <a:rPr lang="ru-RU" sz="1400" kern="1200" dirty="0">
              <a:latin typeface="Times New Roman" panose="02020603050405020304" pitchFamily="18" charset="0"/>
              <a:cs typeface="Times New Roman" panose="02020603050405020304" pitchFamily="18" charset="0"/>
            </a:rPr>
            <a:t>Персонализированная медицина (терапия с учетом генома)</a:t>
          </a:r>
        </a:p>
        <a:p>
          <a:pPr marL="57150" lvl="1" indent="-114300" algn="l" defTabSz="622300">
            <a:lnSpc>
              <a:spcPct val="90000"/>
            </a:lnSpc>
            <a:spcBef>
              <a:spcPct val="0"/>
            </a:spcBef>
            <a:spcAft>
              <a:spcPct val="15000"/>
            </a:spcAft>
            <a:buChar char="••"/>
          </a:pPr>
          <a:r>
            <a:rPr lang="ru-RU" sz="1400" kern="1200" dirty="0" err="1">
              <a:latin typeface="Times New Roman" panose="02020603050405020304" pitchFamily="18" charset="0"/>
              <a:cs typeface="Times New Roman" panose="02020603050405020304" pitchFamily="18" charset="0"/>
            </a:rPr>
            <a:t>Биопечать</a:t>
          </a:r>
          <a:r>
            <a:rPr lang="ru-RU" sz="1400" kern="1200" dirty="0">
              <a:latin typeface="Times New Roman" panose="02020603050405020304" pitchFamily="18" charset="0"/>
              <a:cs typeface="Times New Roman" panose="02020603050405020304" pitchFamily="18" charset="0"/>
            </a:rPr>
            <a:t> и тканевая инженерия (3D-печать органов)</a:t>
          </a:r>
        </a:p>
        <a:p>
          <a:pPr marL="57150" lvl="1" indent="-114300" algn="l" defTabSz="622300">
            <a:lnSpc>
              <a:spcPct val="90000"/>
            </a:lnSpc>
            <a:spcBef>
              <a:spcPct val="0"/>
            </a:spcBef>
            <a:spcAft>
              <a:spcPct val="15000"/>
            </a:spcAft>
            <a:buChar char="••"/>
          </a:pPr>
          <a:r>
            <a:rPr lang="ru-RU" sz="1400" kern="1200" dirty="0">
              <a:latin typeface="Times New Roman" panose="02020603050405020304" pitchFamily="18" charset="0"/>
              <a:cs typeface="Times New Roman" panose="02020603050405020304" pitchFamily="18" charset="0"/>
            </a:rPr>
            <a:t>Онкологические исследования (</a:t>
          </a:r>
          <a:r>
            <a:rPr lang="ru-RU" sz="1400" kern="1200" dirty="0" err="1">
              <a:latin typeface="Times New Roman" panose="02020603050405020304" pitchFamily="18" charset="0"/>
              <a:cs typeface="Times New Roman" panose="02020603050405020304" pitchFamily="18" charset="0"/>
            </a:rPr>
            <a:t>CAR</a:t>
          </a:r>
          <a:r>
            <a:rPr lang="ru-RU" sz="1400" kern="1200" dirty="0">
              <a:latin typeface="Times New Roman" panose="02020603050405020304" pitchFamily="18" charset="0"/>
              <a:cs typeface="Times New Roman" panose="02020603050405020304" pitchFamily="18" charset="0"/>
            </a:rPr>
            <a:t>-T-клеточная терапия)</a:t>
          </a:r>
        </a:p>
        <a:p>
          <a:pPr marL="5715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Тестирования лекарств (Органоиды, выращенные из стволовых клеток)</a:t>
          </a:r>
        </a:p>
      </dsp:txBody>
      <dsp:txXfrm rot="-5400000">
        <a:off x="2449818" y="1198072"/>
        <a:ext cx="7637847" cy="1269453"/>
      </dsp:txXfrm>
    </dsp:sp>
    <dsp:sp modelId="{82B8640C-2803-45D0-BBB3-3A1636B9116E}">
      <dsp:nvSpPr>
        <dsp:cNvPr id="0" name=""/>
        <dsp:cNvSpPr/>
      </dsp:nvSpPr>
      <dsp:spPr>
        <a:xfrm>
          <a:off x="31" y="1128034"/>
          <a:ext cx="2449787" cy="1302046"/>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ru-RU" sz="1400" kern="1200" dirty="0">
              <a:latin typeface="Times New Roman" panose="02020603050405020304" pitchFamily="18" charset="0"/>
              <a:cs typeface="Times New Roman" panose="02020603050405020304" pitchFamily="18" charset="0"/>
            </a:rPr>
            <a:t>Биомедицина и фармацевтика</a:t>
          </a:r>
        </a:p>
      </dsp:txBody>
      <dsp:txXfrm>
        <a:off x="63592" y="1191595"/>
        <a:ext cx="2322665" cy="1174924"/>
      </dsp:txXfrm>
    </dsp:sp>
    <dsp:sp modelId="{34669F51-6C00-41B9-8C35-5A8323A08779}">
      <dsp:nvSpPr>
        <dsp:cNvPr id="0" name=""/>
        <dsp:cNvSpPr/>
      </dsp:nvSpPr>
      <dsp:spPr>
        <a:xfrm rot="5400000">
          <a:off x="5874706" y="-815551"/>
          <a:ext cx="856806" cy="7706521"/>
        </a:xfrm>
        <a:prstGeom prst="round2SameRect">
          <a:avLst/>
        </a:prstGeom>
        <a:solidFill>
          <a:schemeClr val="lt1">
            <a:alpha val="90000"/>
            <a:tint val="40000"/>
            <a:hueOff val="0"/>
            <a:satOff val="0"/>
            <a:lumOff val="0"/>
            <a:alphaOff val="0"/>
          </a:schemeClr>
        </a:solidFill>
        <a:ln w="1905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ru-RU" sz="1400" kern="1200" dirty="0">
              <a:latin typeface="Times New Roman" panose="02020603050405020304" pitchFamily="18" charset="0"/>
              <a:cs typeface="Times New Roman" panose="02020603050405020304" pitchFamily="18" charset="0"/>
            </a:rPr>
            <a:t>Генетически модифицированные культуры</a:t>
          </a:r>
        </a:p>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Биоинженерное растениеводство для закрытых систем</a:t>
          </a:r>
        </a:p>
        <a:p>
          <a:pPr marL="114300" lvl="1" indent="-114300" algn="l" defTabSz="622300">
            <a:lnSpc>
              <a:spcPct val="90000"/>
            </a:lnSpc>
            <a:spcBef>
              <a:spcPct val="0"/>
            </a:spcBef>
            <a:spcAft>
              <a:spcPct val="15000"/>
            </a:spcAft>
            <a:buChar char="••"/>
          </a:pPr>
          <a:r>
            <a:rPr lang="ru-RU" sz="1400" kern="1200" dirty="0">
              <a:latin typeface="Times New Roman" panose="02020603050405020304" pitchFamily="18" charset="0"/>
              <a:cs typeface="Times New Roman" panose="02020603050405020304" pitchFamily="18" charset="0"/>
            </a:rPr>
            <a:t>Синтетическое, искусственное мясо</a:t>
          </a:r>
        </a:p>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Микробиом</a:t>
          </a:r>
        </a:p>
      </dsp:txBody>
      <dsp:txXfrm rot="-5400000">
        <a:off x="2449849" y="2651132"/>
        <a:ext cx="7664695" cy="773154"/>
      </dsp:txXfrm>
    </dsp:sp>
    <dsp:sp modelId="{FB41828A-577A-41A2-9FF7-D657F3F7EE8E}">
      <dsp:nvSpPr>
        <dsp:cNvPr id="0" name=""/>
        <dsp:cNvSpPr/>
      </dsp:nvSpPr>
      <dsp:spPr>
        <a:xfrm>
          <a:off x="31" y="2597605"/>
          <a:ext cx="2449787" cy="870171"/>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ru-RU" sz="1400" kern="1200">
              <a:latin typeface="Times New Roman" panose="02020603050405020304" pitchFamily="18" charset="0"/>
              <a:cs typeface="Times New Roman" panose="02020603050405020304" pitchFamily="18" charset="0"/>
            </a:rPr>
            <a:t>Сельскохозяйственные биотехнологии</a:t>
          </a:r>
        </a:p>
      </dsp:txBody>
      <dsp:txXfrm>
        <a:off x="42509" y="2640083"/>
        <a:ext cx="2364831" cy="785215"/>
      </dsp:txXfrm>
    </dsp:sp>
    <dsp:sp modelId="{8AF036CE-63A2-4E31-B76A-91977FD5C46D}">
      <dsp:nvSpPr>
        <dsp:cNvPr id="0" name=""/>
        <dsp:cNvSpPr/>
      </dsp:nvSpPr>
      <dsp:spPr>
        <a:xfrm rot="5400000">
          <a:off x="5962111" y="55176"/>
          <a:ext cx="681935" cy="7706521"/>
        </a:xfrm>
        <a:prstGeom prst="round2SameRect">
          <a:avLst/>
        </a:prstGeom>
        <a:solidFill>
          <a:schemeClr val="lt1">
            <a:alpha val="90000"/>
            <a:tint val="40000"/>
            <a:hueOff val="0"/>
            <a:satOff val="0"/>
            <a:lumOff val="0"/>
            <a:alphaOff val="0"/>
          </a:schemeClr>
        </a:solidFill>
        <a:ln w="1905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Биотопливо</a:t>
          </a:r>
        </a:p>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Биодеградируемые материалы</a:t>
          </a:r>
        </a:p>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Ферментная инженерия</a:t>
          </a:r>
        </a:p>
      </dsp:txBody>
      <dsp:txXfrm rot="-5400000">
        <a:off x="2449819" y="3600758"/>
        <a:ext cx="7673232" cy="615357"/>
      </dsp:txXfrm>
    </dsp:sp>
    <dsp:sp modelId="{A5DDA22E-9626-4709-86B3-4C1175D7993C}">
      <dsp:nvSpPr>
        <dsp:cNvPr id="0" name=""/>
        <dsp:cNvSpPr/>
      </dsp:nvSpPr>
      <dsp:spPr>
        <a:xfrm>
          <a:off x="31" y="3544936"/>
          <a:ext cx="2449787" cy="722801"/>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ru-RU" sz="1400" kern="1200" dirty="0">
              <a:latin typeface="Times New Roman" panose="02020603050405020304" pitchFamily="18" charset="0"/>
              <a:cs typeface="Times New Roman" panose="02020603050405020304" pitchFamily="18" charset="0"/>
            </a:rPr>
            <a:t>Промышленные биотехнологии</a:t>
          </a:r>
        </a:p>
      </dsp:txBody>
      <dsp:txXfrm>
        <a:off x="35315" y="3580220"/>
        <a:ext cx="2379219" cy="652233"/>
      </dsp:txXfrm>
    </dsp:sp>
    <dsp:sp modelId="{6425C7F1-93A3-4738-A623-8707210616E9}">
      <dsp:nvSpPr>
        <dsp:cNvPr id="0" name=""/>
        <dsp:cNvSpPr/>
      </dsp:nvSpPr>
      <dsp:spPr>
        <a:xfrm rot="5400000">
          <a:off x="5955013" y="856351"/>
          <a:ext cx="696193" cy="7706521"/>
        </a:xfrm>
        <a:prstGeom prst="round2SameRect">
          <a:avLst/>
        </a:prstGeom>
        <a:solidFill>
          <a:schemeClr val="lt1">
            <a:alpha val="90000"/>
            <a:tint val="40000"/>
            <a:hueOff val="0"/>
            <a:satOff val="0"/>
            <a:lumOff val="0"/>
            <a:alphaOff val="0"/>
          </a:schemeClr>
        </a:solidFill>
        <a:ln w="1905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Биоремедиация</a:t>
          </a:r>
        </a:p>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Синтетическая экология (конструирование микробных сообществ)</a:t>
          </a:r>
        </a:p>
      </dsp:txBody>
      <dsp:txXfrm rot="-5400000">
        <a:off x="2449850" y="4395500"/>
        <a:ext cx="7672536" cy="628223"/>
      </dsp:txXfrm>
    </dsp:sp>
    <dsp:sp modelId="{9E836137-6D6B-453E-9ADD-383E13476C4B}">
      <dsp:nvSpPr>
        <dsp:cNvPr id="0" name=""/>
        <dsp:cNvSpPr/>
      </dsp:nvSpPr>
      <dsp:spPr>
        <a:xfrm>
          <a:off x="31" y="4369660"/>
          <a:ext cx="2449787" cy="692707"/>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ru-RU" sz="1400" kern="1200">
              <a:latin typeface="Times New Roman" panose="02020603050405020304" pitchFamily="18" charset="0"/>
              <a:cs typeface="Times New Roman" panose="02020603050405020304" pitchFamily="18" charset="0"/>
            </a:rPr>
            <a:t>Экобиотехнологии</a:t>
          </a:r>
        </a:p>
      </dsp:txBody>
      <dsp:txXfrm>
        <a:off x="33846" y="4403475"/>
        <a:ext cx="2382157" cy="625077"/>
      </dsp:txXfrm>
    </dsp:sp>
    <dsp:sp modelId="{DC4494EA-85AB-4542-96F0-A797E361FD09}">
      <dsp:nvSpPr>
        <dsp:cNvPr id="0" name=""/>
        <dsp:cNvSpPr/>
      </dsp:nvSpPr>
      <dsp:spPr>
        <a:xfrm rot="5400000">
          <a:off x="5951896" y="1662955"/>
          <a:ext cx="702365" cy="7706521"/>
        </a:xfrm>
        <a:prstGeom prst="round2SameRect">
          <a:avLst/>
        </a:prstGeom>
        <a:solidFill>
          <a:schemeClr val="lt1">
            <a:alpha val="90000"/>
            <a:tint val="40000"/>
            <a:hueOff val="0"/>
            <a:satOff val="0"/>
            <a:lumOff val="0"/>
            <a:alphaOff val="0"/>
          </a:schemeClr>
        </a:solidFill>
        <a:ln w="1905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Нейроинтерфейсы (импланты для парализованных)</a:t>
          </a:r>
        </a:p>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Оптогенетика (управление нейронами с помощью света)</a:t>
          </a:r>
        </a:p>
        <a:p>
          <a:pPr marL="114300" lvl="1" indent="-114300" algn="l" defTabSz="622300">
            <a:lnSpc>
              <a:spcPct val="90000"/>
            </a:lnSpc>
            <a:spcBef>
              <a:spcPct val="0"/>
            </a:spcBef>
            <a:spcAft>
              <a:spcPct val="15000"/>
            </a:spcAft>
            <a:buChar char="••"/>
          </a:pPr>
          <a:r>
            <a:rPr lang="ru-RU" sz="1400" kern="1200">
              <a:latin typeface="Times New Roman" panose="02020603050405020304" pitchFamily="18" charset="0"/>
              <a:cs typeface="Times New Roman" panose="02020603050405020304" pitchFamily="18" charset="0"/>
            </a:rPr>
            <a:t>Биогибридные системы (сочетание живых клеток с электроникой)</a:t>
          </a:r>
        </a:p>
      </dsp:txBody>
      <dsp:txXfrm rot="-5400000">
        <a:off x="2449819" y="5199320"/>
        <a:ext cx="7672234" cy="633791"/>
      </dsp:txXfrm>
    </dsp:sp>
    <dsp:sp modelId="{7DA709BD-2796-4CCA-9D1B-1D4BA1E8554B}">
      <dsp:nvSpPr>
        <dsp:cNvPr id="0" name=""/>
        <dsp:cNvSpPr/>
      </dsp:nvSpPr>
      <dsp:spPr>
        <a:xfrm>
          <a:off x="0" y="5183945"/>
          <a:ext cx="2449787" cy="663055"/>
        </a:xfrm>
        <a:prstGeom prst="roundRect">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ru-RU" sz="1400" kern="1200">
              <a:latin typeface="Times New Roman" panose="02020603050405020304" pitchFamily="18" charset="0"/>
              <a:cs typeface="Times New Roman" panose="02020603050405020304" pitchFamily="18" charset="0"/>
            </a:rPr>
            <a:t>Нейробиотехнологии и биоэлектроника</a:t>
          </a:r>
        </a:p>
      </dsp:txBody>
      <dsp:txXfrm>
        <a:off x="32368" y="5216313"/>
        <a:ext cx="2385051" cy="59831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AEC888-E696-4D44-8616-B5F6071992B3}" type="datetimeFigureOut">
              <a:rPr lang="ru-RU" smtClean="0"/>
              <a:t>28.10.2025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6907E4-5CF6-454F-8978-A3697DEAB844}" type="slidenum">
              <a:rPr lang="ru-RU" smtClean="0"/>
              <a:t>‹#›</a:t>
            </a:fld>
            <a:endParaRPr lang="ru-RU"/>
          </a:p>
        </p:txBody>
      </p:sp>
    </p:spTree>
    <p:extLst>
      <p:ext uri="{BB962C8B-B14F-4D97-AF65-F5344CB8AC3E}">
        <p14:creationId xmlns:p14="http://schemas.microsoft.com/office/powerpoint/2010/main" val="840192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1</a:t>
            </a:fld>
            <a:endParaRPr lang="ru-RU"/>
          </a:p>
        </p:txBody>
      </p:sp>
    </p:spTree>
    <p:extLst>
      <p:ext uri="{BB962C8B-B14F-4D97-AF65-F5344CB8AC3E}">
        <p14:creationId xmlns:p14="http://schemas.microsoft.com/office/powerpoint/2010/main" val="472110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поиск в каталоге Бин ран выдал нам два результата на запрос например генетика кормовых культур для которых мы не нашли электронных копий и если один из вариантов иностранной представлен в интернете как электронный но он недоступен в России то второго Мы просто не нашли ещё пример это генетический ресурс растений</a:t>
            </a:r>
          </a:p>
          <a:p>
            <a:r>
              <a:rPr lang="ru-RU" dirty="0" smtClean="0"/>
              <a:t> если возникает вопрос о </a:t>
            </a:r>
            <a:r>
              <a:rPr lang="en-US" dirty="0" smtClean="0"/>
              <a:t> в </a:t>
            </a:r>
            <a:r>
              <a:rPr lang="en-US" dirty="0" err="1" smtClean="0"/>
              <a:t>возрасте</a:t>
            </a:r>
            <a:r>
              <a:rPr lang="en-US" dirty="0" smtClean="0"/>
              <a:t> </a:t>
            </a:r>
            <a:r>
              <a:rPr lang="en-US" dirty="0" err="1" smtClean="0"/>
              <a:t>публикаций</a:t>
            </a:r>
            <a:r>
              <a:rPr lang="en-US" baseline="0" dirty="0" err="1" smtClean="0"/>
              <a:t>то</a:t>
            </a:r>
            <a:r>
              <a:rPr lang="en-US" baseline="0" dirty="0" smtClean="0"/>
              <a:t> </a:t>
            </a:r>
            <a:r>
              <a:rPr lang="en-US" baseline="0" dirty="0" err="1" smtClean="0"/>
              <a:t>на</a:t>
            </a:r>
            <a:r>
              <a:rPr lang="en-US" baseline="0" dirty="0" smtClean="0"/>
              <a:t> </a:t>
            </a:r>
            <a:r>
              <a:rPr lang="en-US" baseline="0" dirty="0" err="1" smtClean="0"/>
              <a:t>это</a:t>
            </a:r>
            <a:r>
              <a:rPr lang="en-US" baseline="0" dirty="0" smtClean="0"/>
              <a:t> </a:t>
            </a:r>
            <a:r>
              <a:rPr lang="en-US" baseline="0" dirty="0" err="1" smtClean="0"/>
              <a:t>можно</a:t>
            </a:r>
            <a:r>
              <a:rPr lang="en-US" baseline="0" dirty="0" smtClean="0"/>
              <a:t> </a:t>
            </a:r>
            <a:r>
              <a:rPr lang="en-US" baseline="0" dirty="0" err="1" smtClean="0"/>
              <a:t>представить</a:t>
            </a:r>
            <a:r>
              <a:rPr lang="en-US" baseline="0" dirty="0" smtClean="0"/>
              <a:t> в </a:t>
            </a:r>
            <a:r>
              <a:rPr lang="en-US" baseline="0" dirty="0" err="1" smtClean="0"/>
              <a:t>качестве</a:t>
            </a:r>
            <a:r>
              <a:rPr lang="en-US" baseline="0" dirty="0" smtClean="0"/>
              <a:t> </a:t>
            </a:r>
            <a:r>
              <a:rPr lang="en-US" baseline="0" dirty="0" err="1" smtClean="0"/>
              <a:t>примера</a:t>
            </a:r>
            <a:r>
              <a:rPr lang="en-US" baseline="0" dirty="0" smtClean="0"/>
              <a:t> </a:t>
            </a:r>
            <a:r>
              <a:rPr lang="en-US" baseline="0" dirty="0" err="1" smtClean="0"/>
              <a:t>высказывания</a:t>
            </a:r>
            <a:r>
              <a:rPr lang="en-US" baseline="0" dirty="0" smtClean="0"/>
              <a:t> </a:t>
            </a:r>
            <a:r>
              <a:rPr lang="en-US" baseline="0" dirty="0" err="1" smtClean="0"/>
              <a:t>нашего</a:t>
            </a:r>
            <a:r>
              <a:rPr lang="en-US" baseline="0" dirty="0" smtClean="0"/>
              <a:t> </a:t>
            </a:r>
            <a:r>
              <a:rPr lang="en-US" baseline="0" dirty="0" err="1" smtClean="0"/>
              <a:t>профессора</a:t>
            </a:r>
            <a:r>
              <a:rPr lang="en-US" baseline="0" dirty="0" smtClean="0"/>
              <a:t> </a:t>
            </a:r>
            <a:r>
              <a:rPr lang="en-US" baseline="0" dirty="0" err="1" smtClean="0"/>
              <a:t>Маевского</a:t>
            </a:r>
            <a:r>
              <a:rPr lang="en-US" baseline="0" dirty="0" smtClean="0"/>
              <a:t> </a:t>
            </a:r>
            <a:r>
              <a:rPr lang="en-US" baseline="0" dirty="0" err="1" smtClean="0"/>
              <a:t>Евгений</a:t>
            </a:r>
            <a:r>
              <a:rPr lang="en-US" baseline="0" dirty="0" smtClean="0"/>
              <a:t> </a:t>
            </a:r>
            <a:r>
              <a:rPr lang="en-US" baseline="0" dirty="0" err="1" smtClean="0"/>
              <a:t>Ильича</a:t>
            </a:r>
            <a:r>
              <a:rPr lang="en-US" baseline="0" dirty="0" smtClean="0"/>
              <a:t> </a:t>
            </a:r>
            <a:r>
              <a:rPr lang="en-US" baseline="0" dirty="0" err="1" smtClean="0"/>
              <a:t>который</a:t>
            </a:r>
            <a:r>
              <a:rPr lang="en-US" baseline="0" dirty="0" smtClean="0"/>
              <a:t> </a:t>
            </a:r>
            <a:r>
              <a:rPr lang="en-US" baseline="0" dirty="0" err="1" smtClean="0"/>
              <a:t>долгое</a:t>
            </a:r>
            <a:r>
              <a:rPr lang="en-US" baseline="0" dirty="0" smtClean="0"/>
              <a:t> </a:t>
            </a:r>
            <a:r>
              <a:rPr lang="en-US" baseline="0" dirty="0" err="1" smtClean="0"/>
              <a:t>время</a:t>
            </a:r>
            <a:r>
              <a:rPr lang="en-US" baseline="0" dirty="0" smtClean="0"/>
              <a:t> </a:t>
            </a:r>
            <a:r>
              <a:rPr lang="en-US" baseline="0" dirty="0" err="1" smtClean="0"/>
              <a:t>занимался</a:t>
            </a:r>
            <a:r>
              <a:rPr lang="en-US" baseline="0" dirty="0" smtClean="0"/>
              <a:t>  </a:t>
            </a:r>
            <a:r>
              <a:rPr lang="en-US" baseline="0" dirty="0" err="1" smtClean="0"/>
              <a:t>янтарную</a:t>
            </a:r>
            <a:r>
              <a:rPr lang="en-US" baseline="0" dirty="0" smtClean="0"/>
              <a:t> </a:t>
            </a:r>
            <a:r>
              <a:rPr lang="en-US" baseline="0" dirty="0" err="1" smtClean="0"/>
              <a:t>кислот</a:t>
            </a:r>
            <a:r>
              <a:rPr lang="ru-RU" baseline="0" dirty="0" smtClean="0"/>
              <a:t>в  и долгое время его работы не были приняты научным сообществом потому что дозы которые Они использовали были ничтожно малы но тем не менее они работали были приведены  библиографические патентные поиски пока не Нашёлся справочник которых были подтверждены работа до таких доз которые использовали наши учёные</a:t>
            </a:r>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11</a:t>
            </a:fld>
            <a:endParaRPr lang="ru-RU"/>
          </a:p>
        </p:txBody>
      </p:sp>
    </p:spTree>
    <p:extLst>
      <p:ext uri="{BB962C8B-B14F-4D97-AF65-F5344CB8AC3E}">
        <p14:creationId xmlns:p14="http://schemas.microsoft.com/office/powerpoint/2010/main" val="26639824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Ещё один критерий это непосредственное применение </a:t>
            </a:r>
            <a:r>
              <a:rPr lang="ru-RU" dirty="0" err="1" smtClean="0"/>
              <a:t>оцифрованн</a:t>
            </a:r>
            <a:r>
              <a:rPr lang="en-US" dirty="0" err="1" smtClean="0"/>
              <a:t>dd</a:t>
            </a:r>
            <a:r>
              <a:rPr lang="en-US" dirty="0" smtClean="0"/>
              <a:t>//.m//d///</a:t>
            </a:r>
            <a:r>
              <a:rPr lang="en-US" dirty="0" err="1" smtClean="0"/>
              <a:t>dmbdb</a:t>
            </a:r>
            <a:r>
              <a:rPr lang="en-US" dirty="0" smtClean="0"/>
              <a:t>/</a:t>
            </a:r>
            <a:r>
              <a:rPr lang="en-US" dirty="0" err="1" smtClean="0"/>
              <a:t>bmdbdb</a:t>
            </a:r>
            <a:r>
              <a:rPr lang="en-US" dirty="0" smtClean="0"/>
              <a:t>/</a:t>
            </a:r>
          </a:p>
          <a:p>
            <a:r>
              <a:rPr lang="en-US" baseline="0" dirty="0" smtClean="0"/>
              <a:t> </a:t>
            </a:r>
            <a:r>
              <a:rPr lang="en-US" baseline="0" dirty="0" err="1" smtClean="0"/>
              <a:t>например</a:t>
            </a:r>
            <a:r>
              <a:rPr lang="en-US" baseline="0" dirty="0" smtClean="0"/>
              <a:t> в </a:t>
            </a:r>
            <a:r>
              <a:rPr lang="en-US" baseline="0" dirty="0" err="1" smtClean="0"/>
              <a:t>учебных</a:t>
            </a:r>
            <a:r>
              <a:rPr lang="en-US" baseline="0" dirty="0" smtClean="0"/>
              <a:t> </a:t>
            </a:r>
            <a:r>
              <a:rPr lang="en-US" baseline="0" dirty="0" err="1" smtClean="0"/>
              <a:t>программах</a:t>
            </a:r>
            <a:r>
              <a:rPr lang="en-US" baseline="0" dirty="0" smtClean="0"/>
              <a:t> </a:t>
            </a:r>
            <a:r>
              <a:rPr lang="en-US" baseline="0" dirty="0" err="1" smtClean="0"/>
              <a:t>или</a:t>
            </a:r>
            <a:r>
              <a:rPr lang="en-US" baseline="0" dirty="0" smtClean="0"/>
              <a:t> </a:t>
            </a:r>
            <a:r>
              <a:rPr lang="en-US" baseline="0" dirty="0" err="1" smtClean="0"/>
              <a:t>научных</a:t>
            </a:r>
            <a:r>
              <a:rPr lang="en-US" baseline="0" dirty="0" smtClean="0"/>
              <a:t> </a:t>
            </a:r>
            <a:r>
              <a:rPr lang="en-US" baseline="0" dirty="0" err="1" smtClean="0"/>
              <a:t>исследованиях</a:t>
            </a:r>
            <a:r>
              <a:rPr lang="en-US" baseline="0" dirty="0" smtClean="0"/>
              <a:t> </a:t>
            </a:r>
            <a:r>
              <a:rPr lang="en-US" baseline="0" dirty="0" err="1" smtClean="0"/>
              <a:t>некоторое</a:t>
            </a:r>
            <a:r>
              <a:rPr lang="en-US" baseline="0" dirty="0" smtClean="0"/>
              <a:t> </a:t>
            </a:r>
            <a:r>
              <a:rPr lang="en-US" baseline="0" dirty="0" err="1" smtClean="0"/>
              <a:t>время</a:t>
            </a:r>
            <a:r>
              <a:rPr lang="en-US" baseline="0" dirty="0" smtClean="0"/>
              <a:t> </a:t>
            </a:r>
            <a:r>
              <a:rPr lang="en-US" baseline="0" dirty="0" err="1" smtClean="0"/>
              <a:t>назад</a:t>
            </a:r>
            <a:r>
              <a:rPr lang="en-US" baseline="0" dirty="0" smtClean="0"/>
              <a:t> </a:t>
            </a:r>
            <a:r>
              <a:rPr lang="en-US" baseline="0" dirty="0" err="1" smtClean="0"/>
              <a:t>сотрудники</a:t>
            </a:r>
            <a:r>
              <a:rPr lang="en-US" baseline="0" dirty="0" smtClean="0"/>
              <a:t> </a:t>
            </a:r>
            <a:r>
              <a:rPr lang="en-US" baseline="0" dirty="0" err="1" smtClean="0"/>
              <a:t>нашего</a:t>
            </a:r>
            <a:r>
              <a:rPr lang="en-US" baseline="0" dirty="0" smtClean="0"/>
              <a:t> </a:t>
            </a:r>
            <a:r>
              <a:rPr lang="en-US" baseline="0" dirty="0" err="1" smtClean="0"/>
              <a:t>института</a:t>
            </a:r>
            <a:r>
              <a:rPr lang="en-US" baseline="0" dirty="0" smtClean="0"/>
              <a:t> </a:t>
            </a:r>
            <a:r>
              <a:rPr lang="en-US" baseline="0" dirty="0" err="1" smtClean="0"/>
              <a:t>подали</a:t>
            </a:r>
            <a:r>
              <a:rPr lang="en-US" baseline="0" dirty="0" smtClean="0"/>
              <a:t> </a:t>
            </a:r>
            <a:r>
              <a:rPr lang="en-US" baseline="0" dirty="0" err="1" smtClean="0"/>
              <a:t>Грант</a:t>
            </a:r>
            <a:r>
              <a:rPr lang="en-US" baseline="0" dirty="0" smtClean="0"/>
              <a:t> </a:t>
            </a:r>
            <a:r>
              <a:rPr lang="en-US" baseline="0" dirty="0" err="1" smtClean="0"/>
              <a:t>на</a:t>
            </a:r>
            <a:r>
              <a:rPr lang="en-US" baseline="0" dirty="0" smtClean="0"/>
              <a:t> </a:t>
            </a:r>
            <a:r>
              <a:rPr lang="en-US" baseline="0" dirty="0" err="1" smtClean="0"/>
              <a:t>создание</a:t>
            </a:r>
            <a:r>
              <a:rPr lang="en-US" baseline="0" dirty="0" smtClean="0"/>
              <a:t> </a:t>
            </a:r>
            <a:r>
              <a:rPr lang="en-US" baseline="0" dirty="0" err="1" smtClean="0"/>
              <a:t>базы</a:t>
            </a:r>
            <a:r>
              <a:rPr lang="en-US" baseline="0" dirty="0" smtClean="0"/>
              <a:t> </a:t>
            </a:r>
            <a:r>
              <a:rPr lang="en-US" baseline="0" dirty="0" err="1" smtClean="0"/>
              <a:t>по</a:t>
            </a:r>
            <a:r>
              <a:rPr lang="en-US" baseline="0" dirty="0" smtClean="0"/>
              <a:t> </a:t>
            </a:r>
            <a:r>
              <a:rPr lang="en-US" baseline="0" dirty="0" err="1" smtClean="0"/>
              <a:t>материалам</a:t>
            </a:r>
            <a:r>
              <a:rPr lang="en-US" baseline="0" dirty="0" smtClean="0"/>
              <a:t> </a:t>
            </a:r>
            <a:r>
              <a:rPr lang="en-US" baseline="0" dirty="0" err="1" smtClean="0"/>
              <a:t>экспериментов</a:t>
            </a:r>
            <a:r>
              <a:rPr lang="en-US" baseline="0" dirty="0" smtClean="0"/>
              <a:t> и </a:t>
            </a:r>
            <a:r>
              <a:rPr lang="en-US" baseline="0" dirty="0" err="1" smtClean="0"/>
              <a:t>методикам</a:t>
            </a:r>
            <a:r>
              <a:rPr lang="en-US" baseline="0" dirty="0" smtClean="0"/>
              <a:t> </a:t>
            </a:r>
            <a:r>
              <a:rPr lang="en-US" baseline="0" dirty="0" err="1" smtClean="0"/>
              <a:t>исследования</a:t>
            </a:r>
            <a:r>
              <a:rPr lang="en-US" baseline="0" dirty="0" smtClean="0"/>
              <a:t> </a:t>
            </a:r>
            <a:r>
              <a:rPr lang="en-US" baseline="0" dirty="0" err="1" smtClean="0"/>
              <a:t>Грант</a:t>
            </a:r>
            <a:r>
              <a:rPr lang="en-US" baseline="0" dirty="0" smtClean="0"/>
              <a:t> к </a:t>
            </a:r>
            <a:r>
              <a:rPr lang="en-US" baseline="0" dirty="0" err="1" smtClean="0"/>
              <a:t>сожалению</a:t>
            </a:r>
            <a:r>
              <a:rPr lang="en-US" baseline="0" dirty="0" smtClean="0"/>
              <a:t> </a:t>
            </a:r>
            <a:r>
              <a:rPr lang="en-US" baseline="0" dirty="0" err="1" smtClean="0"/>
              <a:t>не</a:t>
            </a:r>
            <a:r>
              <a:rPr lang="en-US" baseline="0" dirty="0" smtClean="0"/>
              <a:t> </a:t>
            </a:r>
            <a:r>
              <a:rPr lang="en-US" baseline="0" dirty="0" err="1" smtClean="0"/>
              <a:t>поддержали</a:t>
            </a:r>
            <a:r>
              <a:rPr lang="en-US" baseline="0" dirty="0" smtClean="0"/>
              <a:t> </a:t>
            </a:r>
            <a:r>
              <a:rPr lang="en-US" baseline="0" dirty="0" err="1" smtClean="0"/>
              <a:t>Однако</a:t>
            </a:r>
            <a:r>
              <a:rPr lang="en-US" baseline="0" dirty="0" smtClean="0"/>
              <a:t> </a:t>
            </a:r>
            <a:r>
              <a:rPr lang="en-US" baseline="0" dirty="0" err="1" smtClean="0"/>
              <a:t>работы</a:t>
            </a:r>
            <a:r>
              <a:rPr lang="en-US" baseline="0" dirty="0" smtClean="0"/>
              <a:t> </a:t>
            </a:r>
            <a:r>
              <a:rPr lang="en-US" baseline="0" dirty="0" err="1" smtClean="0"/>
              <a:t>внутри</a:t>
            </a:r>
            <a:r>
              <a:rPr lang="en-US" baseline="0" dirty="0" smtClean="0"/>
              <a:t> </a:t>
            </a:r>
            <a:r>
              <a:rPr lang="en-US" baseline="0" dirty="0" err="1" smtClean="0"/>
              <a:t>института</a:t>
            </a:r>
            <a:r>
              <a:rPr lang="en-US" baseline="0" dirty="0" smtClean="0"/>
              <a:t> </a:t>
            </a:r>
            <a:r>
              <a:rPr lang="en-US" baseline="0" dirty="0" err="1" smtClean="0"/>
              <a:t>Мы</a:t>
            </a:r>
            <a:r>
              <a:rPr lang="en-US" baseline="0" dirty="0" smtClean="0"/>
              <a:t> </a:t>
            </a:r>
            <a:r>
              <a:rPr lang="en-US" baseline="0" dirty="0" err="1" smtClean="0"/>
              <a:t>видим</a:t>
            </a:r>
            <a:r>
              <a:rPr lang="en-US" baseline="0" dirty="0" smtClean="0"/>
              <a:t> </a:t>
            </a:r>
            <a:r>
              <a:rPr lang="en-US" baseline="0" dirty="0" err="1" smtClean="0"/>
              <a:t>каким</a:t>
            </a:r>
            <a:r>
              <a:rPr lang="en-US" baseline="0" dirty="0" smtClean="0"/>
              <a:t> </a:t>
            </a:r>
            <a:r>
              <a:rPr lang="en-US" baseline="0" dirty="0" err="1" smtClean="0"/>
              <a:t>спросом</a:t>
            </a:r>
            <a:r>
              <a:rPr lang="en-US" baseline="0" dirty="0" smtClean="0"/>
              <a:t> </a:t>
            </a:r>
            <a:r>
              <a:rPr lang="en-US" baseline="0" dirty="0" err="1" smtClean="0"/>
              <a:t>от</a:t>
            </a:r>
            <a:r>
              <a:rPr lang="en-US" baseline="0" dirty="0" smtClean="0"/>
              <a:t> </a:t>
            </a:r>
            <a:r>
              <a:rPr lang="en-US" baseline="0" dirty="0" err="1" smtClean="0"/>
              <a:t>научных</a:t>
            </a:r>
            <a:r>
              <a:rPr lang="en-US" baseline="0" dirty="0" smtClean="0"/>
              <a:t> </a:t>
            </a:r>
            <a:r>
              <a:rPr lang="en-US" baseline="0" dirty="0" err="1" smtClean="0"/>
              <a:t>сотрудников</a:t>
            </a:r>
            <a:r>
              <a:rPr lang="en-US" baseline="0" dirty="0" smtClean="0"/>
              <a:t> </a:t>
            </a:r>
            <a:r>
              <a:rPr lang="en-US" baseline="0" dirty="0" err="1" smtClean="0"/>
              <a:t>пользуются</a:t>
            </a:r>
            <a:r>
              <a:rPr lang="en-US" baseline="0" dirty="0" smtClean="0"/>
              <a:t> </a:t>
            </a:r>
            <a:r>
              <a:rPr lang="en-US" baseline="0" dirty="0" err="1" smtClean="0"/>
              <a:t>эти</a:t>
            </a:r>
            <a:r>
              <a:rPr lang="en-US" baseline="0" dirty="0" smtClean="0"/>
              <a:t> </a:t>
            </a:r>
            <a:r>
              <a:rPr lang="en-US" baseline="0" dirty="0" err="1" smtClean="0"/>
              <a:t>материалы</a:t>
            </a:r>
            <a:r>
              <a:rPr lang="en-US" baseline="0" dirty="0" smtClean="0"/>
              <a:t> </a:t>
            </a:r>
            <a:r>
              <a:rPr lang="en-US" baseline="0" dirty="0" err="1" smtClean="0"/>
              <a:t>эти</a:t>
            </a:r>
            <a:r>
              <a:rPr lang="en-US" baseline="0" dirty="0" smtClean="0"/>
              <a:t> </a:t>
            </a:r>
            <a:r>
              <a:rPr lang="en-US" baseline="0" dirty="0" err="1" smtClean="0"/>
              <a:t>старые</a:t>
            </a:r>
            <a:r>
              <a:rPr lang="en-US" baseline="0" dirty="0" smtClean="0"/>
              <a:t> </a:t>
            </a:r>
            <a:r>
              <a:rPr lang="en-US" baseline="0" dirty="0" err="1" smtClean="0"/>
              <a:t>материалы</a:t>
            </a:r>
            <a:r>
              <a:rPr lang="en-US" baseline="0" dirty="0" smtClean="0"/>
              <a:t> </a:t>
            </a:r>
            <a:r>
              <a:rPr lang="en-US" baseline="0" dirty="0" err="1" smtClean="0"/>
              <a:t>исследования</a:t>
            </a:r>
            <a:endParaRPr lang="en-US" baseline="0" dirty="0" smtClean="0"/>
          </a:p>
          <a:p>
            <a:r>
              <a:rPr lang="en-US" baseline="0" dirty="0" smtClean="0"/>
              <a:t> </a:t>
            </a:r>
            <a:r>
              <a:rPr lang="en-US" baseline="0" dirty="0" err="1" smtClean="0"/>
              <a:t>оцифрованные</a:t>
            </a:r>
            <a:r>
              <a:rPr lang="en-US" baseline="0" dirty="0" smtClean="0"/>
              <a:t> </a:t>
            </a:r>
            <a:r>
              <a:rPr lang="en-US" baseline="0" dirty="0" err="1" smtClean="0"/>
              <a:t>материалы</a:t>
            </a:r>
            <a:r>
              <a:rPr lang="en-US" baseline="0" dirty="0" smtClean="0"/>
              <a:t> </a:t>
            </a:r>
            <a:r>
              <a:rPr lang="en-US" baseline="0" dirty="0" err="1" smtClean="0"/>
              <a:t>имеют</a:t>
            </a:r>
            <a:r>
              <a:rPr lang="en-US" baseline="0" dirty="0" smtClean="0"/>
              <a:t> </a:t>
            </a:r>
            <a:r>
              <a:rPr lang="en-US" baseline="0" dirty="0" err="1" smtClean="0"/>
              <a:t>потенциал</a:t>
            </a:r>
            <a:r>
              <a:rPr lang="en-US" baseline="0" dirty="0" smtClean="0"/>
              <a:t> </a:t>
            </a:r>
            <a:r>
              <a:rPr lang="en-US" baseline="0" dirty="0" err="1" smtClean="0"/>
              <a:t>для</a:t>
            </a:r>
            <a:r>
              <a:rPr lang="en-US" baseline="0" dirty="0" smtClean="0"/>
              <a:t> </a:t>
            </a:r>
            <a:r>
              <a:rPr lang="en-US" baseline="0" dirty="0" err="1" smtClean="0"/>
              <a:t>самой</a:t>
            </a:r>
            <a:r>
              <a:rPr lang="en-US" baseline="0" dirty="0" smtClean="0"/>
              <a:t> </a:t>
            </a:r>
            <a:r>
              <a:rPr lang="en-US" baseline="0" dirty="0" err="1" smtClean="0"/>
              <a:t>библиотеки</a:t>
            </a:r>
            <a:r>
              <a:rPr lang="en-US" baseline="0" dirty="0" smtClean="0"/>
              <a:t> </a:t>
            </a:r>
            <a:r>
              <a:rPr lang="en-US" baseline="0" dirty="0" err="1" smtClean="0"/>
              <a:t>для</a:t>
            </a:r>
            <a:r>
              <a:rPr lang="en-US" baseline="0" dirty="0" smtClean="0"/>
              <a:t> </a:t>
            </a:r>
            <a:r>
              <a:rPr lang="en-US" baseline="0" dirty="0" err="1" smtClean="0"/>
              <a:t>создания</a:t>
            </a:r>
            <a:r>
              <a:rPr lang="en-US" baseline="0" dirty="0" smtClean="0"/>
              <a:t> </a:t>
            </a:r>
            <a:r>
              <a:rPr lang="en-US" baseline="0" dirty="0" err="1" smtClean="0"/>
              <a:t>выставов</a:t>
            </a:r>
            <a:r>
              <a:rPr lang="en-US" baseline="0" dirty="0" smtClean="0"/>
              <a:t> </a:t>
            </a:r>
            <a:r>
              <a:rPr lang="en-US" baseline="0" dirty="0" err="1" smtClean="0"/>
              <a:t>проведения</a:t>
            </a:r>
            <a:r>
              <a:rPr lang="en-US" baseline="0" dirty="0" smtClean="0"/>
              <a:t> </a:t>
            </a:r>
            <a:r>
              <a:rPr lang="en-US" baseline="0" dirty="0" err="1" smtClean="0"/>
              <a:t>лекций</a:t>
            </a:r>
            <a:r>
              <a:rPr lang="en-US" baseline="0" dirty="0" smtClean="0"/>
              <a:t> </a:t>
            </a:r>
            <a:r>
              <a:rPr lang="en-US" baseline="0" dirty="0" err="1" smtClean="0"/>
              <a:t>интерактивных</a:t>
            </a:r>
            <a:r>
              <a:rPr lang="en-US" baseline="0" dirty="0" smtClean="0"/>
              <a:t> </a:t>
            </a:r>
            <a:r>
              <a:rPr lang="en-US" baseline="0" dirty="0" err="1" smtClean="0"/>
              <a:t>или</a:t>
            </a:r>
            <a:r>
              <a:rPr lang="en-US" baseline="0" dirty="0" smtClean="0"/>
              <a:t> </a:t>
            </a:r>
            <a:r>
              <a:rPr lang="en-US" baseline="0" dirty="0" err="1" smtClean="0"/>
              <a:t>культурных</a:t>
            </a:r>
            <a:r>
              <a:rPr lang="en-US" baseline="0" dirty="0" smtClean="0"/>
              <a:t> </a:t>
            </a:r>
            <a:r>
              <a:rPr lang="en-US" baseline="0" dirty="0" err="1" smtClean="0"/>
              <a:t>проектов</a:t>
            </a:r>
            <a:r>
              <a:rPr lang="en-US" baseline="0" dirty="0" smtClean="0"/>
              <a:t> </a:t>
            </a:r>
            <a:r>
              <a:rPr lang="en-US" baseline="0" dirty="0" err="1" smtClean="0"/>
              <a:t>так</a:t>
            </a:r>
            <a:r>
              <a:rPr lang="en-US" baseline="0" dirty="0" smtClean="0"/>
              <a:t> </a:t>
            </a:r>
            <a:r>
              <a:rPr lang="en-US" baseline="0" dirty="0" err="1" smtClean="0"/>
              <a:t>как</a:t>
            </a:r>
            <a:r>
              <a:rPr lang="en-US" baseline="0" dirty="0" smtClean="0"/>
              <a:t> </a:t>
            </a:r>
            <a:r>
              <a:rPr lang="en-US" baseline="0" dirty="0" err="1" smtClean="0"/>
              <a:t>библиотека</a:t>
            </a:r>
            <a:r>
              <a:rPr lang="en-US" baseline="0" dirty="0" smtClean="0"/>
              <a:t> </a:t>
            </a:r>
            <a:r>
              <a:rPr lang="en-US" baseline="0" dirty="0" err="1" smtClean="0"/>
              <a:t>всегда</a:t>
            </a:r>
            <a:r>
              <a:rPr lang="en-US" baseline="0" dirty="0" smtClean="0"/>
              <a:t> </a:t>
            </a:r>
            <a:r>
              <a:rPr lang="en-US" baseline="0" dirty="0" err="1" smtClean="0"/>
              <a:t>делает</a:t>
            </a:r>
            <a:r>
              <a:rPr lang="en-US" baseline="0" dirty="0" smtClean="0"/>
              <a:t> </a:t>
            </a:r>
            <a:r>
              <a:rPr lang="en-US" baseline="0" dirty="0" err="1" smtClean="0"/>
              <a:t>эти</a:t>
            </a:r>
            <a:r>
              <a:rPr lang="en-US" baseline="0" dirty="0" smtClean="0"/>
              <a:t> </a:t>
            </a:r>
            <a:r>
              <a:rPr lang="en-US" baseline="0" dirty="0" err="1" smtClean="0"/>
              <a:t>проекты</a:t>
            </a:r>
            <a:r>
              <a:rPr lang="en-US" baseline="0" dirty="0" smtClean="0"/>
              <a:t> </a:t>
            </a:r>
            <a:r>
              <a:rPr lang="en-US" baseline="0" dirty="0" err="1" smtClean="0"/>
              <a:t>по</a:t>
            </a:r>
            <a:r>
              <a:rPr lang="en-US" baseline="0" dirty="0" smtClean="0"/>
              <a:t> </a:t>
            </a:r>
            <a:r>
              <a:rPr lang="en-US" baseline="0" dirty="0" err="1" smtClean="0"/>
              <a:t>актуальным</a:t>
            </a:r>
            <a:r>
              <a:rPr lang="en-US" baseline="0" dirty="0" smtClean="0"/>
              <a:t> </a:t>
            </a:r>
            <a:r>
              <a:rPr lang="en-US" baseline="0" dirty="0" err="1" smtClean="0"/>
              <a:t>направлениям</a:t>
            </a:r>
            <a:endParaRPr lang="en-US" baseline="0" dirty="0" smtClean="0"/>
          </a:p>
          <a:p>
            <a:r>
              <a:rPr lang="en-US" baseline="0" dirty="0" smtClean="0"/>
              <a:t> </a:t>
            </a:r>
            <a:r>
              <a:rPr lang="en-US" baseline="0" dirty="0" err="1" smtClean="0"/>
              <a:t>очень</a:t>
            </a:r>
            <a:r>
              <a:rPr lang="en-US" baseline="0" dirty="0" smtClean="0"/>
              <a:t> </a:t>
            </a:r>
            <a:r>
              <a:rPr lang="en-US" baseline="0" dirty="0" err="1" smtClean="0"/>
              <a:t>важно</a:t>
            </a:r>
            <a:r>
              <a:rPr lang="en-US" baseline="0" dirty="0" smtClean="0"/>
              <a:t> в </a:t>
            </a:r>
            <a:r>
              <a:rPr lang="en-US" baseline="0" dirty="0" err="1" smtClean="0"/>
              <a:t>качестве</a:t>
            </a:r>
            <a:r>
              <a:rPr lang="en-US" baseline="0" dirty="0" smtClean="0"/>
              <a:t> </a:t>
            </a:r>
            <a:r>
              <a:rPr lang="en-US" baseline="0" dirty="0" err="1" smtClean="0"/>
              <a:t>практической</a:t>
            </a:r>
            <a:r>
              <a:rPr lang="en-US" baseline="0" dirty="0" smtClean="0"/>
              <a:t> </a:t>
            </a:r>
            <a:r>
              <a:rPr lang="en-US" baseline="0" dirty="0" err="1" smtClean="0"/>
              <a:t>применимости</a:t>
            </a:r>
            <a:r>
              <a:rPr lang="en-US" baseline="0" dirty="0" smtClean="0"/>
              <a:t> </a:t>
            </a:r>
            <a:r>
              <a:rPr lang="en-US" baseline="0" dirty="0" err="1" smtClean="0"/>
              <a:t>является</a:t>
            </a:r>
            <a:r>
              <a:rPr lang="en-US" baseline="0" dirty="0" smtClean="0"/>
              <a:t> </a:t>
            </a:r>
            <a:r>
              <a:rPr lang="en-US" baseline="0" dirty="0" err="1" smtClean="0"/>
              <a:t>извлечение</a:t>
            </a:r>
            <a:r>
              <a:rPr lang="en-US" baseline="0" dirty="0" smtClean="0"/>
              <a:t> </a:t>
            </a:r>
            <a:r>
              <a:rPr lang="en-US" baseline="0" dirty="0" err="1" smtClean="0"/>
              <a:t>из</a:t>
            </a:r>
            <a:r>
              <a:rPr lang="en-US" baseline="0" dirty="0" smtClean="0"/>
              <a:t> </a:t>
            </a:r>
            <a:r>
              <a:rPr lang="en-US" baseline="0" dirty="0" err="1" smtClean="0"/>
              <a:t>оцифрованных</a:t>
            </a:r>
            <a:r>
              <a:rPr lang="en-US" baseline="0" dirty="0" smtClean="0"/>
              <a:t> </a:t>
            </a:r>
            <a:r>
              <a:rPr lang="en-US" baseline="0" dirty="0" err="1" smtClean="0"/>
              <a:t>данных</a:t>
            </a:r>
            <a:r>
              <a:rPr lang="en-US" baseline="0" dirty="0" smtClean="0"/>
              <a:t> </a:t>
            </a:r>
            <a:r>
              <a:rPr lang="en-US" baseline="0" dirty="0" err="1" smtClean="0"/>
              <a:t>метаданных</a:t>
            </a:r>
            <a:r>
              <a:rPr lang="en-US" baseline="0" dirty="0" smtClean="0"/>
              <a:t> </a:t>
            </a:r>
            <a:r>
              <a:rPr lang="en-US" baseline="0" dirty="0" err="1" smtClean="0"/>
              <a:t>стандартизация</a:t>
            </a:r>
            <a:r>
              <a:rPr lang="en-US" baseline="0" dirty="0" smtClean="0"/>
              <a:t> и </a:t>
            </a:r>
            <a:r>
              <a:rPr lang="en-US" baseline="0" dirty="0" err="1" smtClean="0"/>
              <a:t>интеграция</a:t>
            </a:r>
            <a:r>
              <a:rPr lang="en-US" baseline="0" dirty="0" smtClean="0"/>
              <a:t> </a:t>
            </a:r>
            <a:r>
              <a:rPr lang="en-US" baseline="0" dirty="0" err="1" smtClean="0"/>
              <a:t>их</a:t>
            </a:r>
            <a:r>
              <a:rPr lang="en-US" baseline="0" dirty="0" smtClean="0"/>
              <a:t> </a:t>
            </a:r>
            <a:r>
              <a:rPr lang="en-US" baseline="0" dirty="0" err="1" smtClean="0"/>
              <a:t>библиотечные</a:t>
            </a:r>
            <a:r>
              <a:rPr lang="en-US" baseline="0" dirty="0" smtClean="0"/>
              <a:t> </a:t>
            </a:r>
            <a:r>
              <a:rPr lang="en-US" baseline="0" dirty="0" err="1" smtClean="0"/>
              <a:t>менеджер</a:t>
            </a:r>
            <a:r>
              <a:rPr lang="en-US" baseline="0" dirty="0" smtClean="0"/>
              <a:t> и </a:t>
            </a:r>
            <a:r>
              <a:rPr lang="en-US" baseline="0" dirty="0" err="1" smtClean="0"/>
              <a:t>менеджер</a:t>
            </a:r>
            <a:r>
              <a:rPr lang="en-US" baseline="0" dirty="0" smtClean="0"/>
              <a:t> </a:t>
            </a:r>
            <a:r>
              <a:rPr lang="en-US" baseline="0" dirty="0" err="1" smtClean="0"/>
              <a:t>ссылок</a:t>
            </a:r>
            <a:r>
              <a:rPr lang="en-US" baseline="0" dirty="0" smtClean="0"/>
              <a:t> </a:t>
            </a:r>
            <a:r>
              <a:rPr lang="en-US" baseline="0" dirty="0" err="1" smtClean="0"/>
              <a:t>Это</a:t>
            </a:r>
            <a:r>
              <a:rPr lang="en-US" baseline="0" dirty="0" smtClean="0"/>
              <a:t> </a:t>
            </a:r>
            <a:r>
              <a:rPr lang="en-US" baseline="0" dirty="0" err="1" smtClean="0"/>
              <a:t>позволяет</a:t>
            </a:r>
            <a:r>
              <a:rPr lang="en-US" baseline="0" dirty="0" smtClean="0"/>
              <a:t> </a:t>
            </a:r>
            <a:r>
              <a:rPr lang="en-US" baseline="0" dirty="0" err="1" smtClean="0"/>
              <a:t>участвовать</a:t>
            </a:r>
            <a:r>
              <a:rPr lang="en-US" baseline="0" dirty="0" smtClean="0"/>
              <a:t> в </a:t>
            </a:r>
            <a:r>
              <a:rPr lang="en-US" baseline="0" dirty="0" err="1" smtClean="0"/>
              <a:t>обмене</a:t>
            </a:r>
            <a:r>
              <a:rPr lang="en-US" baseline="0" dirty="0" smtClean="0"/>
              <a:t> </a:t>
            </a:r>
            <a:r>
              <a:rPr lang="en-US" baseline="0" dirty="0" err="1" smtClean="0"/>
              <a:t>между</a:t>
            </a:r>
            <a:r>
              <a:rPr lang="en-US" baseline="0" dirty="0" smtClean="0"/>
              <a:t> </a:t>
            </a:r>
            <a:r>
              <a:rPr lang="en-US" baseline="0" dirty="0" err="1" smtClean="0"/>
              <a:t>библиотеками</a:t>
            </a:r>
            <a:r>
              <a:rPr lang="en-US" baseline="0" dirty="0" smtClean="0"/>
              <a:t> и в </a:t>
            </a:r>
            <a:r>
              <a:rPr lang="en-US" baseline="0" dirty="0" err="1" smtClean="0"/>
              <a:t>дальнейшем</a:t>
            </a:r>
            <a:r>
              <a:rPr lang="en-US" baseline="0" dirty="0" smtClean="0"/>
              <a:t> </a:t>
            </a:r>
            <a:r>
              <a:rPr lang="en-US" baseline="0" dirty="0" err="1" smtClean="0"/>
              <a:t>подключить</a:t>
            </a:r>
            <a:r>
              <a:rPr lang="en-US" baseline="0" dirty="0" smtClean="0"/>
              <a:t> к </a:t>
            </a:r>
            <a:r>
              <a:rPr lang="en-US" baseline="0" dirty="0" err="1" smtClean="0"/>
              <a:t>анализу</a:t>
            </a:r>
            <a:r>
              <a:rPr lang="en-US" baseline="0" dirty="0" smtClean="0"/>
              <a:t> </a:t>
            </a:r>
            <a:r>
              <a:rPr lang="en-US" baseline="0" dirty="0" err="1" smtClean="0"/>
              <a:t>иск</a:t>
            </a:r>
            <a:r>
              <a:rPr lang="ru-RU" baseline="0" dirty="0" err="1" smtClean="0"/>
              <a:t>уввии</a:t>
            </a:r>
            <a:r>
              <a:rPr lang="ru-RU" baseline="0" dirty="0" smtClean="0"/>
              <a:t>*</a:t>
            </a:r>
            <a:r>
              <a:rPr lang="ru-RU" baseline="0" dirty="0" err="1" smtClean="0"/>
              <a:t>вь</a:t>
            </a:r>
            <a:r>
              <a:rPr lang="ru-RU" baseline="0" dirty="0" smtClean="0"/>
              <a:t>.  Интеллект и машинное обучение.</a:t>
            </a:r>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12</a:t>
            </a:fld>
            <a:endParaRPr lang="ru-RU"/>
          </a:p>
        </p:txBody>
      </p:sp>
    </p:spTree>
    <p:extLst>
      <p:ext uri="{BB962C8B-B14F-4D97-AF65-F5344CB8AC3E}">
        <p14:creationId xmlns:p14="http://schemas.microsoft.com/office/powerpoint/2010/main" val="321722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13</a:t>
            </a:fld>
            <a:endParaRPr lang="ru-RU"/>
          </a:p>
        </p:txBody>
      </p:sp>
    </p:spTree>
    <p:extLst>
      <p:ext uri="{BB962C8B-B14F-4D97-AF65-F5344CB8AC3E}">
        <p14:creationId xmlns:p14="http://schemas.microsoft.com/office/powerpoint/2010/main" val="42454501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1075352" rtl="0" eaLnBrk="1" fontAlgn="auto" latinLnBrk="0" hangingPunct="1">
              <a:lnSpc>
                <a:spcPct val="100000"/>
              </a:lnSpc>
              <a:spcBef>
                <a:spcPts val="0"/>
              </a:spcBef>
              <a:spcAft>
                <a:spcPts val="0"/>
              </a:spcAft>
              <a:buClrTx/>
              <a:buSzTx/>
              <a:buFontTx/>
              <a:buNone/>
              <a:tabLst/>
              <a:defRPr/>
            </a:pPr>
            <a:r>
              <a:rPr lang="ru-RU" sz="1600" b="1" dirty="0" smtClean="0">
                <a:ln>
                  <a:solidFill>
                    <a:schemeClr val="accent3">
                      <a:lumMod val="50000"/>
                    </a:schemeClr>
                  </a:solidFill>
                </a:ln>
                <a:solidFill>
                  <a:schemeClr val="accent6">
                    <a:lumMod val="75000"/>
                  </a:schemeClr>
                </a:solidFill>
              </a:rPr>
              <a:t>Спасибо за внимание!</a:t>
            </a:r>
          </a:p>
          <a:p>
            <a:endParaRPr lang="ru-RU" dirty="0"/>
          </a:p>
        </p:txBody>
      </p:sp>
      <p:sp>
        <p:nvSpPr>
          <p:cNvPr id="4" name="Номер слайда 3"/>
          <p:cNvSpPr>
            <a:spLocks noGrp="1"/>
          </p:cNvSpPr>
          <p:nvPr>
            <p:ph type="sldNum" sz="quarter" idx="10"/>
          </p:nvPr>
        </p:nvSpPr>
        <p:spPr/>
        <p:txBody>
          <a:bodyPr/>
          <a:lstStyle/>
          <a:p>
            <a:fld id="{79E27B43-30EB-4555-A950-F6394D4D2237}" type="slidenum">
              <a:rPr lang="ru-RU" smtClean="0"/>
              <a:t>14</a:t>
            </a:fld>
            <a:endParaRPr lang="ru-RU"/>
          </a:p>
        </p:txBody>
      </p:sp>
    </p:spTree>
    <p:extLst>
      <p:ext uri="{BB962C8B-B14F-4D97-AF65-F5344CB8AC3E}">
        <p14:creationId xmlns:p14="http://schemas.microsoft.com/office/powerpoint/2010/main" val="782807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smtClean="0">
                <a:solidFill>
                  <a:schemeClr val="tx1"/>
                </a:solidFill>
                <a:effectLst/>
                <a:latin typeface="+mn-lt"/>
                <a:ea typeface="+mn-ea"/>
                <a:cs typeface="+mn-cs"/>
              </a:rPr>
              <a:t>В силу объективных факторов, оцифровка носит выборочный, а не комплексный характер. </a:t>
            </a:r>
          </a:p>
          <a:p>
            <a:r>
              <a:rPr lang="ru-RU" sz="1200" kern="1200" dirty="0" smtClean="0">
                <a:solidFill>
                  <a:schemeClr val="tx1"/>
                </a:solidFill>
                <a:effectLst/>
                <a:latin typeface="+mn-lt"/>
                <a:ea typeface="+mn-ea"/>
                <a:cs typeface="+mn-cs"/>
              </a:rPr>
              <a:t>При этом актуальной задачей становится выбор документов для первоочередного перевода в цифровой формат.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оцифровка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имеет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своей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целью</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сохранение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документов</a:t>
            </a:r>
            <a:r>
              <a:rPr lang="en-US" sz="1200" kern="1200" dirty="0" smtClean="0">
                <a:solidFill>
                  <a:schemeClr val="tx1"/>
                </a:solidFill>
                <a:effectLst/>
                <a:latin typeface="+mn-lt"/>
                <a:ea typeface="+mn-ea"/>
                <a:cs typeface="+mn-cs"/>
              </a:rPr>
              <a:t> и </a:t>
            </a:r>
            <a:r>
              <a:rPr lang="en-US" sz="1200" kern="1200" dirty="0" err="1" smtClean="0">
                <a:solidFill>
                  <a:schemeClr val="tx1"/>
                </a:solidFill>
                <a:effectLst/>
                <a:latin typeface="+mn-lt"/>
                <a:ea typeface="+mn-ea"/>
                <a:cs typeface="+mn-cs"/>
              </a:rPr>
              <a:t>тогда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приоритетными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становятся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документы</a:t>
            </a:r>
            <a:r>
              <a:rPr lang="en-US" sz="1200" kern="1200" dirty="0" smtClean="0">
                <a:solidFill>
                  <a:schemeClr val="tx1"/>
                </a:solidFill>
                <a:effectLst/>
                <a:latin typeface="+mn-lt"/>
                <a:ea typeface="+mn-ea"/>
                <a:cs typeface="+mn-cs"/>
              </a:rPr>
              <a:t> в </a:t>
            </a:r>
            <a:r>
              <a:rPr lang="en-US" sz="1200" kern="1200" dirty="0" err="1" smtClean="0">
                <a:solidFill>
                  <a:schemeClr val="tx1"/>
                </a:solidFill>
                <a:effectLst/>
                <a:latin typeface="+mn-lt"/>
                <a:ea typeface="+mn-ea"/>
                <a:cs typeface="+mn-cs"/>
              </a:rPr>
              <a:t>неудовлетворительном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физическом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состоянии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есть</a:t>
            </a:r>
            <a:r>
              <a:rPr lang="en-US" sz="1200" kern="1200" dirty="0" smtClean="0">
                <a:solidFill>
                  <a:schemeClr val="tx1"/>
                </a:solidFill>
                <a:effectLst/>
                <a:latin typeface="+mn-lt"/>
                <a:ea typeface="+mn-ea"/>
                <a:cs typeface="+mn-cs"/>
              </a:rPr>
              <a:t> с </a:t>
            </a:r>
            <a:r>
              <a:rPr lang="en-US" sz="1200" kern="1200" dirty="0" err="1" smtClean="0">
                <a:solidFill>
                  <a:schemeClr val="tx1"/>
                </a:solidFill>
                <a:effectLst/>
                <a:latin typeface="+mn-lt"/>
                <a:ea typeface="+mn-ea"/>
                <a:cs typeface="+mn-cs"/>
              </a:rPr>
              <a:t>угрозой</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утраты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подлинника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либо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документы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для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которых</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существует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угроза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информации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например</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угасание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текста</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плохое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состояние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фонозаписей</a:t>
            </a:r>
            <a:r>
              <a:rPr lang="en-US" sz="1200" kern="1200" dirty="0" smtClean="0">
                <a:solidFill>
                  <a:schemeClr val="tx1"/>
                </a:solidFill>
                <a:effectLst/>
                <a:latin typeface="+mn-lt"/>
                <a:ea typeface="+mn-ea"/>
                <a:cs typeface="+mn-cs"/>
              </a:rPr>
              <a:t> и </a:t>
            </a:r>
            <a:r>
              <a:rPr lang="en-US" sz="1200" kern="1200" dirty="0" err="1" smtClean="0">
                <a:solidFill>
                  <a:schemeClr val="tx1"/>
                </a:solidFill>
                <a:effectLst/>
                <a:latin typeface="+mn-lt"/>
                <a:ea typeface="+mn-ea"/>
                <a:cs typeface="+mn-cs"/>
              </a:rPr>
              <a:t>так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далее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таким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образом</a:t>
            </a:r>
            <a:r>
              <a:rPr lang="en-US" sz="1200" kern="1200" dirty="0" smtClean="0">
                <a:solidFill>
                  <a:schemeClr val="tx1"/>
                </a:solidFill>
                <a:effectLst/>
                <a:latin typeface="+mn-lt"/>
                <a:ea typeface="+mn-ea"/>
                <a:cs typeface="+mn-cs"/>
              </a:rPr>
              <a:t> в </a:t>
            </a:r>
            <a:r>
              <a:rPr lang="en-US" sz="1200" kern="1200" dirty="0" err="1" smtClean="0">
                <a:solidFill>
                  <a:schemeClr val="tx1"/>
                </a:solidFill>
                <a:effectLst/>
                <a:latin typeface="+mn-lt"/>
                <a:ea typeface="+mn-ea"/>
                <a:cs typeface="+mn-cs"/>
              </a:rPr>
              <a:t>данном</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случае</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работают</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критерии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как</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историческая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значимость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ценность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культурного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наследия</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редкость</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документы</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или</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его</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уникальность</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Др</a:t>
            </a:r>
            <a:r>
              <a:rPr lang="ru-RU" sz="1200" kern="1200" dirty="0" smtClean="0">
                <a:solidFill>
                  <a:schemeClr val="tx1"/>
                </a:solidFill>
                <a:effectLst/>
                <a:latin typeface="+mn-lt"/>
                <a:ea typeface="+mn-ea"/>
                <a:cs typeface="+mn-cs"/>
              </a:rPr>
              <a:t>веб</a:t>
            </a:r>
            <a:r>
              <a:rPr lang="ru-RU" sz="1200" kern="1200" baseline="0" dirty="0" smtClean="0">
                <a:solidFill>
                  <a:schemeClr val="tx1"/>
                </a:solidFill>
                <a:effectLst/>
                <a:latin typeface="+mn-lt"/>
                <a:ea typeface="+mn-ea"/>
                <a:cs typeface="+mn-cs"/>
              </a:rPr>
              <a:t>  целью оцифровки является обеспечение доступа к документам И для нас как для научной и технической библиотеке это очень важная цель Когда документы отбираются с о</a:t>
            </a:r>
            <a:r>
              <a:rPr lang="en-US" sz="1200" kern="1200" baseline="0" dirty="0" smtClean="0">
                <a:solidFill>
                  <a:schemeClr val="tx1"/>
                </a:solidFill>
                <a:effectLst/>
                <a:latin typeface="+mn-lt"/>
                <a:ea typeface="+mn-ea"/>
                <a:cs typeface="+mn-cs"/>
              </a:rPr>
              <a:t>dd.  </a:t>
            </a:r>
            <a:r>
              <a:rPr lang="ru-RU" sz="1200" kern="1200" baseline="0" dirty="0" smtClean="0">
                <a:solidFill>
                  <a:schemeClr val="tx1"/>
                </a:solidFill>
                <a:effectLst/>
                <a:latin typeface="+mn-lt"/>
                <a:ea typeface="+mn-ea"/>
                <a:cs typeface="+mn-cs"/>
              </a:rPr>
              <a:t>С</a:t>
            </a:r>
            <a:r>
              <a:rPr lang="en-US" sz="1200" kern="1200" baseline="0" dirty="0" err="1" smtClean="0">
                <a:solidFill>
                  <a:schemeClr val="tx1"/>
                </a:solidFill>
                <a:effectLst/>
                <a:latin typeface="+mn-lt"/>
                <a:ea typeface="+mn-ea"/>
                <a:cs typeface="+mn-cs"/>
              </a:rPr>
              <a:t>тороны</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наиболее</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используемые</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документы</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независимо</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от</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времени</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Их</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создания</a:t>
            </a:r>
            <a:r>
              <a:rPr lang="en-US" sz="1200" kern="1200" baseline="0" dirty="0" smtClean="0">
                <a:solidFill>
                  <a:schemeClr val="tx1"/>
                </a:solidFill>
                <a:effectLst/>
                <a:latin typeface="+mn-lt"/>
                <a:ea typeface="+mn-ea"/>
                <a:cs typeface="+mn-cs"/>
              </a:rPr>
              <a:t> и </a:t>
            </a:r>
            <a:r>
              <a:rPr lang="en-US" sz="1200" kern="1200" baseline="0" dirty="0" err="1" smtClean="0">
                <a:solidFill>
                  <a:schemeClr val="tx1"/>
                </a:solidFill>
                <a:effectLst/>
                <a:latin typeface="+mn-lt"/>
                <a:ea typeface="+mn-ea"/>
                <a:cs typeface="+mn-cs"/>
              </a:rPr>
              <a:t>документы</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необходимые</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для</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проведения</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научных</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исследований</a:t>
            </a:r>
            <a:r>
              <a:rPr lang="en-US" sz="1200" kern="1200" baseline="0" dirty="0" smtClean="0">
                <a:solidFill>
                  <a:schemeClr val="tx1"/>
                </a:solidFill>
                <a:effectLst/>
                <a:latin typeface="+mn-lt"/>
                <a:ea typeface="+mn-ea"/>
                <a:cs typeface="+mn-cs"/>
              </a:rPr>
              <a:t> в </a:t>
            </a:r>
            <a:r>
              <a:rPr lang="en-US" sz="1200" kern="1200" baseline="0" dirty="0" err="1" smtClean="0">
                <a:solidFill>
                  <a:schemeClr val="tx1"/>
                </a:solidFill>
                <a:effectLst/>
                <a:latin typeface="+mn-lt"/>
                <a:ea typeface="+mn-ea"/>
                <a:cs typeface="+mn-cs"/>
              </a:rPr>
              <a:t>этом</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случае</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критерии</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не</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становится</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востребованность</a:t>
            </a:r>
            <a:r>
              <a:rPr lang="en-US" sz="1200" kern="1200" baseline="0" dirty="0" smtClean="0">
                <a:solidFill>
                  <a:schemeClr val="tx1"/>
                </a:solidFill>
                <a:effectLst/>
                <a:latin typeface="+mn-lt"/>
                <a:ea typeface="+mn-ea"/>
                <a:cs typeface="+mn-cs"/>
              </a:rPr>
              <a:t> и </a:t>
            </a:r>
            <a:r>
              <a:rPr lang="en-US" sz="1200" kern="1200" baseline="0" dirty="0" err="1" smtClean="0">
                <a:solidFill>
                  <a:schemeClr val="tx1"/>
                </a:solidFill>
                <a:effectLst/>
                <a:latin typeface="+mn-lt"/>
                <a:ea typeface="+mn-ea"/>
                <a:cs typeface="+mn-cs"/>
              </a:rPr>
              <a:t>актуальность</a:t>
            </a:r>
            <a:r>
              <a:rPr lang="ru-RU" sz="1200" kern="1200" baseline="0" dirty="0" smtClean="0">
                <a:solidFill>
                  <a:schemeClr val="tx1"/>
                </a:solidFill>
                <a:effectLst/>
                <a:latin typeface="+mn-lt"/>
                <a:ea typeface="+mn-ea"/>
                <a:cs typeface="+mn-cs"/>
              </a:rPr>
              <a:t>.  Если с востребованностью всё понятно в при</a:t>
            </a:r>
            <a:r>
              <a:rPr lang="en-US" sz="1200" kern="1200" baseline="0" dirty="0" err="1" smtClean="0">
                <a:solidFill>
                  <a:schemeClr val="tx1"/>
                </a:solidFill>
                <a:effectLst/>
                <a:latin typeface="+mn-lt"/>
                <a:ea typeface="+mn-ea"/>
                <a:cs typeface="+mn-cs"/>
              </a:rPr>
              <a:t>dmddmd</a:t>
            </a:r>
            <a:r>
              <a:rPr lang="en-US" sz="1200" kern="1200" baseline="0" dirty="0" smtClean="0">
                <a:solidFill>
                  <a:schemeClr val="tx1"/>
                </a:solidFill>
                <a:effectLst/>
                <a:latin typeface="+mn-lt"/>
                <a:ea typeface="+mn-ea"/>
                <a:cs typeface="+mn-cs"/>
              </a:rPr>
              <a:t>/</a:t>
            </a:r>
            <a:r>
              <a:rPr lang="en-US" sz="1200" kern="1200" baseline="0" dirty="0" err="1" smtClean="0">
                <a:solidFill>
                  <a:schemeClr val="tx1"/>
                </a:solidFill>
                <a:effectLst/>
                <a:latin typeface="+mn-lt"/>
                <a:ea typeface="+mn-ea"/>
                <a:cs typeface="+mn-cs"/>
              </a:rPr>
              <a:t>dd.bmb</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те</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подробнее</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рассмотрим</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критерии</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актуальности</a:t>
            </a:r>
            <a:endParaRPr lang="ru-RU" sz="1200" kern="1200" dirty="0" smtClean="0">
              <a:solidFill>
                <a:schemeClr val="tx1"/>
              </a:solidFill>
              <a:effectLst/>
              <a:latin typeface="+mn-lt"/>
              <a:ea typeface="+mn-ea"/>
              <a:cs typeface="+mn-cs"/>
            </a:endParaRPr>
          </a:p>
          <a:p>
            <a:endParaRPr lang="ru-RU" sz="1200" kern="1200" dirty="0" smtClean="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666907E4-5CF6-454F-8978-A3697DEAB844}" type="slidenum">
              <a:rPr lang="ru-RU" smtClean="0"/>
              <a:t>2</a:t>
            </a:fld>
            <a:endParaRPr lang="ru-RU"/>
          </a:p>
        </p:txBody>
      </p:sp>
    </p:spTree>
    <p:extLst>
      <p:ext uri="{BB962C8B-B14F-4D97-AF65-F5344CB8AC3E}">
        <p14:creationId xmlns:p14="http://schemas.microsoft.com/office/powerpoint/2010/main" val="1107578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 </a:t>
            </a:r>
            <a:r>
              <a:rPr lang="en-US" dirty="0" err="1" smtClean="0"/>
              <a:t>на</a:t>
            </a:r>
            <a:r>
              <a:rPr lang="en-US" dirty="0" smtClean="0"/>
              <a:t> </a:t>
            </a:r>
            <a:r>
              <a:rPr lang="en-US" dirty="0" err="1" smtClean="0"/>
              <a:t>наш</a:t>
            </a:r>
            <a:r>
              <a:rPr lang="en-US" dirty="0" smtClean="0"/>
              <a:t> </a:t>
            </a:r>
            <a:r>
              <a:rPr lang="en-US" dirty="0" err="1" smtClean="0"/>
              <a:t>взгляд</a:t>
            </a:r>
            <a:r>
              <a:rPr lang="en-US" dirty="0" smtClean="0"/>
              <a:t> </a:t>
            </a:r>
            <a:r>
              <a:rPr lang="en-US" dirty="0" err="1" smtClean="0"/>
              <a:t>критерии</a:t>
            </a:r>
            <a:r>
              <a:rPr lang="en-US" dirty="0" smtClean="0"/>
              <a:t> </a:t>
            </a:r>
            <a:r>
              <a:rPr lang="en-US" dirty="0" err="1" smtClean="0"/>
              <a:t>актуальности</a:t>
            </a:r>
            <a:r>
              <a:rPr lang="en-US" dirty="0" smtClean="0"/>
              <a:t> </a:t>
            </a:r>
            <a:r>
              <a:rPr lang="en-US" dirty="0" err="1" smtClean="0"/>
              <a:t>складывается</a:t>
            </a:r>
            <a:r>
              <a:rPr lang="en-US" dirty="0" smtClean="0"/>
              <a:t> </a:t>
            </a:r>
            <a:r>
              <a:rPr lang="en-US" dirty="0" err="1" smtClean="0"/>
              <a:t>из</a:t>
            </a:r>
            <a:r>
              <a:rPr lang="en-US" dirty="0" smtClean="0"/>
              <a:t> </a:t>
            </a:r>
            <a:r>
              <a:rPr lang="en-US" dirty="0" err="1" smtClean="0"/>
              <a:t>трёх</a:t>
            </a:r>
            <a:r>
              <a:rPr lang="en-US" dirty="0" smtClean="0"/>
              <a:t> </a:t>
            </a:r>
            <a:r>
              <a:rPr lang="en-US" dirty="0" err="1" smtClean="0"/>
              <a:t>позиций</a:t>
            </a:r>
            <a:r>
              <a:rPr lang="en-US" dirty="0" smtClean="0"/>
              <a:t> </a:t>
            </a:r>
            <a:r>
              <a:rPr lang="en-US" dirty="0" err="1" smtClean="0"/>
              <a:t>это</a:t>
            </a:r>
            <a:r>
              <a:rPr lang="en-US" dirty="0" smtClean="0"/>
              <a:t> </a:t>
            </a:r>
            <a:r>
              <a:rPr lang="en-US" b="1" dirty="0" err="1" smtClean="0"/>
              <a:t>соответствие</a:t>
            </a:r>
            <a:r>
              <a:rPr lang="en-US" b="1" dirty="0" smtClean="0"/>
              <a:t> </a:t>
            </a:r>
            <a:r>
              <a:rPr lang="en-US" b="1" dirty="0" err="1" smtClean="0"/>
              <a:t>глобальным</a:t>
            </a:r>
            <a:r>
              <a:rPr lang="en-US" b="1" dirty="0" smtClean="0"/>
              <a:t> </a:t>
            </a:r>
            <a:r>
              <a:rPr lang="en-US" b="1" dirty="0" err="1" smtClean="0"/>
              <a:t>вызову</a:t>
            </a:r>
            <a:r>
              <a:rPr lang="en-US" b="1" dirty="0" smtClean="0"/>
              <a:t> </a:t>
            </a:r>
            <a:r>
              <a:rPr lang="en-US" dirty="0" err="1" smtClean="0"/>
              <a:t>стратегические</a:t>
            </a:r>
            <a:r>
              <a:rPr lang="en-US" dirty="0" smtClean="0"/>
              <a:t> </a:t>
            </a:r>
            <a:r>
              <a:rPr lang="en-US" dirty="0" err="1" smtClean="0"/>
              <a:t>направления</a:t>
            </a:r>
            <a:r>
              <a:rPr lang="en-US" dirty="0" smtClean="0"/>
              <a:t> </a:t>
            </a:r>
            <a:r>
              <a:rPr lang="en-US" dirty="0" err="1" smtClean="0"/>
              <a:t>развития</a:t>
            </a:r>
            <a:r>
              <a:rPr lang="en-US" dirty="0" smtClean="0"/>
              <a:t> </a:t>
            </a:r>
            <a:r>
              <a:rPr lang="en-US" dirty="0" err="1" smtClean="0"/>
              <a:t>государства</a:t>
            </a:r>
            <a:r>
              <a:rPr lang="en-US" dirty="0" smtClean="0"/>
              <a:t> </a:t>
            </a:r>
            <a:r>
              <a:rPr lang="en-US" dirty="0" err="1" smtClean="0"/>
              <a:t>это</a:t>
            </a:r>
            <a:r>
              <a:rPr lang="en-US" dirty="0" smtClean="0"/>
              <a:t> </a:t>
            </a:r>
            <a:r>
              <a:rPr lang="en-US" dirty="0" err="1" smtClean="0"/>
              <a:t>их</a:t>
            </a:r>
            <a:r>
              <a:rPr lang="en-US" dirty="0" smtClean="0"/>
              <a:t> </a:t>
            </a:r>
            <a:r>
              <a:rPr lang="en-US" b="1" dirty="0" err="1" smtClean="0"/>
              <a:t>научные</a:t>
            </a:r>
            <a:r>
              <a:rPr lang="en-US" b="1" dirty="0" smtClean="0"/>
              <a:t> </a:t>
            </a:r>
            <a:r>
              <a:rPr lang="en-US" b="1" dirty="0" err="1" smtClean="0"/>
              <a:t>значимость</a:t>
            </a:r>
            <a:r>
              <a:rPr lang="en-US" b="1" dirty="0" smtClean="0"/>
              <a:t> </a:t>
            </a:r>
            <a:r>
              <a:rPr lang="en-US" dirty="0" err="1" smtClean="0"/>
              <a:t>обеспечение</a:t>
            </a:r>
            <a:r>
              <a:rPr lang="en-US" dirty="0" smtClean="0"/>
              <a:t> </a:t>
            </a:r>
            <a:r>
              <a:rPr lang="en-US" dirty="0" err="1" smtClean="0"/>
              <a:t>дальнейшего</a:t>
            </a:r>
            <a:r>
              <a:rPr lang="en-US" dirty="0" smtClean="0"/>
              <a:t> </a:t>
            </a:r>
            <a:r>
              <a:rPr lang="en-US" dirty="0" err="1" smtClean="0"/>
              <a:t>исследования</a:t>
            </a:r>
            <a:r>
              <a:rPr lang="en-US" dirty="0" smtClean="0"/>
              <a:t> </a:t>
            </a:r>
            <a:endParaRPr lang="ru-RU" dirty="0" smtClean="0"/>
          </a:p>
          <a:p>
            <a:r>
              <a:rPr lang="ru-RU" sz="1200" dirty="0" smtClean="0">
                <a:latin typeface="Times New Roman" panose="02020603050405020304" pitchFamily="18" charset="0"/>
                <a:ea typeface="Calibri" panose="020F0502020204030204" pitchFamily="34" charset="0"/>
              </a:rPr>
              <a:t> </a:t>
            </a:r>
            <a:r>
              <a:rPr lang="ru-RU" sz="1200" b="1" dirty="0" smtClean="0">
                <a:latin typeface="Times New Roman" panose="02020603050405020304" pitchFamily="18" charset="0"/>
                <a:ea typeface="Calibri" panose="020F0502020204030204" pitchFamily="34" charset="0"/>
              </a:rPr>
              <a:t>практическое применимость </a:t>
            </a:r>
            <a:r>
              <a:rPr lang="ru-RU" sz="1200" dirty="0" smtClean="0">
                <a:latin typeface="Times New Roman" panose="02020603050405020304" pitchFamily="18" charset="0"/>
                <a:ea typeface="Calibri" panose="020F0502020204030204" pitchFamily="34" charset="0"/>
              </a:rPr>
              <a:t>т.е. </a:t>
            </a:r>
            <a:r>
              <a:rPr lang="en-US" sz="1200" dirty="0" err="1" smtClean="0">
                <a:latin typeface="Times New Roman" panose="02020603050405020304" pitchFamily="18" charset="0"/>
                <a:ea typeface="Calibri" panose="020F0502020204030204" pitchFamily="34" charset="0"/>
              </a:rPr>
              <a:t>обеспечение</a:t>
            </a:r>
            <a:r>
              <a:rPr lang="en-US" sz="1200" dirty="0" smtClean="0">
                <a:latin typeface="Times New Roman" panose="02020603050405020304" pitchFamily="18" charset="0"/>
                <a:ea typeface="Calibri" panose="020F0502020204030204" pitchFamily="34" charset="0"/>
              </a:rPr>
              <a:t> </a:t>
            </a:r>
            <a:r>
              <a:rPr lang="en-US" sz="1200" dirty="0" err="1" smtClean="0">
                <a:latin typeface="Times New Roman" panose="02020603050405020304" pitchFamily="18" charset="0"/>
                <a:ea typeface="Calibri" panose="020F0502020204030204" pitchFamily="34" charset="0"/>
              </a:rPr>
              <a:t>возможности</a:t>
            </a:r>
            <a:r>
              <a:rPr lang="en-US" sz="1200" dirty="0" smtClean="0">
                <a:latin typeface="Times New Roman" panose="02020603050405020304" pitchFamily="18" charset="0"/>
                <a:ea typeface="Calibri" panose="020F0502020204030204" pitchFamily="34" charset="0"/>
              </a:rPr>
              <a:t> </a:t>
            </a:r>
            <a:r>
              <a:rPr lang="en-US" sz="1200" dirty="0" err="1" smtClean="0">
                <a:latin typeface="Times New Roman" panose="02020603050405020304" pitchFamily="18" charset="0"/>
                <a:ea typeface="Calibri" panose="020F0502020204030204" pitchFamily="34" charset="0"/>
              </a:rPr>
              <a:t>поиска</a:t>
            </a:r>
            <a:r>
              <a:rPr lang="en-US" sz="1200" dirty="0" smtClean="0">
                <a:latin typeface="Times New Roman" panose="02020603050405020304" pitchFamily="18" charset="0"/>
                <a:ea typeface="Calibri" panose="020F0502020204030204" pitchFamily="34" charset="0"/>
              </a:rPr>
              <a:t> </a:t>
            </a:r>
            <a:r>
              <a:rPr lang="en-US" sz="1200" dirty="0" err="1" smtClean="0">
                <a:latin typeface="Times New Roman" panose="02020603050405020304" pitchFamily="18" charset="0"/>
                <a:ea typeface="Calibri" panose="020F0502020204030204" pitchFamily="34" charset="0"/>
              </a:rPr>
              <a:t>данных</a:t>
            </a:r>
            <a:r>
              <a:rPr lang="en-US" sz="1200" dirty="0" smtClean="0">
                <a:latin typeface="Times New Roman" panose="02020603050405020304" pitchFamily="18" charset="0"/>
                <a:ea typeface="Calibri" panose="020F0502020204030204" pitchFamily="34" charset="0"/>
              </a:rPr>
              <a:t> и </a:t>
            </a:r>
            <a:r>
              <a:rPr lang="en-US" sz="1200" dirty="0" err="1" smtClean="0">
                <a:latin typeface="Times New Roman" panose="02020603050405020304" pitchFamily="18" charset="0"/>
                <a:ea typeface="Calibri" panose="020F0502020204030204" pitchFamily="34" charset="0"/>
              </a:rPr>
              <a:t>полноценной</a:t>
            </a:r>
            <a:r>
              <a:rPr lang="en-US" sz="1200" dirty="0" smtClean="0">
                <a:latin typeface="Times New Roman" panose="02020603050405020304" pitchFamily="18" charset="0"/>
                <a:ea typeface="Calibri" panose="020F0502020204030204" pitchFamily="34" charset="0"/>
              </a:rPr>
              <a:t> </a:t>
            </a:r>
            <a:r>
              <a:rPr lang="en-US" sz="1200" dirty="0" err="1" smtClean="0">
                <a:latin typeface="Times New Roman" panose="02020603050405020304" pitchFamily="18" charset="0"/>
                <a:ea typeface="Calibri" panose="020F0502020204030204" pitchFamily="34" charset="0"/>
              </a:rPr>
              <a:t>научной</a:t>
            </a:r>
            <a:r>
              <a:rPr lang="en-US" sz="1200" dirty="0" smtClean="0">
                <a:latin typeface="Times New Roman" panose="02020603050405020304" pitchFamily="18" charset="0"/>
                <a:ea typeface="Calibri" panose="020F0502020204030204" pitchFamily="34" charset="0"/>
              </a:rPr>
              <a:t> </a:t>
            </a:r>
            <a:r>
              <a:rPr lang="en-US" sz="1200" dirty="0" err="1" smtClean="0">
                <a:latin typeface="Times New Roman" panose="02020603050405020304" pitchFamily="18" charset="0"/>
                <a:ea typeface="Calibri" panose="020F0502020204030204" pitchFamily="34" charset="0"/>
              </a:rPr>
              <a:t>работы</a:t>
            </a:r>
            <a:r>
              <a:rPr lang="en-US" sz="1200" dirty="0" smtClean="0">
                <a:latin typeface="Times New Roman" panose="02020603050405020304" pitchFamily="18" charset="0"/>
                <a:ea typeface="Calibri" panose="020F0502020204030204" pitchFamily="34" charset="0"/>
              </a:rPr>
              <a:t> в </a:t>
            </a:r>
            <a:r>
              <a:rPr lang="en-US" sz="1200" dirty="0" err="1" smtClean="0">
                <a:latin typeface="Times New Roman" panose="02020603050405020304" pitchFamily="18" charset="0"/>
                <a:ea typeface="Calibri" panose="020F0502020204030204" pitchFamily="34" charset="0"/>
              </a:rPr>
              <a:t>будущем</a:t>
            </a:r>
            <a:endParaRPr lang="ru-RU" sz="1200" dirty="0" smtClean="0">
              <a:latin typeface="Times New Roman" panose="02020603050405020304" pitchFamily="18" charset="0"/>
              <a:ea typeface="Calibri" panose="020F0502020204030204" pitchFamily="34" charset="0"/>
            </a:endParaRPr>
          </a:p>
          <a:p>
            <a:r>
              <a:rPr lang="en-US" dirty="0" err="1" smtClean="0"/>
              <a:t>практической</a:t>
            </a:r>
            <a:r>
              <a:rPr lang="en-US" dirty="0" smtClean="0"/>
              <a:t> </a:t>
            </a:r>
            <a:r>
              <a:rPr lang="en-US" dirty="0" err="1" smtClean="0"/>
              <a:t>значимость</a:t>
            </a:r>
            <a:r>
              <a:rPr lang="en-US" dirty="0" smtClean="0"/>
              <a:t> </a:t>
            </a:r>
            <a:r>
              <a:rPr lang="en-US" dirty="0" err="1" smtClean="0"/>
              <a:t>материалы</a:t>
            </a:r>
            <a:r>
              <a:rPr lang="en-US" dirty="0" smtClean="0"/>
              <a:t> </a:t>
            </a:r>
            <a:r>
              <a:rPr lang="en-US" dirty="0" err="1" smtClean="0"/>
              <a:t>которые</a:t>
            </a:r>
            <a:r>
              <a:rPr lang="en-US" dirty="0" smtClean="0"/>
              <a:t> </a:t>
            </a:r>
            <a:r>
              <a:rPr lang="en-US" dirty="0" err="1" smtClean="0"/>
              <a:t>необходимы</a:t>
            </a:r>
            <a:r>
              <a:rPr lang="en-US" dirty="0" smtClean="0"/>
              <a:t> </a:t>
            </a:r>
            <a:r>
              <a:rPr lang="en-US" dirty="0" err="1" smtClean="0"/>
              <a:t>сегодня</a:t>
            </a:r>
            <a:r>
              <a:rPr lang="en-US" dirty="0" smtClean="0"/>
              <a:t> </a:t>
            </a:r>
            <a:r>
              <a:rPr lang="en-US" dirty="0" err="1" smtClean="0"/>
              <a:t>для</a:t>
            </a:r>
            <a:r>
              <a:rPr lang="en-US" dirty="0" smtClean="0"/>
              <a:t> </a:t>
            </a:r>
            <a:r>
              <a:rPr lang="en-US" dirty="0" err="1" smtClean="0"/>
              <a:t>будущих</a:t>
            </a:r>
            <a:r>
              <a:rPr lang="en-US" dirty="0" smtClean="0"/>
              <a:t> </a:t>
            </a:r>
            <a:r>
              <a:rPr lang="en-US" dirty="0" err="1" smtClean="0"/>
              <a:t>исследований</a:t>
            </a:r>
            <a:endParaRPr lang="ru-RU" dirty="0" smtClean="0"/>
          </a:p>
          <a:p>
            <a:r>
              <a:rPr lang="ru-RU" dirty="0" smtClean="0"/>
              <a:t> это важно потому что цифровыми источниками Работать быстрее и проще поэтому задачи для </a:t>
            </a:r>
            <a:r>
              <a:rPr lang="en-US" dirty="0" smtClean="0"/>
              <a:t> </a:t>
            </a:r>
            <a:r>
              <a:rPr lang="en-US" dirty="0" err="1" smtClean="0"/>
              <a:t>научных</a:t>
            </a:r>
            <a:r>
              <a:rPr lang="en-US" dirty="0" smtClean="0"/>
              <a:t> </a:t>
            </a:r>
            <a:r>
              <a:rPr lang="en-US" dirty="0" err="1" smtClean="0"/>
              <a:t>научно-технических</a:t>
            </a:r>
            <a:r>
              <a:rPr lang="en-US" dirty="0" smtClean="0"/>
              <a:t> </a:t>
            </a:r>
            <a:r>
              <a:rPr lang="en-US" dirty="0" err="1" smtClean="0"/>
              <a:t>образовательных</a:t>
            </a:r>
            <a:r>
              <a:rPr lang="en-US" dirty="0" smtClean="0"/>
              <a:t> </a:t>
            </a:r>
            <a:r>
              <a:rPr lang="en-US" dirty="0" err="1" smtClean="0"/>
              <a:t>библиотек</a:t>
            </a:r>
            <a:r>
              <a:rPr lang="en-US" dirty="0" smtClean="0"/>
              <a:t> и </a:t>
            </a:r>
            <a:r>
              <a:rPr lang="en-US" dirty="0" err="1" smtClean="0"/>
              <a:t>центров</a:t>
            </a:r>
            <a:r>
              <a:rPr lang="en-US" dirty="0" smtClean="0"/>
              <a:t> НТИ </a:t>
            </a:r>
            <a:r>
              <a:rPr lang="en-US" dirty="0" err="1" smtClean="0"/>
              <a:t>предоставить</a:t>
            </a:r>
            <a:r>
              <a:rPr lang="en-US" dirty="0" smtClean="0"/>
              <a:t> </a:t>
            </a:r>
            <a:r>
              <a:rPr lang="en-US" dirty="0" err="1" smtClean="0"/>
              <a:t>ресурсы</a:t>
            </a:r>
            <a:r>
              <a:rPr lang="en-US" dirty="0" smtClean="0"/>
              <a:t> в </a:t>
            </a:r>
            <a:r>
              <a:rPr lang="en-US" dirty="0" err="1" smtClean="0"/>
              <a:t>более</a:t>
            </a:r>
            <a:r>
              <a:rPr lang="en-US" dirty="0" smtClean="0"/>
              <a:t> </a:t>
            </a:r>
            <a:r>
              <a:rPr lang="en-US" dirty="0" err="1" smtClean="0"/>
              <a:t>компактном</a:t>
            </a:r>
            <a:r>
              <a:rPr lang="en-US" dirty="0" smtClean="0"/>
              <a:t> </a:t>
            </a:r>
            <a:r>
              <a:rPr lang="en-US" dirty="0" err="1" smtClean="0"/>
              <a:t>виде</a:t>
            </a:r>
            <a:r>
              <a:rPr lang="en-US" dirty="0" smtClean="0"/>
              <a:t> </a:t>
            </a:r>
            <a:r>
              <a:rPr lang="en-US" dirty="0" err="1" smtClean="0"/>
              <a:t>сделать</a:t>
            </a:r>
            <a:r>
              <a:rPr lang="en-US" dirty="0" smtClean="0"/>
              <a:t> </a:t>
            </a:r>
            <a:r>
              <a:rPr lang="en-US" dirty="0" err="1" smtClean="0"/>
              <a:t>их</a:t>
            </a:r>
            <a:r>
              <a:rPr lang="en-US" dirty="0" smtClean="0"/>
              <a:t> </a:t>
            </a:r>
            <a:r>
              <a:rPr lang="en-US" dirty="0" err="1" smtClean="0"/>
              <a:t>удобнее</a:t>
            </a:r>
            <a:r>
              <a:rPr lang="en-US" dirty="0" smtClean="0"/>
              <a:t> </a:t>
            </a:r>
            <a:r>
              <a:rPr lang="en-US" dirty="0" err="1" smtClean="0"/>
              <a:t>для</a:t>
            </a:r>
            <a:r>
              <a:rPr lang="en-US" dirty="0" smtClean="0"/>
              <a:t> </a:t>
            </a:r>
            <a:r>
              <a:rPr lang="en-US" dirty="0" err="1" smtClean="0"/>
              <a:t>автоматического</a:t>
            </a:r>
            <a:r>
              <a:rPr lang="en-US" dirty="0" smtClean="0"/>
              <a:t> </a:t>
            </a:r>
            <a:r>
              <a:rPr lang="en-US" dirty="0" err="1" smtClean="0"/>
              <a:t>поиска</a:t>
            </a:r>
            <a:r>
              <a:rPr lang="en-US" dirty="0" smtClean="0"/>
              <a:t> </a:t>
            </a:r>
            <a:r>
              <a:rPr lang="en-US" dirty="0" err="1" smtClean="0"/>
              <a:t>снять</a:t>
            </a:r>
            <a:r>
              <a:rPr lang="en-US" dirty="0" smtClean="0"/>
              <a:t> </a:t>
            </a:r>
            <a:r>
              <a:rPr lang="en-US" dirty="0" err="1" smtClean="0"/>
              <a:t>вопрос</a:t>
            </a:r>
            <a:r>
              <a:rPr lang="en-US" dirty="0" smtClean="0"/>
              <a:t> </a:t>
            </a:r>
            <a:r>
              <a:rPr lang="en-US" dirty="0" err="1" smtClean="0"/>
              <a:t>физической</a:t>
            </a:r>
            <a:r>
              <a:rPr lang="en-US" dirty="0" smtClean="0"/>
              <a:t> </a:t>
            </a:r>
            <a:r>
              <a:rPr lang="en-US" dirty="0" err="1" smtClean="0"/>
              <a:t>доступности</a:t>
            </a:r>
            <a:r>
              <a:rPr lang="en-US" dirty="0" smtClean="0"/>
              <a:t> </a:t>
            </a:r>
            <a:r>
              <a:rPr lang="en-US" dirty="0" err="1" smtClean="0"/>
              <a:t>особенно</a:t>
            </a:r>
            <a:r>
              <a:rPr lang="en-US" dirty="0" smtClean="0"/>
              <a:t> </a:t>
            </a:r>
            <a:r>
              <a:rPr lang="en-US" dirty="0" err="1" smtClean="0"/>
              <a:t>редких</a:t>
            </a:r>
            <a:r>
              <a:rPr lang="en-US" dirty="0" smtClean="0"/>
              <a:t> </a:t>
            </a:r>
            <a:r>
              <a:rPr lang="en-US" dirty="0" err="1" smtClean="0"/>
              <a:t>или</a:t>
            </a:r>
            <a:r>
              <a:rPr lang="en-US" dirty="0" smtClean="0"/>
              <a:t> </a:t>
            </a:r>
            <a:r>
              <a:rPr lang="en-US" dirty="0" err="1" smtClean="0"/>
              <a:t>специализированных</a:t>
            </a:r>
            <a:r>
              <a:rPr lang="en-US" dirty="0" smtClean="0"/>
              <a:t> </a:t>
            </a:r>
            <a:r>
              <a:rPr lang="en-US" dirty="0" err="1" smtClean="0"/>
              <a:t>ресурсов</a:t>
            </a:r>
            <a:endParaRPr lang="ru-RU" dirty="0" smtClean="0"/>
          </a:p>
          <a:p>
            <a:r>
              <a:rPr lang="ru-RU" dirty="0" smtClean="0"/>
              <a:t> и ещё очень важный вопрос – Это </a:t>
            </a:r>
            <a:r>
              <a:rPr lang="en-US" dirty="0" smtClean="0"/>
              <a:t> </a:t>
            </a:r>
            <a:r>
              <a:rPr lang="en-US" dirty="0" err="1" smtClean="0"/>
              <a:t>стандартизировать</a:t>
            </a:r>
            <a:r>
              <a:rPr lang="en-US" dirty="0" smtClean="0"/>
              <a:t> </a:t>
            </a:r>
            <a:r>
              <a:rPr lang="en-US" dirty="0" err="1" smtClean="0"/>
              <a:t>метаданные</a:t>
            </a:r>
            <a:r>
              <a:rPr lang="en-US" dirty="0" smtClean="0"/>
              <a:t> </a:t>
            </a:r>
            <a:r>
              <a:rPr lang="en-US" baseline="0" dirty="0" err="1" smtClean="0"/>
              <a:t>интеграции</a:t>
            </a:r>
            <a:r>
              <a:rPr lang="en-US" baseline="0" dirty="0" smtClean="0"/>
              <a:t> </a:t>
            </a:r>
            <a:r>
              <a:rPr lang="en-US" baseline="0" dirty="0" err="1" smtClean="0"/>
              <a:t>их</a:t>
            </a:r>
            <a:r>
              <a:rPr lang="en-US" baseline="0" dirty="0" smtClean="0"/>
              <a:t> в </a:t>
            </a:r>
            <a:r>
              <a:rPr lang="en-US" baseline="0" dirty="0" err="1" smtClean="0"/>
              <a:t>менеджере</a:t>
            </a:r>
            <a:r>
              <a:rPr lang="en-US" baseline="0" dirty="0" smtClean="0"/>
              <a:t> и </a:t>
            </a:r>
            <a:r>
              <a:rPr lang="en-US" baseline="0" dirty="0" err="1" smtClean="0"/>
              <a:t>библиотечные</a:t>
            </a:r>
            <a:r>
              <a:rPr lang="en-US" baseline="0" dirty="0" smtClean="0"/>
              <a:t> </a:t>
            </a:r>
            <a:r>
              <a:rPr lang="en-US" baseline="0" dirty="0" err="1" smtClean="0"/>
              <a:t>системы</a:t>
            </a:r>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3</a:t>
            </a:fld>
            <a:endParaRPr lang="ru-RU"/>
          </a:p>
        </p:txBody>
      </p:sp>
    </p:spTree>
    <p:extLst>
      <p:ext uri="{BB962C8B-B14F-4D97-AF65-F5344CB8AC3E}">
        <p14:creationId xmlns:p14="http://schemas.microsoft.com/office/powerpoint/2010/main" val="1108487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 </a:t>
            </a:r>
            <a:r>
              <a:rPr lang="en-US" dirty="0" err="1" smtClean="0"/>
              <a:t>начнём</a:t>
            </a:r>
            <a:r>
              <a:rPr lang="en-US" dirty="0" smtClean="0"/>
              <a:t> с </a:t>
            </a:r>
            <a:r>
              <a:rPr lang="en-US" dirty="0" err="1" smtClean="0"/>
              <a:t>критерия</a:t>
            </a:r>
            <a:r>
              <a:rPr lang="en-US" dirty="0" smtClean="0"/>
              <a:t> </a:t>
            </a:r>
            <a:r>
              <a:rPr lang="en-US" dirty="0" err="1" smtClean="0"/>
              <a:t>соответствия</a:t>
            </a:r>
            <a:r>
              <a:rPr lang="en-US" dirty="0" smtClean="0"/>
              <a:t> </a:t>
            </a:r>
            <a:r>
              <a:rPr lang="en-US" dirty="0" err="1" smtClean="0"/>
              <a:t>глобальным</a:t>
            </a:r>
            <a:r>
              <a:rPr lang="en-US" dirty="0" smtClean="0"/>
              <a:t> </a:t>
            </a:r>
            <a:r>
              <a:rPr lang="en-US" dirty="0" err="1" smtClean="0"/>
              <a:t>вызовам</a:t>
            </a:r>
            <a:r>
              <a:rPr lang="en-US" dirty="0" smtClean="0"/>
              <a:t> </a:t>
            </a:r>
            <a:r>
              <a:rPr lang="en-US" dirty="0" err="1" smtClean="0"/>
              <a:t>мы</a:t>
            </a:r>
            <a:r>
              <a:rPr lang="en-US" dirty="0" smtClean="0"/>
              <a:t> </a:t>
            </a:r>
            <a:r>
              <a:rPr lang="en-US" dirty="0" err="1" smtClean="0"/>
              <a:t>посмотрели</a:t>
            </a:r>
            <a:r>
              <a:rPr lang="en-US" dirty="0" smtClean="0"/>
              <a:t> </a:t>
            </a:r>
            <a:r>
              <a:rPr lang="en-US" dirty="0" err="1" smtClean="0"/>
              <a:t>официальный</a:t>
            </a:r>
            <a:r>
              <a:rPr lang="en-US" dirty="0" smtClean="0"/>
              <a:t> </a:t>
            </a:r>
            <a:r>
              <a:rPr lang="en-US" dirty="0" err="1" smtClean="0"/>
              <a:t>документы</a:t>
            </a:r>
            <a:r>
              <a:rPr lang="en-US" dirty="0" smtClean="0"/>
              <a:t> </a:t>
            </a:r>
            <a:r>
              <a:rPr lang="en-US" dirty="0" err="1" smtClean="0"/>
              <a:t>для</a:t>
            </a:r>
            <a:r>
              <a:rPr lang="en-US" dirty="0" smtClean="0"/>
              <a:t> </a:t>
            </a:r>
            <a:r>
              <a:rPr lang="en-US" dirty="0" err="1" smtClean="0"/>
              <a:t>наиболее</a:t>
            </a:r>
            <a:r>
              <a:rPr lang="en-US" dirty="0" smtClean="0"/>
              <a:t> </a:t>
            </a:r>
            <a:r>
              <a:rPr lang="en-US" dirty="0" err="1" smtClean="0"/>
              <a:t>развитых</a:t>
            </a:r>
            <a:r>
              <a:rPr lang="en-US" dirty="0" smtClean="0"/>
              <a:t> </a:t>
            </a:r>
            <a:r>
              <a:rPr lang="en-US" dirty="0" err="1" smtClean="0"/>
              <a:t>стран</a:t>
            </a:r>
            <a:r>
              <a:rPr lang="en-US" dirty="0" smtClean="0"/>
              <a:t> </a:t>
            </a:r>
            <a:r>
              <a:rPr lang="en-US" dirty="0" err="1" smtClean="0"/>
              <a:t>которые</a:t>
            </a:r>
            <a:r>
              <a:rPr lang="en-US" dirty="0" smtClean="0"/>
              <a:t> </a:t>
            </a:r>
            <a:r>
              <a:rPr lang="en-US" dirty="0" err="1" smtClean="0"/>
              <a:t>представлены</a:t>
            </a:r>
            <a:r>
              <a:rPr lang="en-US" dirty="0" smtClean="0"/>
              <a:t> в </a:t>
            </a:r>
            <a:r>
              <a:rPr lang="en-US" dirty="0" err="1" smtClean="0"/>
              <a:t>открытых</a:t>
            </a:r>
            <a:r>
              <a:rPr lang="en-US" dirty="0" smtClean="0"/>
              <a:t> </a:t>
            </a:r>
            <a:r>
              <a:rPr lang="en-US" dirty="0" err="1" smtClean="0"/>
              <a:t>источниках</a:t>
            </a:r>
            <a:r>
              <a:rPr lang="en-US" dirty="0" smtClean="0"/>
              <a:t> и </a:t>
            </a:r>
            <a:r>
              <a:rPr lang="en-US" dirty="0" err="1" smtClean="0"/>
              <a:t>обнаружили</a:t>
            </a:r>
            <a:r>
              <a:rPr lang="en-US" dirty="0" smtClean="0"/>
              <a:t> </a:t>
            </a:r>
            <a:r>
              <a:rPr lang="en-US" dirty="0" err="1" smtClean="0"/>
              <a:t>что</a:t>
            </a:r>
            <a:r>
              <a:rPr lang="en-US" dirty="0" smtClean="0"/>
              <a:t> в </a:t>
            </a:r>
            <a:r>
              <a:rPr lang="en-US" dirty="0" err="1" smtClean="0"/>
              <a:t>большинстве</a:t>
            </a:r>
            <a:r>
              <a:rPr lang="en-US" dirty="0" smtClean="0"/>
              <a:t> </a:t>
            </a:r>
            <a:r>
              <a:rPr lang="en-US" dirty="0" err="1" smtClean="0"/>
              <a:t>из</a:t>
            </a:r>
            <a:r>
              <a:rPr lang="en-US" dirty="0" smtClean="0"/>
              <a:t> </a:t>
            </a:r>
            <a:r>
              <a:rPr lang="en-US" dirty="0" err="1" smtClean="0"/>
              <a:t>них</a:t>
            </a:r>
            <a:r>
              <a:rPr lang="en-US" dirty="0" smtClean="0"/>
              <a:t> </a:t>
            </a:r>
            <a:r>
              <a:rPr lang="en-US" dirty="0" err="1" smtClean="0"/>
              <a:t>глобальные</a:t>
            </a:r>
            <a:r>
              <a:rPr lang="en-US" dirty="0" smtClean="0"/>
              <a:t> </a:t>
            </a:r>
            <a:r>
              <a:rPr lang="en-US" dirty="0" err="1" smtClean="0"/>
              <a:t>вызовы</a:t>
            </a:r>
            <a:r>
              <a:rPr lang="en-US" dirty="0" smtClean="0"/>
              <a:t> </a:t>
            </a:r>
            <a:r>
              <a:rPr lang="en-US" dirty="0" err="1" smtClean="0"/>
              <a:t>совпадают</a:t>
            </a:r>
            <a:r>
              <a:rPr lang="ru-RU" dirty="0" smtClean="0"/>
              <a:t>:</a:t>
            </a:r>
          </a:p>
          <a:p>
            <a:r>
              <a:rPr lang="ru-RU" dirty="0" smtClean="0"/>
              <a:t> это развитие искусственного интеллекта микроэлектроника </a:t>
            </a:r>
            <a:r>
              <a:rPr lang="ru-RU" dirty="0" err="1" smtClean="0"/>
              <a:t>цифровизация</a:t>
            </a:r>
            <a:r>
              <a:rPr lang="ru-RU" dirty="0" smtClean="0"/>
              <a:t> зелёные технологии биомедицина и генная инженерия</a:t>
            </a:r>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4</a:t>
            </a:fld>
            <a:endParaRPr lang="ru-RU"/>
          </a:p>
        </p:txBody>
      </p:sp>
    </p:spTree>
    <p:extLst>
      <p:ext uri="{BB962C8B-B14F-4D97-AF65-F5344CB8AC3E}">
        <p14:creationId xmlns:p14="http://schemas.microsoft.com/office/powerpoint/2010/main" val="1907007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для России Согласно указу Президента это создание высокотехнологической продукции экологически чистый и ресурсосберегающей энергетика биотехнологии генной инженерии развитие космических технологий </a:t>
            </a:r>
            <a:r>
              <a:rPr lang="en-US" dirty="0" smtClean="0"/>
              <a:t> </a:t>
            </a:r>
            <a:r>
              <a:rPr lang="en-US" dirty="0" err="1" smtClean="0"/>
              <a:t>Ядерная</a:t>
            </a:r>
            <a:r>
              <a:rPr lang="en-US" dirty="0" smtClean="0"/>
              <a:t> </a:t>
            </a:r>
            <a:r>
              <a:rPr lang="en-US" dirty="0" err="1" smtClean="0"/>
              <a:t>энергетика</a:t>
            </a:r>
            <a:endParaRPr lang="en-US" dirty="0" smtClean="0"/>
          </a:p>
          <a:p>
            <a:r>
              <a:rPr lang="en-US" dirty="0" smtClean="0"/>
              <a:t> </a:t>
            </a:r>
            <a:r>
              <a:rPr lang="en-US" dirty="0" err="1" smtClean="0"/>
              <a:t>Давайте</a:t>
            </a:r>
            <a:r>
              <a:rPr lang="en-US" dirty="0" smtClean="0"/>
              <a:t> в </a:t>
            </a:r>
            <a:r>
              <a:rPr lang="en-US" dirty="0" err="1" smtClean="0"/>
              <a:t>качестве</a:t>
            </a:r>
            <a:r>
              <a:rPr lang="en-US" dirty="0" smtClean="0"/>
              <a:t> </a:t>
            </a:r>
            <a:r>
              <a:rPr lang="en-US" dirty="0" err="1" smtClean="0"/>
              <a:t>примера</a:t>
            </a:r>
            <a:r>
              <a:rPr lang="en-US" dirty="0" smtClean="0"/>
              <a:t> </a:t>
            </a:r>
            <a:r>
              <a:rPr lang="en-US" dirty="0" err="1" smtClean="0"/>
              <a:t>рассмотрим</a:t>
            </a:r>
            <a:r>
              <a:rPr lang="en-US" dirty="0" smtClean="0"/>
              <a:t> </a:t>
            </a:r>
            <a:r>
              <a:rPr lang="en-US" dirty="0" err="1" smtClean="0"/>
              <a:t>биотехнологию</a:t>
            </a:r>
            <a:r>
              <a:rPr lang="en-US" dirty="0" smtClean="0"/>
              <a:t> и </a:t>
            </a:r>
            <a:r>
              <a:rPr lang="en-US" dirty="0" err="1" smtClean="0"/>
              <a:t>генную</a:t>
            </a:r>
            <a:r>
              <a:rPr lang="en-US" dirty="0" smtClean="0"/>
              <a:t> </a:t>
            </a:r>
            <a:r>
              <a:rPr lang="en-US" dirty="0" err="1" smtClean="0"/>
              <a:t>инженерию</a:t>
            </a:r>
            <a:r>
              <a:rPr lang="en-US" dirty="0" smtClean="0"/>
              <a:t> </a:t>
            </a:r>
            <a:r>
              <a:rPr lang="en-US" dirty="0" err="1" smtClean="0"/>
              <a:t>мне</a:t>
            </a:r>
            <a:r>
              <a:rPr lang="en-US" dirty="0" smtClean="0"/>
              <a:t> </a:t>
            </a:r>
            <a:r>
              <a:rPr lang="en-US" dirty="0" err="1" smtClean="0"/>
              <a:t>просто</a:t>
            </a:r>
            <a:r>
              <a:rPr lang="en-US" dirty="0" smtClean="0"/>
              <a:t> </a:t>
            </a:r>
            <a:r>
              <a:rPr lang="en-US" dirty="0" err="1" smtClean="0"/>
              <a:t>она</a:t>
            </a:r>
            <a:r>
              <a:rPr lang="en-US" dirty="0" smtClean="0"/>
              <a:t> </a:t>
            </a:r>
            <a:r>
              <a:rPr lang="en-US" dirty="0" err="1" smtClean="0"/>
              <a:t>близка</a:t>
            </a:r>
            <a:r>
              <a:rPr lang="en-US" dirty="0" smtClean="0"/>
              <a:t> </a:t>
            </a:r>
            <a:r>
              <a:rPr lang="en-US" dirty="0" err="1" smtClean="0"/>
              <a:t>потому</a:t>
            </a:r>
            <a:r>
              <a:rPr lang="en-US" dirty="0" smtClean="0"/>
              <a:t> </a:t>
            </a:r>
            <a:r>
              <a:rPr lang="en-US" dirty="0" err="1" smtClean="0"/>
              <a:t>что</a:t>
            </a:r>
            <a:r>
              <a:rPr lang="en-US" dirty="0" smtClean="0"/>
              <a:t> </a:t>
            </a:r>
            <a:r>
              <a:rPr lang="en-US" dirty="0" err="1" smtClean="0"/>
              <a:t>наш</a:t>
            </a:r>
            <a:r>
              <a:rPr lang="en-US" dirty="0" smtClean="0"/>
              <a:t> </a:t>
            </a:r>
            <a:r>
              <a:rPr lang="en-US" dirty="0" err="1" smtClean="0"/>
              <a:t>пущинский</a:t>
            </a:r>
            <a:r>
              <a:rPr lang="en-US" dirty="0" smtClean="0"/>
              <a:t> </a:t>
            </a:r>
            <a:r>
              <a:rPr lang="en-US" dirty="0" err="1" smtClean="0"/>
              <a:t>центр</a:t>
            </a:r>
            <a:r>
              <a:rPr lang="en-US" dirty="0" smtClean="0"/>
              <a:t> </a:t>
            </a:r>
            <a:r>
              <a:rPr lang="en-US" dirty="0" err="1" smtClean="0"/>
              <a:t>работает</a:t>
            </a:r>
            <a:r>
              <a:rPr lang="en-US" dirty="0" smtClean="0"/>
              <a:t> в </a:t>
            </a:r>
            <a:r>
              <a:rPr lang="en-US" dirty="0" err="1" smtClean="0"/>
              <a:t>этом</a:t>
            </a:r>
            <a:r>
              <a:rPr lang="en-US" dirty="0" smtClean="0"/>
              <a:t> </a:t>
            </a:r>
            <a:r>
              <a:rPr lang="en-US" dirty="0" err="1" smtClean="0"/>
              <a:t>направлении</a:t>
            </a:r>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5</a:t>
            </a:fld>
            <a:endParaRPr lang="ru-RU"/>
          </a:p>
        </p:txBody>
      </p:sp>
    </p:spTree>
    <p:extLst>
      <p:ext uri="{BB962C8B-B14F-4D97-AF65-F5344CB8AC3E}">
        <p14:creationId xmlns:p14="http://schemas.microsoft.com/office/powerpoint/2010/main" val="2447740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 </a:t>
            </a:r>
            <a:r>
              <a:rPr lang="en-US" dirty="0" err="1" smtClean="0"/>
              <a:t>биотехнологии</a:t>
            </a:r>
            <a:r>
              <a:rPr lang="en-US" dirty="0" smtClean="0"/>
              <a:t> </a:t>
            </a:r>
            <a:r>
              <a:rPr lang="en-US" dirty="0" err="1" smtClean="0"/>
              <a:t>генные</a:t>
            </a:r>
            <a:r>
              <a:rPr lang="en-US" dirty="0" smtClean="0"/>
              <a:t> </a:t>
            </a:r>
            <a:r>
              <a:rPr lang="en-US" dirty="0" err="1" smtClean="0"/>
              <a:t>инженерия</a:t>
            </a:r>
            <a:r>
              <a:rPr lang="en-US" dirty="0" smtClean="0"/>
              <a:t> </a:t>
            </a:r>
            <a:r>
              <a:rPr lang="en-US" dirty="0" err="1" smtClean="0"/>
              <a:t>имеет</a:t>
            </a:r>
            <a:r>
              <a:rPr lang="en-US" dirty="0" smtClean="0"/>
              <a:t> </a:t>
            </a:r>
            <a:r>
              <a:rPr lang="en-US" dirty="0" err="1" smtClean="0"/>
              <a:t>несколько</a:t>
            </a:r>
            <a:r>
              <a:rPr lang="en-US" dirty="0" smtClean="0"/>
              <a:t> </a:t>
            </a:r>
            <a:r>
              <a:rPr lang="en-US" dirty="0" err="1" smtClean="0"/>
              <a:t>крупных</a:t>
            </a:r>
            <a:r>
              <a:rPr lang="en-US" dirty="0" smtClean="0"/>
              <a:t> </a:t>
            </a:r>
            <a:r>
              <a:rPr lang="en-US" dirty="0" err="1" smtClean="0"/>
              <a:t>направлений</a:t>
            </a:r>
            <a:r>
              <a:rPr lang="en-US" dirty="0" smtClean="0"/>
              <a:t> </a:t>
            </a:r>
            <a:r>
              <a:rPr lang="en-US" dirty="0" err="1" smtClean="0"/>
              <a:t>генные</a:t>
            </a:r>
            <a:r>
              <a:rPr lang="en-US" dirty="0" smtClean="0"/>
              <a:t> </a:t>
            </a:r>
            <a:r>
              <a:rPr lang="en-US" dirty="0" err="1" smtClean="0"/>
              <a:t>инженерии</a:t>
            </a:r>
            <a:r>
              <a:rPr lang="en-US" dirty="0" smtClean="0"/>
              <a:t> </a:t>
            </a:r>
            <a:r>
              <a:rPr lang="en-US" dirty="0" err="1" smtClean="0"/>
              <a:t>редактирование</a:t>
            </a:r>
            <a:r>
              <a:rPr lang="en-US" dirty="0" smtClean="0"/>
              <a:t> </a:t>
            </a:r>
            <a:r>
              <a:rPr lang="en-US" dirty="0" err="1" smtClean="0"/>
              <a:t>генома</a:t>
            </a:r>
            <a:r>
              <a:rPr lang="en-US" dirty="0" smtClean="0"/>
              <a:t>, </a:t>
            </a:r>
            <a:r>
              <a:rPr lang="en-US" dirty="0" err="1" smtClean="0"/>
              <a:t>биофармацевтика</a:t>
            </a:r>
            <a:r>
              <a:rPr lang="en-US" dirty="0" smtClean="0"/>
              <a:t> </a:t>
            </a:r>
            <a:r>
              <a:rPr lang="en-US" dirty="0" err="1" smtClean="0"/>
              <a:t>сельскохозяйственные</a:t>
            </a:r>
            <a:r>
              <a:rPr lang="en-US" dirty="0" smtClean="0"/>
              <a:t> </a:t>
            </a:r>
            <a:r>
              <a:rPr lang="en-US" dirty="0" err="1" smtClean="0"/>
              <a:t>биотехнологии</a:t>
            </a:r>
            <a:r>
              <a:rPr lang="en-US" dirty="0" smtClean="0"/>
              <a:t> </a:t>
            </a:r>
            <a:r>
              <a:rPr lang="en-US" dirty="0" err="1" smtClean="0"/>
              <a:t>промышленные</a:t>
            </a:r>
            <a:r>
              <a:rPr lang="en-US" dirty="0" smtClean="0"/>
              <a:t> </a:t>
            </a:r>
            <a:r>
              <a:rPr lang="en-US" dirty="0" err="1" smtClean="0"/>
              <a:t>биотехнологии</a:t>
            </a:r>
            <a:r>
              <a:rPr lang="en-US" dirty="0" smtClean="0"/>
              <a:t> и </a:t>
            </a:r>
            <a:r>
              <a:rPr lang="en-US" dirty="0" err="1" smtClean="0"/>
              <a:t>экобио</a:t>
            </a:r>
            <a:r>
              <a:rPr lang="en-US" dirty="0" smtClean="0"/>
              <a:t> </a:t>
            </a:r>
            <a:r>
              <a:rPr lang="en-US" dirty="0" err="1" smtClean="0"/>
              <a:t>технологии</a:t>
            </a:r>
            <a:r>
              <a:rPr lang="en-US" dirty="0" smtClean="0"/>
              <a:t> и </a:t>
            </a:r>
            <a:r>
              <a:rPr lang="en-US" dirty="0" err="1" smtClean="0"/>
              <a:t>биоэлектроника</a:t>
            </a:r>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6</a:t>
            </a:fld>
            <a:endParaRPr lang="ru-RU"/>
          </a:p>
        </p:txBody>
      </p:sp>
    </p:spTree>
    <p:extLst>
      <p:ext uri="{BB962C8B-B14F-4D97-AF65-F5344CB8AC3E}">
        <p14:creationId xmlns:p14="http://schemas.microsoft.com/office/powerpoint/2010/main" val="3819871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 </a:t>
            </a:r>
            <a:r>
              <a:rPr lang="en-US" dirty="0" err="1" smtClean="0"/>
              <a:t>мы</a:t>
            </a:r>
            <a:r>
              <a:rPr lang="en-US" dirty="0" smtClean="0"/>
              <a:t> </a:t>
            </a:r>
            <a:r>
              <a:rPr lang="en-US" dirty="0" err="1" smtClean="0"/>
              <a:t>разбили</a:t>
            </a:r>
            <a:r>
              <a:rPr lang="en-US" dirty="0" smtClean="0"/>
              <a:t> </a:t>
            </a:r>
            <a:r>
              <a:rPr lang="en-US" dirty="0" err="1" smtClean="0"/>
              <a:t>эти</a:t>
            </a:r>
            <a:r>
              <a:rPr lang="en-US" dirty="0" smtClean="0"/>
              <a:t> </a:t>
            </a:r>
            <a:r>
              <a:rPr lang="en-US" dirty="0" err="1" smtClean="0"/>
              <a:t>направления</a:t>
            </a:r>
            <a:r>
              <a:rPr lang="en-US" dirty="0" smtClean="0"/>
              <a:t> </a:t>
            </a:r>
            <a:r>
              <a:rPr lang="en-US" dirty="0" err="1" smtClean="0"/>
              <a:t>по</a:t>
            </a:r>
            <a:r>
              <a:rPr lang="en-US" dirty="0" smtClean="0"/>
              <a:t> </a:t>
            </a:r>
            <a:r>
              <a:rPr lang="en-US" dirty="0" err="1" smtClean="0"/>
              <a:t>классификациям</a:t>
            </a:r>
            <a:r>
              <a:rPr lang="en-US" dirty="0" smtClean="0"/>
              <a:t> и </a:t>
            </a:r>
            <a:r>
              <a:rPr lang="en-US" dirty="0" err="1" smtClean="0"/>
              <a:t>на</a:t>
            </a:r>
            <a:r>
              <a:rPr lang="en-US" dirty="0" smtClean="0"/>
              <a:t> </a:t>
            </a:r>
            <a:r>
              <a:rPr lang="en-US" dirty="0" err="1" smtClean="0"/>
              <a:t>наш</a:t>
            </a:r>
            <a:r>
              <a:rPr lang="en-US" dirty="0" smtClean="0"/>
              <a:t> </a:t>
            </a:r>
            <a:r>
              <a:rPr lang="en-US" dirty="0" err="1" smtClean="0"/>
              <a:t>взгляд</a:t>
            </a:r>
            <a:r>
              <a:rPr lang="en-US" dirty="0" smtClean="0"/>
              <a:t> </a:t>
            </a:r>
            <a:r>
              <a:rPr lang="en-US" dirty="0" err="1" smtClean="0"/>
              <a:t>литература</a:t>
            </a:r>
            <a:r>
              <a:rPr lang="en-US" dirty="0" smtClean="0"/>
              <a:t> </a:t>
            </a:r>
            <a:r>
              <a:rPr lang="en-US" dirty="0" err="1" smtClean="0"/>
              <a:t>попадающие</a:t>
            </a:r>
            <a:r>
              <a:rPr lang="en-US" dirty="0" smtClean="0"/>
              <a:t> </a:t>
            </a:r>
            <a:r>
              <a:rPr lang="en-US" dirty="0" err="1" smtClean="0"/>
              <a:t>под</a:t>
            </a:r>
            <a:r>
              <a:rPr lang="en-US" dirty="0" smtClean="0"/>
              <a:t> </a:t>
            </a:r>
            <a:r>
              <a:rPr lang="en-US" dirty="0" err="1" smtClean="0"/>
              <a:t>них</a:t>
            </a:r>
            <a:r>
              <a:rPr lang="en-US" dirty="0" smtClean="0"/>
              <a:t> и </a:t>
            </a:r>
            <a:r>
              <a:rPr lang="en-US" dirty="0" err="1" smtClean="0"/>
              <a:t>не</a:t>
            </a:r>
            <a:r>
              <a:rPr lang="en-US" dirty="0" smtClean="0"/>
              <a:t> </a:t>
            </a:r>
            <a:r>
              <a:rPr lang="en-US" dirty="0" err="1" smtClean="0"/>
              <a:t>имеющие</a:t>
            </a:r>
            <a:r>
              <a:rPr lang="en-US" dirty="0" smtClean="0"/>
              <a:t> </a:t>
            </a:r>
            <a:r>
              <a:rPr lang="en-US" dirty="0" err="1" smtClean="0"/>
              <a:t>оцифрованных</a:t>
            </a:r>
            <a:r>
              <a:rPr lang="en-US" dirty="0" smtClean="0"/>
              <a:t> </a:t>
            </a:r>
            <a:r>
              <a:rPr lang="en-US" dirty="0" err="1" smtClean="0"/>
              <a:t>копий</a:t>
            </a:r>
            <a:r>
              <a:rPr lang="en-US" dirty="0" smtClean="0"/>
              <a:t> </a:t>
            </a:r>
            <a:r>
              <a:rPr lang="en-US" dirty="0" err="1" smtClean="0"/>
              <a:t>должна</a:t>
            </a:r>
            <a:r>
              <a:rPr lang="en-US" dirty="0" smtClean="0"/>
              <a:t> </a:t>
            </a:r>
            <a:r>
              <a:rPr lang="en-US" dirty="0" err="1" smtClean="0"/>
              <a:t>быть</a:t>
            </a:r>
            <a:r>
              <a:rPr lang="en-US" dirty="0" smtClean="0"/>
              <a:t> </a:t>
            </a:r>
            <a:r>
              <a:rPr lang="en-US" dirty="0" err="1" smtClean="0"/>
              <a:t>оцифрована</a:t>
            </a:r>
            <a:r>
              <a:rPr lang="en-US" dirty="0" smtClean="0"/>
              <a:t> в </a:t>
            </a:r>
            <a:r>
              <a:rPr lang="en-US" dirty="0" err="1" smtClean="0"/>
              <a:t>первую</a:t>
            </a:r>
            <a:r>
              <a:rPr lang="en-US" dirty="0" smtClean="0"/>
              <a:t> </a:t>
            </a:r>
            <a:r>
              <a:rPr lang="en-US" dirty="0" err="1" smtClean="0"/>
              <a:t>очередь</a:t>
            </a:r>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7</a:t>
            </a:fld>
            <a:endParaRPr lang="ru-RU"/>
          </a:p>
        </p:txBody>
      </p:sp>
    </p:spTree>
    <p:extLst>
      <p:ext uri="{BB962C8B-B14F-4D97-AF65-F5344CB8AC3E}">
        <p14:creationId xmlns:p14="http://schemas.microsoft.com/office/powerpoint/2010/main" val="2580916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smtClean="0"/>
              <a:t> </a:t>
            </a:r>
            <a:r>
              <a:rPr lang="en-US" dirty="0" err="1" smtClean="0"/>
              <a:t>следующий</a:t>
            </a:r>
            <a:r>
              <a:rPr lang="en-US" dirty="0" smtClean="0"/>
              <a:t> </a:t>
            </a:r>
            <a:r>
              <a:rPr lang="en-US" dirty="0" err="1" smtClean="0"/>
              <a:t>критерий</a:t>
            </a:r>
            <a:r>
              <a:rPr lang="en-US" dirty="0" smtClean="0"/>
              <a:t> </a:t>
            </a:r>
            <a:r>
              <a:rPr lang="en-US" dirty="0" err="1" smtClean="0"/>
              <a:t>актуальности</a:t>
            </a:r>
            <a:r>
              <a:rPr lang="en-US" dirty="0" smtClean="0"/>
              <a:t> – </a:t>
            </a:r>
            <a:r>
              <a:rPr lang="en-US" dirty="0" err="1" smtClean="0"/>
              <a:t>это</a:t>
            </a:r>
            <a:r>
              <a:rPr lang="en-US" dirty="0" smtClean="0"/>
              <a:t> </a:t>
            </a:r>
            <a:r>
              <a:rPr lang="en-US" dirty="0" err="1" smtClean="0"/>
              <a:t>научная</a:t>
            </a:r>
            <a:r>
              <a:rPr lang="en-US" dirty="0" smtClean="0"/>
              <a:t> </a:t>
            </a:r>
            <a:r>
              <a:rPr lang="en-US" dirty="0" err="1" smtClean="0"/>
              <a:t>значимость</a:t>
            </a:r>
            <a:r>
              <a:rPr lang="en-US" dirty="0" smtClean="0"/>
              <a:t> </a:t>
            </a:r>
            <a:r>
              <a:rPr lang="en-US" dirty="0" err="1" smtClean="0"/>
              <a:t>Как</a:t>
            </a:r>
            <a:r>
              <a:rPr lang="en-US" dirty="0" smtClean="0"/>
              <a:t> </a:t>
            </a:r>
            <a:r>
              <a:rPr lang="en-US" dirty="0" err="1" smtClean="0"/>
              <a:t>определить</a:t>
            </a:r>
            <a:r>
              <a:rPr lang="en-US" dirty="0" smtClean="0"/>
              <a:t> </a:t>
            </a:r>
            <a:r>
              <a:rPr lang="en-US" dirty="0" err="1" smtClean="0"/>
              <a:t>какие</a:t>
            </a:r>
            <a:r>
              <a:rPr lang="en-US" dirty="0" smtClean="0"/>
              <a:t> </a:t>
            </a:r>
            <a:r>
              <a:rPr lang="en-US" dirty="0" err="1" smtClean="0"/>
              <a:t>работы</a:t>
            </a:r>
            <a:r>
              <a:rPr lang="en-US" dirty="0" smtClean="0"/>
              <a:t> </a:t>
            </a:r>
            <a:r>
              <a:rPr lang="en-US" dirty="0" err="1" smtClean="0"/>
              <a:t>следует</a:t>
            </a:r>
            <a:r>
              <a:rPr lang="en-US" dirty="0" smtClean="0"/>
              <a:t> </a:t>
            </a:r>
            <a:r>
              <a:rPr lang="en-US" dirty="0" err="1" smtClean="0"/>
              <a:t>оцифровать</a:t>
            </a:r>
            <a:r>
              <a:rPr lang="en-US" dirty="0" smtClean="0"/>
              <a:t> </a:t>
            </a:r>
            <a:r>
              <a:rPr lang="en-US" dirty="0" err="1" smtClean="0"/>
              <a:t>чтобы</a:t>
            </a:r>
            <a:r>
              <a:rPr lang="en-US" dirty="0" smtClean="0"/>
              <a:t> </a:t>
            </a:r>
            <a:r>
              <a:rPr lang="en-US" dirty="0" err="1" smtClean="0"/>
              <a:t>они</a:t>
            </a:r>
            <a:r>
              <a:rPr lang="en-US" dirty="0" smtClean="0"/>
              <a:t> </a:t>
            </a:r>
            <a:r>
              <a:rPr lang="en-US" dirty="0" err="1" smtClean="0"/>
              <a:t>соответствовали</a:t>
            </a:r>
            <a:r>
              <a:rPr lang="en-US" dirty="0" smtClean="0"/>
              <a:t> </a:t>
            </a:r>
            <a:r>
              <a:rPr lang="en-US" dirty="0" err="1" smtClean="0"/>
              <a:t>этому</a:t>
            </a:r>
            <a:r>
              <a:rPr lang="en-US" dirty="0" smtClean="0"/>
              <a:t> </a:t>
            </a:r>
            <a:r>
              <a:rPr lang="en-US" dirty="0" err="1" smtClean="0"/>
              <a:t>критерию</a:t>
            </a:r>
            <a:r>
              <a:rPr lang="en-US" dirty="0" smtClean="0"/>
              <a:t> У </a:t>
            </a:r>
            <a:r>
              <a:rPr lang="en-US" dirty="0" err="1" smtClean="0"/>
              <a:t>нас</a:t>
            </a:r>
            <a:r>
              <a:rPr lang="en-US" dirty="0" smtClean="0"/>
              <a:t> </a:t>
            </a:r>
            <a:r>
              <a:rPr lang="en-US" dirty="0" err="1" smtClean="0"/>
              <a:t>есть</a:t>
            </a:r>
            <a:r>
              <a:rPr lang="en-US" dirty="0" smtClean="0"/>
              <a:t> </a:t>
            </a:r>
            <a:r>
              <a:rPr lang="en-US" dirty="0" err="1" smtClean="0"/>
              <a:t>программа</a:t>
            </a:r>
            <a:r>
              <a:rPr lang="en-US" dirty="0" smtClean="0"/>
              <a:t> </a:t>
            </a:r>
            <a:r>
              <a:rPr lang="en-US" dirty="0" err="1" smtClean="0"/>
              <a:t>фундаментальных</a:t>
            </a:r>
            <a:r>
              <a:rPr lang="en-US" dirty="0" smtClean="0"/>
              <a:t> </a:t>
            </a:r>
            <a:r>
              <a:rPr lang="en-US" dirty="0" err="1" smtClean="0"/>
              <a:t>научных</a:t>
            </a:r>
            <a:r>
              <a:rPr lang="en-US" dirty="0" smtClean="0"/>
              <a:t> </a:t>
            </a:r>
            <a:r>
              <a:rPr lang="en-US" dirty="0" err="1" smtClean="0"/>
              <a:t>исследований</a:t>
            </a:r>
            <a:r>
              <a:rPr lang="en-US" dirty="0" smtClean="0"/>
              <a:t> </a:t>
            </a:r>
            <a:r>
              <a:rPr lang="en-US" dirty="0" err="1" smtClean="0"/>
              <a:t>на</a:t>
            </a:r>
            <a:r>
              <a:rPr lang="en-US" dirty="0" smtClean="0"/>
              <a:t> </a:t>
            </a:r>
            <a:r>
              <a:rPr lang="en-US" dirty="0" err="1" smtClean="0"/>
              <a:t>период</a:t>
            </a:r>
            <a:r>
              <a:rPr lang="en-US" dirty="0" smtClean="0"/>
              <a:t> </a:t>
            </a:r>
            <a:r>
              <a:rPr lang="en-US" dirty="0" err="1" smtClean="0"/>
              <a:t>двадцать</a:t>
            </a:r>
            <a:r>
              <a:rPr lang="en-US" dirty="0" smtClean="0"/>
              <a:t> </a:t>
            </a:r>
            <a:r>
              <a:rPr lang="en-US" dirty="0" err="1" smtClean="0"/>
              <a:t>первый</a:t>
            </a:r>
            <a:r>
              <a:rPr lang="en-US" dirty="0" smtClean="0"/>
              <a:t> </a:t>
            </a:r>
            <a:r>
              <a:rPr lang="en-US" dirty="0" err="1" smtClean="0"/>
              <a:t>тридцатые</a:t>
            </a:r>
            <a:r>
              <a:rPr lang="en-US" dirty="0" smtClean="0"/>
              <a:t> </a:t>
            </a:r>
            <a:r>
              <a:rPr lang="en-US" dirty="0" err="1" smtClean="0"/>
              <a:t>годы</a:t>
            </a:r>
            <a:r>
              <a:rPr lang="en-US" dirty="0" smtClean="0"/>
              <a:t> </a:t>
            </a:r>
            <a:r>
              <a:rPr lang="en-US" dirty="0" err="1" smtClean="0"/>
              <a:t>по</a:t>
            </a:r>
            <a:r>
              <a:rPr lang="en-US" dirty="0" smtClean="0"/>
              <a:t> </a:t>
            </a:r>
            <a:r>
              <a:rPr lang="en-US" dirty="0" err="1" smtClean="0"/>
              <a:t>которым</a:t>
            </a:r>
            <a:r>
              <a:rPr lang="en-US" dirty="0" smtClean="0"/>
              <a:t> </a:t>
            </a:r>
            <a:r>
              <a:rPr lang="en-US" dirty="0" err="1" smtClean="0"/>
              <a:t>исследования</a:t>
            </a:r>
            <a:r>
              <a:rPr lang="en-US" dirty="0" smtClean="0"/>
              <a:t> </a:t>
            </a:r>
            <a:r>
              <a:rPr lang="en-US" dirty="0" err="1" smtClean="0"/>
              <a:t>будут</a:t>
            </a:r>
            <a:r>
              <a:rPr lang="en-US" dirty="0" smtClean="0"/>
              <a:t> </a:t>
            </a:r>
            <a:r>
              <a:rPr lang="en-US" dirty="0" err="1" smtClean="0"/>
              <a:t>актуальны</a:t>
            </a:r>
            <a:r>
              <a:rPr lang="en-US" dirty="0" smtClean="0"/>
              <a:t> в </a:t>
            </a:r>
            <a:r>
              <a:rPr lang="en-US" dirty="0" err="1" smtClean="0"/>
              <a:t>ближайшие</a:t>
            </a:r>
            <a:r>
              <a:rPr lang="en-US" dirty="0" smtClean="0"/>
              <a:t> </a:t>
            </a:r>
            <a:r>
              <a:rPr lang="en-US" dirty="0" err="1" smtClean="0"/>
              <a:t>годы</a:t>
            </a:r>
            <a:r>
              <a:rPr lang="en-US" dirty="0" smtClean="0"/>
              <a:t> </a:t>
            </a:r>
            <a:r>
              <a:rPr lang="en-US" dirty="0" err="1" smtClean="0"/>
              <a:t>таблиц</a:t>
            </a:r>
            <a:r>
              <a:rPr lang="ru-RU" dirty="0" smtClean="0"/>
              <a:t>.</a:t>
            </a:r>
            <a:r>
              <a:rPr lang="ru-RU" dirty="0" err="1" smtClean="0"/>
              <a:t>вбювитв</a:t>
            </a:r>
            <a:r>
              <a:rPr lang="ru-RU" dirty="0" smtClean="0"/>
              <a:t>+</a:t>
            </a:r>
            <a:r>
              <a:rPr lang="ru-RU" baseline="0" dirty="0" smtClean="0"/>
              <a:t> наверное все видели имеет вот такой вид с  </a:t>
            </a:r>
            <a:r>
              <a:rPr lang="ru-RU" baseline="0" dirty="0" err="1" smtClean="0"/>
              <a:t>с</a:t>
            </a:r>
            <a:r>
              <a:rPr lang="ru-RU" baseline="0" dirty="0" smtClean="0"/>
              <a:t> разбивкой по направлениям тематикам и задачами которые поставлены для выполнения этих тем</a:t>
            </a:r>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9</a:t>
            </a:fld>
            <a:endParaRPr lang="ru-RU"/>
          </a:p>
        </p:txBody>
      </p:sp>
    </p:spTree>
    <p:extLst>
      <p:ext uri="{BB962C8B-B14F-4D97-AF65-F5344CB8AC3E}">
        <p14:creationId xmlns:p14="http://schemas.microsoft.com/office/powerpoint/2010/main" val="2166025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 вернёмся к нашей биотехнологии и возьмём для примера сельскохозяйственные биотехнологии.</a:t>
            </a:r>
          </a:p>
          <a:p>
            <a:r>
              <a:rPr lang="ru-RU" dirty="0" smtClean="0"/>
              <a:t> Сельскохозяйственный биотехнологии включают растениеводство и защиту растений</a:t>
            </a:r>
          </a:p>
          <a:p>
            <a:r>
              <a:rPr lang="ru-RU" dirty="0" smtClean="0"/>
              <a:t> </a:t>
            </a:r>
            <a:r>
              <a:rPr lang="ru-RU" baseline="0" dirty="0" smtClean="0"/>
              <a:t> одним из направлений является поиск сохранения изучения генетических ресурсов растений то есть создание растений с </a:t>
            </a:r>
            <a:r>
              <a:rPr lang="en-US" baseline="0" dirty="0" err="1" smtClean="0"/>
              <a:t>большей</a:t>
            </a:r>
            <a:r>
              <a:rPr lang="en-US" baseline="0" dirty="0" smtClean="0"/>
              <a:t>  </a:t>
            </a:r>
            <a:r>
              <a:rPr lang="en-US" baseline="0" dirty="0" err="1" smtClean="0"/>
              <a:t>продуктивностью</a:t>
            </a:r>
            <a:r>
              <a:rPr lang="en-US" baseline="0" dirty="0" smtClean="0"/>
              <a:t> </a:t>
            </a:r>
            <a:r>
              <a:rPr lang="ru-RU" baseline="0" dirty="0" smtClean="0"/>
              <a:t>и</a:t>
            </a:r>
            <a:r>
              <a:rPr lang="en-US" baseline="0" dirty="0" smtClean="0"/>
              <a:t> </a:t>
            </a:r>
            <a:r>
              <a:rPr lang="en-US" baseline="0" dirty="0" err="1" smtClean="0"/>
              <a:t>лучшей</a:t>
            </a:r>
            <a:r>
              <a:rPr lang="en-US" baseline="0" dirty="0" smtClean="0"/>
              <a:t> </a:t>
            </a:r>
            <a:r>
              <a:rPr lang="en-US" baseline="0" dirty="0" err="1" smtClean="0"/>
              <a:t>защитой</a:t>
            </a:r>
            <a:r>
              <a:rPr lang="ru-RU" baseline="0" dirty="0" smtClean="0"/>
              <a:t>.</a:t>
            </a:r>
          </a:p>
          <a:p>
            <a:r>
              <a:rPr lang="ru-RU" baseline="0" dirty="0" smtClean="0"/>
              <a:t> в качестве задач внимание уделяется селекционным процессом созданию банка генных материалов и получение высокопродуктивных сортов растений</a:t>
            </a:r>
          </a:p>
          <a:p>
            <a:r>
              <a:rPr lang="ru-RU" baseline="0" dirty="0" smtClean="0"/>
              <a:t> мы разбили эти задачи на ключевые слова для поиска</a:t>
            </a:r>
            <a:endParaRPr lang="ru-RU" dirty="0"/>
          </a:p>
        </p:txBody>
      </p:sp>
      <p:sp>
        <p:nvSpPr>
          <p:cNvPr id="4" name="Номер слайда 3"/>
          <p:cNvSpPr>
            <a:spLocks noGrp="1"/>
          </p:cNvSpPr>
          <p:nvPr>
            <p:ph type="sldNum" sz="quarter" idx="10"/>
          </p:nvPr>
        </p:nvSpPr>
        <p:spPr/>
        <p:txBody>
          <a:bodyPr/>
          <a:lstStyle/>
          <a:p>
            <a:fld id="{666907E4-5CF6-454F-8978-A3697DEAB844}" type="slidenum">
              <a:rPr lang="ru-RU" smtClean="0"/>
              <a:t>10</a:t>
            </a:fld>
            <a:endParaRPr lang="ru-RU"/>
          </a:p>
        </p:txBody>
      </p:sp>
    </p:spTree>
    <p:extLst>
      <p:ext uri="{BB962C8B-B14F-4D97-AF65-F5344CB8AC3E}">
        <p14:creationId xmlns:p14="http://schemas.microsoft.com/office/powerpoint/2010/main" val="504835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97149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1745915"/>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660E868-2607-44BE-97F5-053A6DA94C08}" type="datetimeFigureOut">
              <a:rPr lang="ru-RU" smtClean="0"/>
              <a:t>28.10.2025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986277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2660E868-2607-44BE-97F5-053A6DA94C08}" type="datetimeFigureOut">
              <a:rPr lang="ru-RU" smtClean="0"/>
              <a:t>28.10.2025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17831791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2688975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636106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30471769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6263829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27452873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2026343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2508594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723454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8EA4AB6-BAA1-4F15-B217-C6B7ABAF2E20}" type="datetimeFigureOut">
              <a:rPr lang="ru-RU" smtClean="0"/>
              <a:t>28.10.2025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40922022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8EA4AB6-BAA1-4F15-B217-C6B7ABAF2E20}" type="datetimeFigureOut">
              <a:rPr lang="ru-RU" smtClean="0"/>
              <a:t>28.10.2025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2837061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8EA4AB6-BAA1-4F15-B217-C6B7ABAF2E20}" type="datetimeFigureOut">
              <a:rPr lang="ru-RU" smtClean="0"/>
              <a:t>28.10.2025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77517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8EA4AB6-BAA1-4F15-B217-C6B7ABAF2E20}" type="datetimeFigureOut">
              <a:rPr lang="ru-RU" smtClean="0"/>
              <a:t>28.10.2025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40763971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8EA4AB6-BAA1-4F15-B217-C6B7ABAF2E20}" type="datetimeFigureOut">
              <a:rPr lang="ru-RU" smtClean="0"/>
              <a:t>28.10.2025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42611729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8EA4AB6-BAA1-4F15-B217-C6B7ABAF2E20}" type="datetimeFigureOut">
              <a:rPr lang="ru-RU" smtClean="0"/>
              <a:t>28.10.2025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29211831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8EA4AB6-BAA1-4F15-B217-C6B7ABAF2E20}" type="datetimeFigureOut">
              <a:rPr lang="ru-RU" smtClean="0"/>
              <a:t>28.10.2025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18557865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8EA4AB6-BAA1-4F15-B217-C6B7ABAF2E20}" type="datetimeFigureOut">
              <a:rPr lang="ru-RU" smtClean="0"/>
              <a:t>28.10.2025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35251965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8EA4AB6-BAA1-4F15-B217-C6B7ABAF2E20}" type="datetimeFigureOut">
              <a:rPr lang="ru-RU" smtClean="0"/>
              <a:t>28.10.2025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31666874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8EA4AB6-BAA1-4F15-B217-C6B7ABAF2E20}" type="datetimeFigureOut">
              <a:rPr lang="ru-RU" smtClean="0"/>
              <a:t>28.10.2025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388930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660E868-2607-44BE-97F5-053A6DA94C08}" type="datetimeFigureOut">
              <a:rPr lang="ru-RU" smtClean="0"/>
              <a:t>28.10.2025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13087774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8EA4AB6-BAA1-4F15-B217-C6B7ABAF2E20}" type="datetimeFigureOut">
              <a:rPr lang="ru-RU" smtClean="0"/>
              <a:t>28.10.2025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E16D9F0-E3C9-44D5-8429-02091C7ED56A}" type="slidenum">
              <a:rPr lang="ru-RU" smtClean="0"/>
              <a:t>‹#›</a:t>
            </a:fld>
            <a:endParaRPr lang="ru-RU"/>
          </a:p>
        </p:txBody>
      </p:sp>
    </p:spTree>
    <p:extLst>
      <p:ext uri="{BB962C8B-B14F-4D97-AF65-F5344CB8AC3E}">
        <p14:creationId xmlns:p14="http://schemas.microsoft.com/office/powerpoint/2010/main" val="2165786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660E868-2607-44BE-97F5-053A6DA94C08}" type="datetimeFigureOut">
              <a:rPr lang="ru-RU" smtClean="0"/>
              <a:t>28.10.2025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2287349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660E868-2607-44BE-97F5-053A6DA94C08}" type="datetimeFigureOut">
              <a:rPr lang="ru-RU" smtClean="0"/>
              <a:t>28.10.2025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2787897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Только заголовок">
    <p:bg>
      <p:bgPr>
        <a:gradFill rotWithShape="1">
          <a:gsLst>
            <a:gs pos="0">
              <a:schemeClr val="bg1">
                <a:tint val="97000"/>
                <a:hueMod val="92000"/>
                <a:satMod val="169000"/>
                <a:lumMod val="164000"/>
              </a:schemeClr>
            </a:gs>
            <a:gs pos="68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2750725"/>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Только заголовок">
    <p:bg>
      <p:bgPr>
        <a:gradFill rotWithShape="1">
          <a:gsLst>
            <a:gs pos="0">
              <a:schemeClr val="bg1">
                <a:tint val="97000"/>
                <a:hueMod val="92000"/>
                <a:satMod val="169000"/>
                <a:lumMod val="164000"/>
              </a:schemeClr>
            </a:gs>
            <a:gs pos="68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76963" y="-1111386"/>
            <a:ext cx="3115037" cy="4766785"/>
          </a:xfrm>
          <a:prstGeom prst="rect">
            <a:avLst/>
          </a:prstGeom>
        </p:spPr>
      </p:pic>
    </p:spTree>
    <p:extLst>
      <p:ext uri="{BB962C8B-B14F-4D97-AF65-F5344CB8AC3E}">
        <p14:creationId xmlns:p14="http://schemas.microsoft.com/office/powerpoint/2010/main" val="1509883716"/>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243447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660E868-2607-44BE-97F5-053A6DA94C08}" type="datetimeFigureOut">
              <a:rPr lang="ru-RU" smtClean="0"/>
              <a:t>28.10.2025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1F2DD95-7889-47EE-9A89-4D7FFDA4E5A4}" type="slidenum">
              <a:rPr lang="ru-RU" smtClean="0"/>
              <a:t>‹#›</a:t>
            </a:fld>
            <a:endParaRPr lang="ru-RU"/>
          </a:p>
        </p:txBody>
      </p:sp>
    </p:spTree>
    <p:extLst>
      <p:ext uri="{BB962C8B-B14F-4D97-AF65-F5344CB8AC3E}">
        <p14:creationId xmlns:p14="http://schemas.microsoft.com/office/powerpoint/2010/main" val="2325036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660E868-2607-44BE-97F5-053A6DA94C08}" type="datetimeFigureOut">
              <a:rPr lang="ru-RU" smtClean="0"/>
              <a:t>28.10.2025</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1F2DD95-7889-47EE-9A89-4D7FFDA4E5A4}" type="slidenum">
              <a:rPr lang="ru-RU" smtClean="0"/>
              <a:t>‹#›</a:t>
            </a:fld>
            <a:endParaRPr lang="ru-RU"/>
          </a:p>
        </p:txBody>
      </p:sp>
    </p:spTree>
    <p:extLst>
      <p:ext uri="{BB962C8B-B14F-4D97-AF65-F5344CB8AC3E}">
        <p14:creationId xmlns:p14="http://schemas.microsoft.com/office/powerpoint/2010/main" val="14822180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91" r:id="rId7"/>
    <p:sldLayoutId id="2147483667" r:id="rId8"/>
    <p:sldLayoutId id="2147483668" r:id="rId9"/>
    <p:sldLayoutId id="2147483690" r:id="rId10"/>
    <p:sldLayoutId id="2147483669" r:id="rId11"/>
    <p:sldLayoutId id="2147483670" r:id="rId12"/>
    <p:sldLayoutId id="2147483671" r:id="rId13"/>
    <p:sldLayoutId id="2147483672" r:id="rId14"/>
    <p:sldLayoutId id="2147483673" r:id="rId15"/>
    <p:sldLayoutId id="2147483674" r:id="rId16"/>
    <p:sldLayoutId id="2147483675" r:id="rId17"/>
    <p:sldLayoutId id="2147483676" r:id="rId18"/>
    <p:sldLayoutId id="2147483677" r:id="rId19"/>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A4AB6-BAA1-4F15-B217-C6B7ABAF2E20}" type="datetimeFigureOut">
              <a:rPr lang="ru-RU" smtClean="0"/>
              <a:t>28.10.2025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16D9F0-E3C9-44D5-8429-02091C7ED56A}" type="slidenum">
              <a:rPr lang="ru-RU" smtClean="0"/>
              <a:t>‹#›</a:t>
            </a:fld>
            <a:endParaRPr lang="ru-RU"/>
          </a:p>
        </p:txBody>
      </p:sp>
    </p:spTree>
    <p:extLst>
      <p:ext uri="{BB962C8B-B14F-4D97-AF65-F5344CB8AC3E}">
        <p14:creationId xmlns:p14="http://schemas.microsoft.com/office/powerpoint/2010/main" val="402853229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idx="4294967295"/>
          </p:nvPr>
        </p:nvSpPr>
        <p:spPr>
          <a:xfrm>
            <a:off x="714351" y="1096962"/>
            <a:ext cx="9794875" cy="2973388"/>
          </a:xfrm>
        </p:spPr>
        <p:txBody>
          <a:bodyPr>
            <a:normAutofit fontScale="90000"/>
          </a:bodyPr>
          <a:lstStyle/>
          <a:p>
            <a:pPr algn="ctr"/>
            <a:r>
              <a:rPr lang="ru-RU" sz="4000" b="1" dirty="0"/>
              <a:t>Критерии отбора фонда для оцифровки в соответствии с национальными приоритетами направлений научно-технологического развития</a:t>
            </a:r>
            <a:r>
              <a:rPr lang="ru-RU" sz="4000" b="1" dirty="0" smtClean="0"/>
              <a:t>.</a:t>
            </a:r>
            <a:endParaRPr lang="ru-RU" sz="4000" dirty="0"/>
          </a:p>
        </p:txBody>
      </p:sp>
      <p:sp>
        <p:nvSpPr>
          <p:cNvPr id="3" name="Подзаголовок 2"/>
          <p:cNvSpPr>
            <a:spLocks noGrp="1"/>
          </p:cNvSpPr>
          <p:nvPr>
            <p:ph type="subTitle" idx="4294967295"/>
          </p:nvPr>
        </p:nvSpPr>
        <p:spPr>
          <a:xfrm>
            <a:off x="3535338" y="4638558"/>
            <a:ext cx="4152900" cy="695325"/>
          </a:xfrm>
        </p:spPr>
        <p:txBody>
          <a:bodyPr/>
          <a:lstStyle/>
          <a:p>
            <a:pPr marL="0" indent="0" algn="ctr">
              <a:buNone/>
            </a:pPr>
            <a:r>
              <a:rPr lang="ru-RU" dirty="0" err="1" smtClean="0">
                <a:solidFill>
                  <a:schemeClr val="tx1"/>
                </a:solidFill>
              </a:rPr>
              <a:t>Бескаравайная</a:t>
            </a:r>
            <a:r>
              <a:rPr lang="ru-RU" dirty="0" smtClean="0">
                <a:solidFill>
                  <a:schemeClr val="tx1"/>
                </a:solidFill>
              </a:rPr>
              <a:t> </a:t>
            </a:r>
            <a:r>
              <a:rPr lang="ru-RU" dirty="0" err="1" smtClean="0">
                <a:solidFill>
                  <a:schemeClr val="tx1"/>
                </a:solidFill>
              </a:rPr>
              <a:t>Е.В</a:t>
            </a:r>
            <a:r>
              <a:rPr lang="ru-RU" dirty="0" smtClean="0">
                <a:solidFill>
                  <a:schemeClr val="tx1"/>
                </a:solidFill>
              </a:rPr>
              <a:t>.</a:t>
            </a:r>
            <a:endParaRPr lang="ru-RU" dirty="0">
              <a:solidFill>
                <a:schemeClr val="tx1"/>
              </a:solidFill>
            </a:endParaRPr>
          </a:p>
        </p:txBody>
      </p:sp>
      <p:sp>
        <p:nvSpPr>
          <p:cNvPr id="4" name="TextBox 3"/>
          <p:cNvSpPr txBox="1"/>
          <p:nvPr/>
        </p:nvSpPr>
        <p:spPr>
          <a:xfrm>
            <a:off x="5005340" y="5700059"/>
            <a:ext cx="1212896" cy="646331"/>
          </a:xfrm>
          <a:prstGeom prst="rect">
            <a:avLst/>
          </a:prstGeom>
          <a:noFill/>
        </p:spPr>
        <p:txBody>
          <a:bodyPr wrap="none" rtlCol="0">
            <a:spAutoFit/>
          </a:bodyPr>
          <a:lstStyle/>
          <a:p>
            <a:pPr algn="ctr"/>
            <a:r>
              <a:rPr lang="ru-RU" dirty="0" smtClean="0"/>
              <a:t>БЕН РАН </a:t>
            </a:r>
          </a:p>
          <a:p>
            <a:pPr algn="ctr"/>
            <a:r>
              <a:rPr lang="ru-RU" dirty="0" smtClean="0"/>
              <a:t>2025</a:t>
            </a:r>
            <a:endParaRPr lang="ru-RU" dirty="0"/>
          </a:p>
        </p:txBody>
      </p:sp>
    </p:spTree>
    <p:extLst>
      <p:ext uri="{BB962C8B-B14F-4D97-AF65-F5344CB8AC3E}">
        <p14:creationId xmlns:p14="http://schemas.microsoft.com/office/powerpoint/2010/main" val="561943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3773827" y="71786"/>
            <a:ext cx="8069691" cy="646331"/>
          </a:xfrm>
          <a:prstGeom prst="rect">
            <a:avLst/>
          </a:prstGeom>
        </p:spPr>
        <p:txBody>
          <a:bodyPr wrap="square">
            <a:spAutoFit/>
          </a:bodyPr>
          <a:lstStyle/>
          <a:p>
            <a:pPr algn="r"/>
            <a:r>
              <a:rPr lang="ru-RU" dirty="0">
                <a:latin typeface="Times New Roman" panose="02020603050405020304" pitchFamily="18" charset="0"/>
                <a:ea typeface="Calibri" panose="020F0502020204030204" pitchFamily="34" charset="0"/>
              </a:rPr>
              <a:t>«Программы фундаментальных научных исследований в Российской Федерации </a:t>
            </a:r>
            <a:endParaRPr lang="ru-RU" dirty="0" smtClean="0">
              <a:latin typeface="Times New Roman" panose="02020603050405020304" pitchFamily="18" charset="0"/>
              <a:ea typeface="Calibri" panose="020F0502020204030204" pitchFamily="34" charset="0"/>
            </a:endParaRPr>
          </a:p>
          <a:p>
            <a:pPr algn="r"/>
            <a:r>
              <a:rPr lang="ru-RU" dirty="0" smtClean="0">
                <a:latin typeface="Times New Roman" panose="02020603050405020304" pitchFamily="18" charset="0"/>
                <a:ea typeface="Calibri" panose="020F0502020204030204" pitchFamily="34" charset="0"/>
              </a:rPr>
              <a:t>на </a:t>
            </a:r>
            <a:r>
              <a:rPr lang="ru-RU" dirty="0">
                <a:latin typeface="Times New Roman" panose="02020603050405020304" pitchFamily="18" charset="0"/>
                <a:ea typeface="Calibri" panose="020F0502020204030204" pitchFamily="34" charset="0"/>
              </a:rPr>
              <a:t>долгосрочный период (2021 — 2030 годы)»</a:t>
            </a:r>
            <a:endParaRPr lang="ru-RU" dirty="0"/>
          </a:p>
        </p:txBody>
      </p:sp>
      <p:sp>
        <p:nvSpPr>
          <p:cNvPr id="4" name="Прямоугольник 3"/>
          <p:cNvSpPr/>
          <p:nvPr/>
        </p:nvSpPr>
        <p:spPr>
          <a:xfrm>
            <a:off x="0" y="1106300"/>
            <a:ext cx="5655266" cy="507831"/>
          </a:xfrm>
          <a:prstGeom prst="rect">
            <a:avLst/>
          </a:prstGeom>
        </p:spPr>
        <p:txBody>
          <a:bodyPr wrap="none">
            <a:spAutoFit/>
          </a:bodyPr>
          <a:lstStyle/>
          <a:p>
            <a:pPr indent="450215">
              <a:lnSpc>
                <a:spcPct val="150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К примеру: Сельскохозяйственные биотехнологии </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graphicFrame>
        <p:nvGraphicFramePr>
          <p:cNvPr id="8" name="Таблица 7"/>
          <p:cNvGraphicFramePr>
            <a:graphicFrameLocks noGrp="1"/>
          </p:cNvGraphicFramePr>
          <p:nvPr>
            <p:extLst>
              <p:ext uri="{D42A27DB-BD31-4B8C-83A1-F6EECF244321}">
                <p14:modId xmlns:p14="http://schemas.microsoft.com/office/powerpoint/2010/main" val="1381792536"/>
              </p:ext>
            </p:extLst>
          </p:nvPr>
        </p:nvGraphicFramePr>
        <p:xfrm>
          <a:off x="342900" y="1593001"/>
          <a:ext cx="11304728" cy="5162129"/>
        </p:xfrm>
        <a:graphic>
          <a:graphicData uri="http://schemas.openxmlformats.org/drawingml/2006/table">
            <a:tbl>
              <a:tblPr firstRow="1" firstCol="1" bandRow="1">
                <a:tableStyleId>{5940675A-B579-460E-94D1-54222C63F5DA}</a:tableStyleId>
              </a:tblPr>
              <a:tblGrid>
                <a:gridCol w="5612130">
                  <a:extLst>
                    <a:ext uri="{9D8B030D-6E8A-4147-A177-3AD203B41FA5}">
                      <a16:colId xmlns="" xmlns:a16="http://schemas.microsoft.com/office/drawing/2014/main" val="20000"/>
                    </a:ext>
                  </a:extLst>
                </a:gridCol>
                <a:gridCol w="5692598">
                  <a:extLst>
                    <a:ext uri="{9D8B030D-6E8A-4147-A177-3AD203B41FA5}">
                      <a16:colId xmlns="" xmlns:a16="http://schemas.microsoft.com/office/drawing/2014/main" val="20001"/>
                    </a:ext>
                  </a:extLst>
                </a:gridCol>
              </a:tblGrid>
              <a:tr h="390903">
                <a:tc gridSpan="2">
                  <a:txBody>
                    <a:bodyPr/>
                    <a:lstStyle/>
                    <a:p>
                      <a:pPr indent="450215">
                        <a:lnSpc>
                          <a:spcPct val="100000"/>
                        </a:lnSpc>
                        <a:spcAft>
                          <a:spcPts val="0"/>
                        </a:spcAft>
                      </a:pPr>
                      <a:r>
                        <a:rPr lang="ru-RU" sz="1400" dirty="0" smtClean="0">
                          <a:effectLst/>
                          <a:latin typeface="Times New Roman" panose="02020603050405020304" pitchFamily="18" charset="0"/>
                          <a:cs typeface="Times New Roman" panose="02020603050405020304" pitchFamily="18" charset="0"/>
                        </a:rPr>
                        <a:t>4.1.2</a:t>
                      </a:r>
                      <a:r>
                        <a:rPr lang="ru-RU" sz="1400" dirty="0">
                          <a:effectLst/>
                          <a:latin typeface="Times New Roman" panose="02020603050405020304" pitchFamily="18" charset="0"/>
                          <a:cs typeface="Times New Roman" panose="02020603050405020304" pitchFamily="18" charset="0"/>
                        </a:rPr>
                        <a:t>. Растениеводство, защита и биотехнология растений</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solidFill>
                      <a:schemeClr val="bg1"/>
                    </a:solidFill>
                  </a:tcPr>
                </a:tc>
                <a:tc hMerge="1">
                  <a:txBody>
                    <a:bodyPr/>
                    <a:lstStyle/>
                    <a:p>
                      <a:endParaRPr lang="ru-RU"/>
                    </a:p>
                  </a:txBody>
                  <a:tcPr/>
                </a:tc>
                <a:extLst>
                  <a:ext uri="{0D108BD9-81ED-4DB2-BD59-A6C34878D82A}">
                    <a16:rowId xmlns="" xmlns:a16="http://schemas.microsoft.com/office/drawing/2014/main" val="10000"/>
                  </a:ext>
                </a:extLst>
              </a:tr>
              <a:tr h="438930">
                <a:tc gridSpan="2">
                  <a:txBody>
                    <a:bodyPr/>
                    <a:lstStyle/>
                    <a:p>
                      <a:pPr indent="450215">
                        <a:lnSpc>
                          <a:spcPct val="100000"/>
                        </a:lnSpc>
                        <a:spcAft>
                          <a:spcPts val="0"/>
                        </a:spcAft>
                      </a:pPr>
                      <a:r>
                        <a:rPr lang="ru-RU" sz="1400" dirty="0">
                          <a:effectLst/>
                          <a:latin typeface="Times New Roman" panose="02020603050405020304" pitchFamily="18" charset="0"/>
                          <a:cs typeface="Times New Roman" panose="02020603050405020304" pitchFamily="18" charset="0"/>
                        </a:rPr>
                        <a:t>4.1.2.1</a:t>
                      </a:r>
                      <a:r>
                        <a:rPr lang="ru-RU" sz="1400" b="1" dirty="0">
                          <a:effectLst/>
                          <a:latin typeface="Times New Roman" panose="02020603050405020304" pitchFamily="18" charset="0"/>
                          <a:cs typeface="Times New Roman" panose="02020603050405020304" pitchFamily="18" charset="0"/>
                        </a:rPr>
                        <a:t>. Поиск, сохранение, изучение генетических ресурсов растений </a:t>
                      </a:r>
                      <a:r>
                        <a:rPr lang="ru-RU" sz="1400" dirty="0">
                          <a:effectLst/>
                          <a:latin typeface="Times New Roman" panose="02020603050405020304" pitchFamily="18" charset="0"/>
                          <a:cs typeface="Times New Roman" panose="02020603050405020304" pitchFamily="18" charset="0"/>
                        </a:rPr>
                        <a:t>и использование их в селекционном процессе при создании новых форм, сортов и гибридов сельскохозяйственных, лекарственных и ароматических культур</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solidFill>
                      <a:schemeClr val="bg1"/>
                    </a:solidFill>
                  </a:tcPr>
                </a:tc>
                <a:tc hMerge="1">
                  <a:txBody>
                    <a:bodyPr/>
                    <a:lstStyle/>
                    <a:p>
                      <a:endParaRPr lang="ru-RU"/>
                    </a:p>
                  </a:txBody>
                  <a:tcPr/>
                </a:tc>
                <a:extLst>
                  <a:ext uri="{0D108BD9-81ED-4DB2-BD59-A6C34878D82A}">
                    <a16:rowId xmlns="" xmlns:a16="http://schemas.microsoft.com/office/drawing/2014/main" val="10001"/>
                  </a:ext>
                </a:extLst>
              </a:tr>
              <a:tr h="260626">
                <a:tc>
                  <a:txBody>
                    <a:bodyPr/>
                    <a:lstStyle/>
                    <a:p>
                      <a:pPr indent="450215" algn="ctr">
                        <a:lnSpc>
                          <a:spcPct val="100000"/>
                        </a:lnSpc>
                        <a:spcAft>
                          <a:spcPts val="0"/>
                        </a:spcAft>
                      </a:pPr>
                      <a:r>
                        <a:rPr lang="ru-RU" sz="1400" b="1" dirty="0" smtClean="0">
                          <a:effectLst/>
                          <a:latin typeface="Times New Roman" panose="02020603050405020304" pitchFamily="18" charset="0"/>
                          <a:ea typeface="Calibri" panose="020F0502020204030204" pitchFamily="34" charset="0"/>
                          <a:cs typeface="Times New Roman" panose="02020603050405020304" pitchFamily="18" charset="0"/>
                        </a:rPr>
                        <a:t>ЗАДАЧА</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nchor="ctr">
                    <a:solidFill>
                      <a:schemeClr val="bg1"/>
                    </a:solidFill>
                  </a:tcPr>
                </a:tc>
                <a:tc>
                  <a:txBody>
                    <a:bodyPr/>
                    <a:lstStyle/>
                    <a:p>
                      <a:pPr marL="0" marR="0" lvl="0" indent="450215" algn="ctr" defTabSz="457200" rtl="0" eaLnBrk="1" fontAlgn="auto" latinLnBrk="0" hangingPunct="1">
                        <a:lnSpc>
                          <a:spcPct val="100000"/>
                        </a:lnSpc>
                        <a:spcBef>
                          <a:spcPts val="0"/>
                        </a:spcBef>
                        <a:spcAft>
                          <a:spcPts val="0"/>
                        </a:spcAft>
                        <a:buClrTx/>
                        <a:buSzTx/>
                        <a:buFontTx/>
                        <a:buNone/>
                        <a:tabLst/>
                        <a:defRPr/>
                      </a:pPr>
                      <a:r>
                        <a:rPr lang="ru-RU" sz="1400" b="1" dirty="0" smtClean="0"/>
                        <a:t>КЛЮЧЕВЫЕ СЛОВА для поиска</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nchor="ctr">
                    <a:solidFill>
                      <a:schemeClr val="bg1"/>
                    </a:solidFill>
                  </a:tcPr>
                </a:tc>
                <a:extLst>
                  <a:ext uri="{0D108BD9-81ED-4DB2-BD59-A6C34878D82A}">
                    <a16:rowId xmlns="" xmlns:a16="http://schemas.microsoft.com/office/drawing/2014/main" val="10002"/>
                  </a:ext>
                </a:extLst>
              </a:tr>
              <a:tr h="877860">
                <a:tc>
                  <a:txBody>
                    <a:bodyPr/>
                    <a:lstStyle/>
                    <a:p>
                      <a:pPr indent="450215">
                        <a:lnSpc>
                          <a:spcPct val="100000"/>
                        </a:lnSpc>
                        <a:spcAft>
                          <a:spcPts val="0"/>
                        </a:spcAft>
                      </a:pPr>
                      <a:r>
                        <a:rPr lang="ru-RU" sz="1400" dirty="0">
                          <a:effectLst/>
                          <a:latin typeface="Times New Roman" panose="02020603050405020304" pitchFamily="18" charset="0"/>
                          <a:cs typeface="Times New Roman" panose="02020603050405020304" pitchFamily="18" charset="0"/>
                        </a:rPr>
                        <a:t>4 источника ценных генов: для ускорения селекционного процесса плодовых и ягодных культур, повышения пищевой ценности плодов и адаптации к </a:t>
                      </a:r>
                      <a:r>
                        <a:rPr lang="ru-RU" sz="1400" dirty="0" err="1">
                          <a:effectLst/>
                          <a:latin typeface="Times New Roman" panose="02020603050405020304" pitchFamily="18" charset="0"/>
                          <a:cs typeface="Times New Roman" panose="02020603050405020304" pitchFamily="18" charset="0"/>
                        </a:rPr>
                        <a:t>био</a:t>
                      </a:r>
                      <a:r>
                        <a:rPr lang="ru-RU" sz="1400" dirty="0">
                          <a:effectLst/>
                          <a:latin typeface="Times New Roman" panose="02020603050405020304" pitchFamily="18" charset="0"/>
                          <a:cs typeface="Times New Roman" panose="02020603050405020304" pitchFamily="18" charset="0"/>
                        </a:rPr>
                        <a:t>- и </a:t>
                      </a:r>
                      <a:r>
                        <a:rPr lang="ru-RU" sz="1400" dirty="0" err="1">
                          <a:effectLst/>
                          <a:latin typeface="Times New Roman" panose="02020603050405020304" pitchFamily="18" charset="0"/>
                          <a:cs typeface="Times New Roman" panose="02020603050405020304" pitchFamily="18" charset="0"/>
                        </a:rPr>
                        <a:t>абиострессорам</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solidFill>
                      <a:schemeClr val="bg1"/>
                    </a:solidFill>
                  </a:tcPr>
                </a:tc>
                <a:tc>
                  <a:txBody>
                    <a:bodyPr/>
                    <a:lstStyle/>
                    <a:p>
                      <a:pPr marL="0" indent="0">
                        <a:lnSpc>
                          <a:spcPct val="100000"/>
                        </a:lnSpc>
                        <a:spcAft>
                          <a:spcPts val="0"/>
                        </a:spcAft>
                      </a:pPr>
                      <a:r>
                        <a:rPr lang="ru-RU" sz="1400" dirty="0">
                          <a:effectLst/>
                          <a:latin typeface="Times New Roman" panose="02020603050405020304" pitchFamily="18" charset="0"/>
                          <a:cs typeface="Times New Roman" panose="02020603050405020304" pitchFamily="18" charset="0"/>
                        </a:rPr>
                        <a:t>Гены</a:t>
                      </a:r>
                    </a:p>
                    <a:p>
                      <a:pPr indent="450215">
                        <a:lnSpc>
                          <a:spcPct val="100000"/>
                        </a:lnSpc>
                        <a:spcAft>
                          <a:spcPts val="0"/>
                        </a:spcAft>
                      </a:pPr>
                      <a:r>
                        <a:rPr lang="ru-RU" sz="1400" dirty="0">
                          <a:effectLst/>
                          <a:latin typeface="Times New Roman" panose="02020603050405020304" pitchFamily="18" charset="0"/>
                          <a:cs typeface="Times New Roman" panose="02020603050405020304" pitchFamily="18" charset="0"/>
                        </a:rPr>
                        <a:t>+ </a:t>
                      </a:r>
                      <a:r>
                        <a:rPr lang="ru-RU" sz="1400" dirty="0" smtClean="0">
                          <a:effectLst/>
                          <a:latin typeface="Times New Roman" panose="02020603050405020304" pitchFamily="18" charset="0"/>
                          <a:cs typeface="Times New Roman" panose="02020603050405020304" pitchFamily="18" charset="0"/>
                        </a:rPr>
                        <a:t>ускорения </a:t>
                      </a:r>
                      <a:r>
                        <a:rPr lang="ru-RU" sz="1400" dirty="0">
                          <a:effectLst/>
                          <a:latin typeface="Times New Roman" panose="02020603050405020304" pitchFamily="18" charset="0"/>
                          <a:cs typeface="Times New Roman" panose="02020603050405020304" pitchFamily="18" charset="0"/>
                        </a:rPr>
                        <a:t>селекционного процесса;</a:t>
                      </a:r>
                    </a:p>
                    <a:p>
                      <a:pPr indent="450215">
                        <a:lnSpc>
                          <a:spcPct val="100000"/>
                        </a:lnSpc>
                        <a:spcAft>
                          <a:spcPts val="0"/>
                        </a:spcAft>
                      </a:pPr>
                      <a:r>
                        <a:rPr lang="ru-RU" sz="1400" dirty="0">
                          <a:effectLst/>
                          <a:latin typeface="Times New Roman" panose="02020603050405020304" pitchFamily="18" charset="0"/>
                          <a:cs typeface="Times New Roman" panose="02020603050405020304" pitchFamily="18" charset="0"/>
                        </a:rPr>
                        <a:t>+ повышения пищевой ценности плодов</a:t>
                      </a:r>
                    </a:p>
                    <a:p>
                      <a:pPr indent="450215">
                        <a:lnSpc>
                          <a:spcPct val="100000"/>
                        </a:lnSpc>
                        <a:spcAft>
                          <a:spcPts val="0"/>
                        </a:spcAft>
                      </a:pPr>
                      <a:r>
                        <a:rPr lang="ru-RU" sz="1400" dirty="0">
                          <a:effectLst/>
                          <a:latin typeface="Times New Roman" panose="02020603050405020304" pitchFamily="18" charset="0"/>
                          <a:cs typeface="Times New Roman" panose="02020603050405020304" pitchFamily="18" charset="0"/>
                        </a:rPr>
                        <a:t>+ адаптации к </a:t>
                      </a:r>
                      <a:r>
                        <a:rPr lang="ru-RU" sz="1400" dirty="0" err="1">
                          <a:effectLst/>
                          <a:latin typeface="Times New Roman" panose="02020603050405020304" pitchFamily="18" charset="0"/>
                          <a:cs typeface="Times New Roman" panose="02020603050405020304" pitchFamily="18" charset="0"/>
                        </a:rPr>
                        <a:t>био</a:t>
                      </a:r>
                      <a:r>
                        <a:rPr lang="ru-RU" sz="1400" dirty="0">
                          <a:effectLst/>
                          <a:latin typeface="Times New Roman" panose="02020603050405020304" pitchFamily="18" charset="0"/>
                          <a:cs typeface="Times New Roman" panose="02020603050405020304" pitchFamily="18" charset="0"/>
                        </a:rPr>
                        <a:t>- и </a:t>
                      </a:r>
                      <a:r>
                        <a:rPr lang="ru-RU" sz="1400" dirty="0" err="1">
                          <a:effectLst/>
                          <a:latin typeface="Times New Roman" panose="02020603050405020304" pitchFamily="18" charset="0"/>
                          <a:cs typeface="Times New Roman" panose="02020603050405020304" pitchFamily="18" charset="0"/>
                        </a:rPr>
                        <a:t>абиострессорам</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solidFill>
                      <a:schemeClr val="bg1"/>
                    </a:solidFill>
                  </a:tcPr>
                </a:tc>
                <a:extLst>
                  <a:ext uri="{0D108BD9-81ED-4DB2-BD59-A6C34878D82A}">
                    <a16:rowId xmlns="" xmlns:a16="http://schemas.microsoft.com/office/drawing/2014/main" val="10003"/>
                  </a:ext>
                </a:extLst>
              </a:tr>
              <a:tr h="1133820">
                <a:tc>
                  <a:txBody>
                    <a:bodyPr/>
                    <a:lstStyle/>
                    <a:p>
                      <a:pPr indent="450215">
                        <a:lnSpc>
                          <a:spcPct val="100000"/>
                        </a:lnSpc>
                        <a:spcAft>
                          <a:spcPts val="0"/>
                        </a:spcAft>
                      </a:pPr>
                      <a:r>
                        <a:rPr lang="ru-RU" sz="1400" dirty="0">
                          <a:effectLst/>
                          <a:latin typeface="Times New Roman" panose="02020603050405020304" pitchFamily="18" charset="0"/>
                          <a:cs typeface="Times New Roman" panose="02020603050405020304" pitchFamily="18" charset="0"/>
                        </a:rPr>
                        <a:t>Банк данных исходного материала для селекции перспективных кормовых культур и формирования коллекции генетического материала потенциально хозяйственно ценных дикорастущих форм кормовых растений с целью дальнейшего использования в селекции кормовых культур;</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ru-RU" sz="1400" dirty="0">
                          <a:effectLst/>
                          <a:latin typeface="Times New Roman" panose="02020603050405020304" pitchFamily="18" charset="0"/>
                          <a:cs typeface="Times New Roman" panose="02020603050405020304" pitchFamily="18" charset="0"/>
                        </a:rPr>
                        <a:t>Банк данных генетического </a:t>
                      </a:r>
                      <a:r>
                        <a:rPr lang="ru-RU" sz="1400" dirty="0" smtClean="0">
                          <a:effectLst/>
                          <a:latin typeface="Times New Roman" panose="02020603050405020304" pitchFamily="18" charset="0"/>
                          <a:cs typeface="Times New Roman" panose="02020603050405020304" pitchFamily="18" charset="0"/>
                        </a:rPr>
                        <a:t>материала </a:t>
                      </a:r>
                      <a:r>
                        <a:rPr lang="en-US" sz="1400" dirty="0" smtClean="0">
                          <a:effectLst/>
                          <a:latin typeface="Times New Roman" panose="02020603050405020304" pitchFamily="18" charset="0"/>
                          <a:cs typeface="Times New Roman" panose="02020603050405020304" pitchFamily="18" charset="0"/>
                        </a:rPr>
                        <a:t>OR</a:t>
                      </a:r>
                      <a:r>
                        <a:rPr lang="en-US" sz="1400" baseline="0" dirty="0" smtClean="0">
                          <a:effectLst/>
                          <a:latin typeface="Times New Roman" panose="02020603050405020304" pitchFamily="18" charset="0"/>
                          <a:cs typeface="Times New Roman" panose="02020603050405020304" pitchFamily="18" charset="0"/>
                        </a:rPr>
                        <a:t> </a:t>
                      </a:r>
                      <a:r>
                        <a:rPr lang="ru-RU" sz="1400" dirty="0" smtClean="0">
                          <a:effectLst/>
                          <a:latin typeface="Times New Roman" panose="02020603050405020304" pitchFamily="18" charset="0"/>
                          <a:cs typeface="Times New Roman" panose="02020603050405020304" pitchFamily="18" charset="0"/>
                        </a:rPr>
                        <a:t>Коллекции генетического материала </a:t>
                      </a:r>
                    </a:p>
                    <a:p>
                      <a:pPr marL="0" indent="0">
                        <a:lnSpc>
                          <a:spcPct val="100000"/>
                        </a:lnSpc>
                        <a:spcAft>
                          <a:spcPts val="0"/>
                        </a:spcAft>
                        <a:buFont typeface="Arial" panose="020B0604020202020204" pitchFamily="34" charset="0"/>
                        <a:buNone/>
                      </a:pPr>
                      <a:r>
                        <a:rPr lang="ru-RU" sz="1400" dirty="0" smtClean="0">
                          <a:effectLst/>
                          <a:latin typeface="Times New Roman" panose="02020603050405020304" pitchFamily="18" charset="0"/>
                          <a:cs typeface="Times New Roman" panose="02020603050405020304" pitchFamily="18" charset="0"/>
                        </a:rPr>
                        <a:t>+ кормовые культуры;</a:t>
                      </a:r>
                      <a:endParaRPr lang="ru-RU" sz="1400" dirty="0">
                        <a:effectLst/>
                        <a:latin typeface="Times New Roman" panose="02020603050405020304" pitchFamily="18" charset="0"/>
                        <a:cs typeface="Times New Roman" panose="02020603050405020304" pitchFamily="18" charset="0"/>
                      </a:endParaRPr>
                    </a:p>
                    <a:p>
                      <a:pPr marL="0" indent="0">
                        <a:lnSpc>
                          <a:spcPct val="100000"/>
                        </a:lnSpc>
                        <a:spcAft>
                          <a:spcPts val="0"/>
                        </a:spcAft>
                        <a:buFont typeface="Arial" panose="020B0604020202020204" pitchFamily="34" charset="0"/>
                        <a:buNone/>
                      </a:pPr>
                      <a:r>
                        <a:rPr lang="ru-RU" sz="1400" dirty="0" smtClean="0">
                          <a:effectLst/>
                          <a:latin typeface="Times New Roman" panose="02020603050405020304" pitchFamily="18" charset="0"/>
                          <a:cs typeface="Times New Roman" panose="02020603050405020304" pitchFamily="18" charset="0"/>
                        </a:rPr>
                        <a:t>+ дикорастущих </a:t>
                      </a:r>
                      <a:r>
                        <a:rPr lang="ru-RU" sz="1400" dirty="0">
                          <a:effectLst/>
                          <a:latin typeface="Times New Roman" panose="02020603050405020304" pitchFamily="18" charset="0"/>
                          <a:cs typeface="Times New Roman" panose="02020603050405020304" pitchFamily="18" charset="0"/>
                        </a:rPr>
                        <a:t>кормовых </a:t>
                      </a:r>
                      <a:r>
                        <a:rPr lang="ru-RU" sz="1400" dirty="0" smtClean="0">
                          <a:effectLst/>
                          <a:latin typeface="Times New Roman" panose="02020603050405020304" pitchFamily="18" charset="0"/>
                          <a:cs typeface="Times New Roman" panose="02020603050405020304" pitchFamily="18" charset="0"/>
                        </a:rPr>
                        <a:t>растений</a:t>
                      </a:r>
                      <a:r>
                        <a:rPr lang="en-US" sz="1400" dirty="0" smtClean="0">
                          <a:effectLst/>
                          <a:latin typeface="Times New Roman" panose="02020603050405020304" pitchFamily="18" charset="0"/>
                          <a:cs typeface="Times New Roman" panose="02020603050405020304" pitchFamily="18" charset="0"/>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solidFill>
                      <a:schemeClr val="bg1"/>
                    </a:solidFill>
                  </a:tcPr>
                </a:tc>
                <a:extLst>
                  <a:ext uri="{0D108BD9-81ED-4DB2-BD59-A6C34878D82A}">
                    <a16:rowId xmlns="" xmlns:a16="http://schemas.microsoft.com/office/drawing/2014/main" val="10004"/>
                  </a:ext>
                </a:extLst>
              </a:tr>
              <a:tr h="2059990">
                <a:tc>
                  <a:txBody>
                    <a:bodyPr/>
                    <a:lstStyle/>
                    <a:p>
                      <a:pPr indent="450215">
                        <a:lnSpc>
                          <a:spcPct val="100000"/>
                        </a:lnSpc>
                        <a:spcAft>
                          <a:spcPts val="0"/>
                        </a:spcAft>
                      </a:pPr>
                      <a:r>
                        <a:rPr lang="ru-RU" sz="1400">
                          <a:effectLst/>
                          <a:latin typeface="Times New Roman" panose="02020603050405020304" pitchFamily="18" charset="0"/>
                          <a:cs typeface="Times New Roman" panose="02020603050405020304" pitchFamily="18" charset="0"/>
                        </a:rPr>
                        <a:t>Будут получены высокопродуктивные сорта эфиромасличных и лекарственных растений-монарды, бархатцевмелких и мирта обыкновенного, устойчивых к вредителям и болезням, содержащих комплекс БАВ.</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nchor="ctr">
                    <a:solidFill>
                      <a:schemeClr val="bg1"/>
                    </a:solidFill>
                  </a:tcPr>
                </a:tc>
                <a:tc>
                  <a:txBody>
                    <a:bodyPr/>
                    <a:lstStyle/>
                    <a:p>
                      <a:pPr indent="450215">
                        <a:lnSpc>
                          <a:spcPct val="100000"/>
                        </a:lnSpc>
                        <a:spcAft>
                          <a:spcPts val="0"/>
                        </a:spcAft>
                      </a:pPr>
                      <a:r>
                        <a:rPr lang="ru-RU" sz="1400" dirty="0" smtClean="0">
                          <a:effectLst/>
                          <a:latin typeface="Times New Roman" panose="02020603050405020304" pitchFamily="18" charset="0"/>
                          <a:cs typeface="Times New Roman" panose="02020603050405020304" pitchFamily="18" charset="0"/>
                        </a:rPr>
                        <a:t>Продуктивность</a:t>
                      </a:r>
                    </a:p>
                    <a:p>
                      <a:pPr marL="0" indent="811213">
                        <a:lnSpc>
                          <a:spcPct val="100000"/>
                        </a:lnSpc>
                        <a:spcAft>
                          <a:spcPts val="0"/>
                        </a:spcAft>
                      </a:pPr>
                      <a:r>
                        <a:rPr lang="ru-RU" sz="1400" dirty="0" smtClean="0">
                          <a:effectLst/>
                          <a:latin typeface="Times New Roman" panose="02020603050405020304" pitchFamily="18" charset="0"/>
                          <a:cs typeface="Times New Roman" panose="02020603050405020304" pitchFamily="18" charset="0"/>
                        </a:rPr>
                        <a:t>+эфиромасличных</a:t>
                      </a:r>
                      <a:endParaRPr lang="ru-RU" sz="1400" dirty="0">
                        <a:effectLst/>
                        <a:latin typeface="Times New Roman" panose="02020603050405020304" pitchFamily="18" charset="0"/>
                        <a:cs typeface="Times New Roman" panose="02020603050405020304" pitchFamily="18" charset="0"/>
                      </a:endParaRPr>
                    </a:p>
                    <a:p>
                      <a:pPr marL="0" indent="811213">
                        <a:lnSpc>
                          <a:spcPct val="100000"/>
                        </a:lnSpc>
                        <a:spcAft>
                          <a:spcPts val="0"/>
                        </a:spcAft>
                      </a:pPr>
                      <a:r>
                        <a:rPr lang="ru-RU" sz="1400" dirty="0" smtClean="0">
                          <a:effectLst/>
                          <a:latin typeface="Times New Roman" panose="02020603050405020304" pitchFamily="18" charset="0"/>
                          <a:cs typeface="Times New Roman" panose="02020603050405020304" pitchFamily="18" charset="0"/>
                        </a:rPr>
                        <a:t>+лекарственных </a:t>
                      </a:r>
                      <a:r>
                        <a:rPr lang="ru-RU" sz="1400" dirty="0">
                          <a:effectLst/>
                          <a:latin typeface="Times New Roman" panose="02020603050405020304" pitchFamily="18" charset="0"/>
                          <a:cs typeface="Times New Roman" panose="02020603050405020304" pitchFamily="18" charset="0"/>
                        </a:rPr>
                        <a:t>растений</a:t>
                      </a:r>
                    </a:p>
                    <a:p>
                      <a:pPr marL="0" indent="811213">
                        <a:lnSpc>
                          <a:spcPct val="100000"/>
                        </a:lnSpc>
                        <a:spcAft>
                          <a:spcPts val="0"/>
                        </a:spcAft>
                      </a:pPr>
                      <a:r>
                        <a:rPr lang="ru-RU" sz="1400" dirty="0" smtClean="0">
                          <a:effectLst/>
                          <a:latin typeface="Times New Roman" panose="02020603050405020304" pitchFamily="18" charset="0"/>
                          <a:cs typeface="Times New Roman" panose="02020603050405020304" pitchFamily="18" charset="0"/>
                        </a:rPr>
                        <a:t>+сорта </a:t>
                      </a:r>
                      <a:r>
                        <a:rPr lang="ru-RU" sz="1400" dirty="0" err="1">
                          <a:effectLst/>
                          <a:latin typeface="Times New Roman" panose="02020603050405020304" pitchFamily="18" charset="0"/>
                          <a:cs typeface="Times New Roman" panose="02020603050405020304" pitchFamily="18" charset="0"/>
                        </a:rPr>
                        <a:t>монарды</a:t>
                      </a:r>
                      <a:r>
                        <a:rPr lang="ru-RU" sz="1400" dirty="0">
                          <a:effectLst/>
                          <a:latin typeface="Times New Roman" panose="02020603050405020304" pitchFamily="18" charset="0"/>
                          <a:cs typeface="Times New Roman" panose="02020603050405020304" pitchFamily="18" charset="0"/>
                        </a:rPr>
                        <a:t>;</a:t>
                      </a:r>
                    </a:p>
                    <a:p>
                      <a:pPr marL="0" indent="811213">
                        <a:lnSpc>
                          <a:spcPct val="100000"/>
                        </a:lnSpc>
                        <a:spcAft>
                          <a:spcPts val="0"/>
                        </a:spcAft>
                      </a:pPr>
                      <a:r>
                        <a:rPr lang="ru-RU" sz="1400" dirty="0" smtClean="0">
                          <a:effectLst/>
                          <a:latin typeface="Times New Roman" panose="02020603050405020304" pitchFamily="18" charset="0"/>
                          <a:cs typeface="Times New Roman" panose="02020603050405020304" pitchFamily="18" charset="0"/>
                        </a:rPr>
                        <a:t>+сорта </a:t>
                      </a:r>
                      <a:r>
                        <a:rPr lang="ru-RU" sz="1400" dirty="0">
                          <a:effectLst/>
                          <a:latin typeface="Times New Roman" panose="02020603050405020304" pitchFamily="18" charset="0"/>
                          <a:cs typeface="Times New Roman" panose="02020603050405020304" pitchFamily="18" charset="0"/>
                        </a:rPr>
                        <a:t>бархатцев мелких;</a:t>
                      </a:r>
                    </a:p>
                    <a:p>
                      <a:pPr marL="0" indent="811213">
                        <a:lnSpc>
                          <a:spcPct val="100000"/>
                        </a:lnSpc>
                        <a:spcAft>
                          <a:spcPts val="0"/>
                        </a:spcAft>
                      </a:pPr>
                      <a:r>
                        <a:rPr lang="ru-RU" sz="1400" dirty="0" smtClean="0">
                          <a:effectLst/>
                          <a:latin typeface="Times New Roman" panose="02020603050405020304" pitchFamily="18" charset="0"/>
                          <a:cs typeface="Times New Roman" panose="02020603050405020304" pitchFamily="18" charset="0"/>
                        </a:rPr>
                        <a:t>+сорта </a:t>
                      </a:r>
                      <a:r>
                        <a:rPr lang="ru-RU" sz="1400" dirty="0">
                          <a:effectLst/>
                          <a:latin typeface="Times New Roman" panose="02020603050405020304" pitchFamily="18" charset="0"/>
                          <a:cs typeface="Times New Roman" panose="02020603050405020304" pitchFamily="18" charset="0"/>
                        </a:rPr>
                        <a:t>мирта обыкновенного;</a:t>
                      </a:r>
                    </a:p>
                    <a:p>
                      <a:pPr marL="0" indent="811213">
                        <a:lnSpc>
                          <a:spcPct val="100000"/>
                        </a:lnSpc>
                        <a:spcAft>
                          <a:spcPts val="0"/>
                        </a:spcAft>
                      </a:pPr>
                      <a:r>
                        <a:rPr lang="ru-RU" sz="1400" dirty="0">
                          <a:effectLst/>
                          <a:latin typeface="Times New Roman" panose="02020603050405020304" pitchFamily="18" charset="0"/>
                          <a:cs typeface="Times New Roman" panose="02020603050405020304" pitchFamily="18" charset="0"/>
                        </a:rPr>
                        <a:t>+ устойчивых к вредителям;</a:t>
                      </a:r>
                    </a:p>
                    <a:p>
                      <a:pPr marL="0" indent="811213">
                        <a:lnSpc>
                          <a:spcPct val="100000"/>
                        </a:lnSpc>
                        <a:spcAft>
                          <a:spcPts val="0"/>
                        </a:spcAft>
                      </a:pPr>
                      <a:r>
                        <a:rPr lang="ru-RU" sz="1400" dirty="0">
                          <a:effectLst/>
                          <a:latin typeface="Times New Roman" panose="02020603050405020304" pitchFamily="18" charset="0"/>
                          <a:cs typeface="Times New Roman" panose="02020603050405020304" pitchFamily="18" charset="0"/>
                        </a:rPr>
                        <a:t>+устойчивость к болезням;</a:t>
                      </a:r>
                    </a:p>
                    <a:p>
                      <a:pPr marL="0" indent="811213">
                        <a:lnSpc>
                          <a:spcPct val="100000"/>
                        </a:lnSpc>
                        <a:spcAft>
                          <a:spcPts val="0"/>
                        </a:spcAft>
                      </a:pPr>
                      <a:r>
                        <a:rPr lang="ru-RU" sz="1400" dirty="0">
                          <a:effectLst/>
                          <a:latin typeface="Times New Roman" panose="02020603050405020304" pitchFamily="18" charset="0"/>
                          <a:cs typeface="Times New Roman" panose="02020603050405020304" pitchFamily="18" charset="0"/>
                        </a:rPr>
                        <a:t>+ содержание биологически- активных веществ</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7004" marR="57004" marT="0" marB="0">
                    <a:solidFill>
                      <a:schemeClr val="bg1"/>
                    </a:solidFill>
                  </a:tcPr>
                </a:tc>
                <a:extLst>
                  <a:ext uri="{0D108BD9-81ED-4DB2-BD59-A6C34878D82A}">
                    <a16:rowId xmlns="" xmlns:a16="http://schemas.microsoft.com/office/drawing/2014/main" val="10005"/>
                  </a:ext>
                </a:extLst>
              </a:tr>
            </a:tbl>
          </a:graphicData>
        </a:graphic>
      </p:graphicFrame>
      <p:sp>
        <p:nvSpPr>
          <p:cNvPr id="9" name="Прямоугольник 8"/>
          <p:cNvSpPr/>
          <p:nvPr/>
        </p:nvSpPr>
        <p:spPr>
          <a:xfrm>
            <a:off x="518618" y="718117"/>
            <a:ext cx="11036300" cy="369332"/>
          </a:xfrm>
          <a:prstGeom prst="rect">
            <a:avLst/>
          </a:prstGeom>
        </p:spPr>
        <p:txBody>
          <a:bodyPr wrap="square">
            <a:spAutoFit/>
          </a:bodyPr>
          <a:lstStyle/>
          <a:p>
            <a:r>
              <a:rPr lang="ru-RU" b="1" dirty="0">
                <a:latin typeface="Times New Roman" panose="02020603050405020304" pitchFamily="18" charset="0"/>
                <a:ea typeface="Calibri" panose="020F0502020204030204" pitchFamily="34" charset="0"/>
              </a:rPr>
              <a:t>Потенциал</a:t>
            </a:r>
            <a:r>
              <a:rPr lang="ru-RU" dirty="0">
                <a:latin typeface="Times New Roman" panose="02020603050405020304" pitchFamily="18" charset="0"/>
                <a:ea typeface="Calibri" panose="020F0502020204030204" pitchFamily="34" charset="0"/>
              </a:rPr>
              <a:t> для фундаментальных открытий (новые теории, парадигмы), </a:t>
            </a:r>
            <a:r>
              <a:rPr lang="ru-RU" dirty="0" smtClean="0">
                <a:latin typeface="Times New Roman" panose="02020603050405020304" pitchFamily="18" charset="0"/>
                <a:ea typeface="Calibri" panose="020F0502020204030204" pitchFamily="34" charset="0"/>
              </a:rPr>
              <a:t>развитие важнейших направлений</a:t>
            </a:r>
            <a:endParaRPr lang="ru-RU" dirty="0"/>
          </a:p>
        </p:txBody>
      </p:sp>
      <p:sp>
        <p:nvSpPr>
          <p:cNvPr id="12" name="Прямоугольник 11"/>
          <p:cNvSpPr/>
          <p:nvPr/>
        </p:nvSpPr>
        <p:spPr>
          <a:xfrm>
            <a:off x="90982" y="78684"/>
            <a:ext cx="3230880" cy="461665"/>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r>
              <a:rPr lang="ru-RU" sz="2400" b="1" dirty="0">
                <a:latin typeface="Times New Roman" panose="02020603050405020304" pitchFamily="18" charset="0"/>
                <a:ea typeface="Calibri" panose="020F0502020204030204" pitchFamily="34" charset="0"/>
              </a:rPr>
              <a:t>Научная значимость</a:t>
            </a:r>
            <a:endParaRPr lang="ru-RU" sz="2400" dirty="0"/>
          </a:p>
        </p:txBody>
      </p:sp>
    </p:spTree>
    <p:extLst>
      <p:ext uri="{BB962C8B-B14F-4D97-AF65-F5344CB8AC3E}">
        <p14:creationId xmlns:p14="http://schemas.microsoft.com/office/powerpoint/2010/main" val="33160295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3"/>
          <a:stretch>
            <a:fillRect/>
          </a:stretch>
        </p:blipFill>
        <p:spPr>
          <a:xfrm>
            <a:off x="668968" y="555551"/>
            <a:ext cx="4224496" cy="2475970"/>
          </a:xfrm>
          <a:prstGeom prst="rect">
            <a:avLst/>
          </a:prstGeom>
          <a:ln>
            <a:noFill/>
          </a:ln>
          <a:effectLst>
            <a:outerShdw blurRad="292100" dist="139700" dir="2700000" algn="tl" rotWithShape="0">
              <a:srgbClr val="333333">
                <a:alpha val="65000"/>
              </a:srgbClr>
            </a:outerShdw>
          </a:effectLst>
        </p:spPr>
      </p:pic>
      <p:sp>
        <p:nvSpPr>
          <p:cNvPr id="6" name="Прямоугольник 5"/>
          <p:cNvSpPr/>
          <p:nvPr/>
        </p:nvSpPr>
        <p:spPr>
          <a:xfrm>
            <a:off x="3561773" y="85171"/>
            <a:ext cx="4770088" cy="369332"/>
          </a:xfrm>
          <a:prstGeom prst="rect">
            <a:avLst/>
          </a:prstGeom>
        </p:spPr>
        <p:txBody>
          <a:bodyPr wrap="none">
            <a:spAutoFit/>
          </a:bodyPr>
          <a:lstStyle/>
          <a:p>
            <a:r>
              <a:rPr lang="ru-RU" b="1" dirty="0">
                <a:latin typeface="Times New Roman" panose="02020603050405020304" pitchFamily="18" charset="0"/>
                <a:ea typeface="Calibri" panose="020F0502020204030204" pitchFamily="34" charset="0"/>
              </a:rPr>
              <a:t>Поиск в каталоге БЕН </a:t>
            </a:r>
            <a:r>
              <a:rPr lang="ru-RU" b="1" dirty="0" smtClean="0">
                <a:latin typeface="Times New Roman" panose="02020603050405020304" pitchFamily="18" charset="0"/>
                <a:ea typeface="Calibri" panose="020F0502020204030204" pitchFamily="34" charset="0"/>
              </a:rPr>
              <a:t>РАН</a:t>
            </a:r>
            <a:r>
              <a:rPr lang="en-US" b="1" dirty="0" smtClean="0">
                <a:latin typeface="Times New Roman" panose="02020603050405020304" pitchFamily="18" charset="0"/>
                <a:ea typeface="Calibri" panose="020F0502020204030204" pitchFamily="34" charset="0"/>
              </a:rPr>
              <a:t> </a:t>
            </a:r>
            <a:r>
              <a:rPr lang="ru-RU" b="1" dirty="0" smtClean="0">
                <a:latin typeface="Times New Roman" panose="02020603050405020304" pitchFamily="18" charset="0"/>
                <a:ea typeface="Calibri" panose="020F0502020204030204" pitchFamily="34" charset="0"/>
              </a:rPr>
              <a:t>по тематике =</a:t>
            </a:r>
            <a:r>
              <a:rPr lang="en-US" b="1" dirty="0" smtClean="0">
                <a:latin typeface="Times New Roman" panose="02020603050405020304" pitchFamily="18" charset="0"/>
                <a:ea typeface="Calibri" panose="020F0502020204030204" pitchFamily="34" charset="0"/>
              </a:rPr>
              <a:t>&gt;</a:t>
            </a:r>
            <a:r>
              <a:rPr lang="ru-RU" b="1" dirty="0" smtClean="0">
                <a:latin typeface="Times New Roman" panose="02020603050405020304" pitchFamily="18" charset="0"/>
                <a:ea typeface="Calibri" panose="020F0502020204030204" pitchFamily="34" charset="0"/>
              </a:rPr>
              <a:t> </a:t>
            </a:r>
            <a:endParaRPr lang="ru-RU" b="1" dirty="0"/>
          </a:p>
        </p:txBody>
      </p:sp>
      <p:sp>
        <p:nvSpPr>
          <p:cNvPr id="7" name="Прямоугольник 6"/>
          <p:cNvSpPr/>
          <p:nvPr/>
        </p:nvSpPr>
        <p:spPr>
          <a:xfrm>
            <a:off x="214989" y="3198021"/>
            <a:ext cx="11798945" cy="646331"/>
          </a:xfrm>
          <a:prstGeom prst="rect">
            <a:avLst/>
          </a:prstGeom>
        </p:spPr>
        <p:txBody>
          <a:bodyPr wrap="square">
            <a:spAutoFit/>
          </a:bodyPr>
          <a:lstStyle/>
          <a:p>
            <a:pPr indent="450215" algn="r">
              <a:spcAft>
                <a:spcPts val="0"/>
              </a:spcAft>
            </a:pPr>
            <a:r>
              <a:rPr lang="ru-RU" dirty="0" smtClean="0">
                <a:latin typeface="Times New Roman" panose="02020603050405020304" pitchFamily="18" charset="0"/>
                <a:ea typeface="Calibri" panose="020F0502020204030204" pitchFamily="34" charset="0"/>
                <a:cs typeface="Times New Roman" panose="02020603050405020304" pitchFamily="18" charset="0"/>
              </a:rPr>
              <a:t>Проверяем </a:t>
            </a:r>
            <a:r>
              <a:rPr lang="ru-RU" dirty="0">
                <a:latin typeface="Times New Roman" panose="02020603050405020304" pitchFamily="18" charset="0"/>
                <a:ea typeface="Calibri" panose="020F0502020204030204" pitchFamily="34" charset="0"/>
                <a:cs typeface="Times New Roman" panose="02020603050405020304" pitchFamily="18" charset="0"/>
              </a:rPr>
              <a:t>существуют ли электронные копии этих изданий в других коллекциях, нет ли ограничений по авторским правам – и направляем издание на оцифровку.</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3136034" y="5037021"/>
            <a:ext cx="8583060" cy="923330"/>
          </a:xfrm>
          <a:prstGeom prst="rect">
            <a:avLst/>
          </a:prstGeom>
        </p:spPr>
        <p:txBody>
          <a:bodyPr wrap="square">
            <a:spAutoFit/>
          </a:bodyPr>
          <a:lstStyle/>
          <a:p>
            <a:r>
              <a:rPr lang="ru-RU" b="1" dirty="0">
                <a:latin typeface="Gabriola" panose="04040605051002020D02" pitchFamily="82" charset="0"/>
                <a:ea typeface="Calibri" panose="020F0502020204030204" pitchFamily="34" charset="0"/>
              </a:rPr>
              <a:t>«…многих ошибок можно было бы избежать и не тратить огромные суммы денег и силы, если бы были в цифровом доступе работы, 1858, 1923,1943,1938, 1958, 1968, 1991 </a:t>
            </a:r>
            <a:r>
              <a:rPr lang="ru-RU" b="1" dirty="0" err="1">
                <a:latin typeface="Gabriola" panose="04040605051002020D02" pitchFamily="82" charset="0"/>
                <a:ea typeface="Calibri" panose="020F0502020204030204" pitchFamily="34" charset="0"/>
              </a:rPr>
              <a:t>гг</a:t>
            </a:r>
            <a:r>
              <a:rPr lang="ru-RU" b="1" dirty="0">
                <a:latin typeface="Gabriola" panose="04040605051002020D02" pitchFamily="82" charset="0"/>
                <a:ea typeface="Calibri" panose="020F0502020204030204" pitchFamily="34" charset="0"/>
              </a:rPr>
              <a:t>, по вопросам  </a:t>
            </a:r>
            <a:r>
              <a:rPr lang="ru-RU" b="1" dirty="0" smtClean="0">
                <a:latin typeface="Gabriola" panose="04040605051002020D02" pitchFamily="82" charset="0"/>
                <a:ea typeface="Calibri" panose="020F0502020204030204" pitchFamily="34" charset="0"/>
              </a:rPr>
              <a:t>использования </a:t>
            </a:r>
            <a:r>
              <a:rPr lang="ru-RU" b="1" dirty="0">
                <a:latin typeface="Gabriola" panose="04040605051002020D02" pitchFamily="82" charset="0"/>
                <a:ea typeface="Calibri" panose="020F0502020204030204" pitchFamily="34" charset="0"/>
              </a:rPr>
              <a:t>и </a:t>
            </a:r>
            <a:r>
              <a:rPr lang="ru-RU" b="1" dirty="0" err="1">
                <a:latin typeface="Gabriola" panose="04040605051002020D02" pitchFamily="82" charset="0"/>
                <a:ea typeface="Calibri" panose="020F0502020204030204" pitchFamily="34" charset="0"/>
              </a:rPr>
              <a:t>фармакокинетике</a:t>
            </a:r>
            <a:r>
              <a:rPr lang="ru-RU" b="1" dirty="0">
                <a:latin typeface="Gabriola" panose="04040605051002020D02" pitchFamily="82" charset="0"/>
                <a:ea typeface="Calibri" panose="020F0502020204030204" pitchFamily="34" charset="0"/>
              </a:rPr>
              <a:t> Янтарной Кислоты»</a:t>
            </a:r>
            <a:endParaRPr lang="ru-RU" b="1" dirty="0">
              <a:latin typeface="Gabriola" panose="04040605051002020D02" pitchFamily="82" charset="0"/>
            </a:endParaRPr>
          </a:p>
        </p:txBody>
      </p:sp>
      <p:sp>
        <p:nvSpPr>
          <p:cNvPr id="9" name="TextBox 8"/>
          <p:cNvSpPr txBox="1"/>
          <p:nvPr/>
        </p:nvSpPr>
        <p:spPr>
          <a:xfrm>
            <a:off x="8520158" y="5675136"/>
            <a:ext cx="2447465" cy="307777"/>
          </a:xfrm>
          <a:prstGeom prst="rect">
            <a:avLst/>
          </a:prstGeom>
          <a:noFill/>
        </p:spPr>
        <p:txBody>
          <a:bodyPr wrap="none" rtlCol="0">
            <a:spAutoFit/>
          </a:bodyPr>
          <a:lstStyle/>
          <a:p>
            <a:r>
              <a:rPr lang="ru-RU" sz="1400" dirty="0" smtClean="0"/>
              <a:t>Маевский </a:t>
            </a:r>
            <a:r>
              <a:rPr lang="ru-RU" sz="1400" dirty="0" err="1" smtClean="0"/>
              <a:t>Е.И</a:t>
            </a:r>
            <a:r>
              <a:rPr lang="ru-RU" sz="1400" dirty="0" smtClean="0"/>
              <a:t>. </a:t>
            </a:r>
            <a:r>
              <a:rPr lang="ru-RU" sz="1400" dirty="0"/>
              <a:t>д.м.н., проф.</a:t>
            </a:r>
            <a:endParaRPr lang="ru-RU" sz="1400" dirty="0">
              <a:solidFill>
                <a:srgbClr val="C00000"/>
              </a:solidFill>
            </a:endParaRPr>
          </a:p>
        </p:txBody>
      </p:sp>
      <p:sp>
        <p:nvSpPr>
          <p:cNvPr id="10" name="TextBox 9"/>
          <p:cNvSpPr txBox="1"/>
          <p:nvPr/>
        </p:nvSpPr>
        <p:spPr>
          <a:xfrm>
            <a:off x="2181950" y="3937555"/>
            <a:ext cx="2911951" cy="369332"/>
          </a:xfrm>
          <a:prstGeom prst="rect">
            <a:avLst/>
          </a:prstGeom>
          <a:ln/>
        </p:spPr>
        <p:style>
          <a:lnRef idx="1">
            <a:schemeClr val="dk1"/>
          </a:lnRef>
          <a:fillRef idx="2">
            <a:schemeClr val="dk1"/>
          </a:fillRef>
          <a:effectRef idx="1">
            <a:schemeClr val="dk1"/>
          </a:effectRef>
          <a:fontRef idx="minor">
            <a:schemeClr val="dk1"/>
          </a:fontRef>
        </p:style>
        <p:txBody>
          <a:bodyPr wrap="none" rtlCol="0">
            <a:spAutoFit/>
          </a:bodyPr>
          <a:lstStyle/>
          <a:p>
            <a:r>
              <a:rPr lang="ru-RU" dirty="0" smtClean="0"/>
              <a:t>Старые публикации? Но...</a:t>
            </a:r>
            <a:endParaRPr lang="ru-RU" dirty="0"/>
          </a:p>
        </p:txBody>
      </p:sp>
      <p:sp>
        <p:nvSpPr>
          <p:cNvPr id="11" name="TextBox 10"/>
          <p:cNvSpPr txBox="1"/>
          <p:nvPr/>
        </p:nvSpPr>
        <p:spPr>
          <a:xfrm>
            <a:off x="2047348" y="4534718"/>
            <a:ext cx="9671746" cy="646331"/>
          </a:xfrm>
          <a:prstGeom prst="rect">
            <a:avLst/>
          </a:prstGeom>
          <a:noFill/>
        </p:spPr>
        <p:txBody>
          <a:bodyPr wrap="square" rtlCol="0">
            <a:spAutoFit/>
          </a:bodyPr>
          <a:lstStyle/>
          <a:p>
            <a:r>
              <a:rPr lang="en-US" dirty="0" err="1" smtClean="0"/>
              <a:t>Данные</a:t>
            </a:r>
            <a:r>
              <a:rPr lang="en-US" dirty="0" smtClean="0"/>
              <a:t> </a:t>
            </a:r>
            <a:r>
              <a:rPr lang="en-US" dirty="0" err="1" smtClean="0"/>
              <a:t>найдены</a:t>
            </a:r>
            <a:r>
              <a:rPr lang="en-US" dirty="0" smtClean="0"/>
              <a:t> в </a:t>
            </a:r>
            <a:r>
              <a:rPr lang="en-US" dirty="0" err="1" smtClean="0"/>
              <a:t>публикациях</a:t>
            </a:r>
            <a:r>
              <a:rPr lang="en-US" dirty="0" smtClean="0"/>
              <a:t>  1923 </a:t>
            </a:r>
            <a:r>
              <a:rPr lang="en-US" dirty="0" err="1" smtClean="0"/>
              <a:t>года</a:t>
            </a:r>
            <a:r>
              <a:rPr lang="ru-RU" dirty="0" smtClean="0"/>
              <a:t>,  патентах  1964 года и справочнике по фармацевтике 1889 г</a:t>
            </a:r>
            <a:endParaRPr lang="ru-RU" dirty="0"/>
          </a:p>
        </p:txBody>
      </p:sp>
      <p:pic>
        <p:nvPicPr>
          <p:cNvPr id="1026" name="Picture 2" descr="Антикварная книга Hager, H. Руководство к фармацевтической и медико-химической  практике | Купить с доставкой по Москве и всей России по выгодным ценам."/>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8968" y="3946591"/>
            <a:ext cx="1193799" cy="1778472"/>
          </a:xfrm>
          <a:prstGeom prst="rect">
            <a:avLst/>
          </a:prstGeom>
          <a:ln>
            <a:solidFill>
              <a:srgbClr val="333300"/>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1039005" y="799532"/>
            <a:ext cx="3111365"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ru-RU" dirty="0">
                <a:latin typeface="Times New Roman" panose="02020603050405020304" pitchFamily="18" charset="0"/>
                <a:ea typeface="Calibri" panose="020F0502020204030204" pitchFamily="34" charset="0"/>
              </a:rPr>
              <a:t>«генетика кормовых культур»</a:t>
            </a:r>
            <a:endParaRPr lang="ru-RU" dirty="0"/>
          </a:p>
        </p:txBody>
      </p:sp>
      <p:grpSp>
        <p:nvGrpSpPr>
          <p:cNvPr id="15" name="Группа 14"/>
          <p:cNvGrpSpPr/>
          <p:nvPr/>
        </p:nvGrpSpPr>
        <p:grpSpPr>
          <a:xfrm>
            <a:off x="5864417" y="555551"/>
            <a:ext cx="4902923" cy="2463333"/>
            <a:chOff x="4080946" y="1575489"/>
            <a:chExt cx="5408744" cy="2631440"/>
          </a:xfrm>
        </p:grpSpPr>
        <p:pic>
          <p:nvPicPr>
            <p:cNvPr id="3" name="Рисунок 2"/>
            <p:cNvPicPr/>
            <p:nvPr/>
          </p:nvPicPr>
          <p:blipFill>
            <a:blip r:embed="rId5"/>
            <a:stretch>
              <a:fillRect/>
            </a:stretch>
          </p:blipFill>
          <p:spPr>
            <a:xfrm>
              <a:off x="4080946" y="1575489"/>
              <a:ext cx="4854575" cy="2631440"/>
            </a:xfrm>
            <a:prstGeom prst="rect">
              <a:avLst/>
            </a:prstGeom>
            <a:ln>
              <a:noFill/>
            </a:ln>
            <a:effectLst>
              <a:outerShdw blurRad="292100" dist="139700" dir="2700000" algn="tl" rotWithShape="0">
                <a:srgbClr val="333333">
                  <a:alpha val="65000"/>
                </a:srgbClr>
              </a:outerShdw>
            </a:effectLst>
          </p:spPr>
        </p:pic>
        <p:sp>
          <p:nvSpPr>
            <p:cNvPr id="14" name="TextBox 13"/>
            <p:cNvSpPr txBox="1"/>
            <p:nvPr/>
          </p:nvSpPr>
          <p:spPr>
            <a:xfrm>
              <a:off x="5498314" y="1848823"/>
              <a:ext cx="3991376" cy="3945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ru-RU" dirty="0">
                  <a:latin typeface="Times New Roman" panose="02020603050405020304" pitchFamily="18" charset="0"/>
                  <a:ea typeface="Calibri" panose="020F0502020204030204" pitchFamily="34" charset="0"/>
                  <a:cs typeface="Times New Roman" panose="02020603050405020304" pitchFamily="18" charset="0"/>
                </a:rPr>
                <a:t>«генетические ресурсы растений</a:t>
              </a:r>
              <a:r>
                <a:rPr lang="ru-RU"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grpSp>
      <p:sp>
        <p:nvSpPr>
          <p:cNvPr id="17" name="Прямоугольник 16"/>
          <p:cNvSpPr/>
          <p:nvPr/>
        </p:nvSpPr>
        <p:spPr>
          <a:xfrm>
            <a:off x="0" y="-12029"/>
            <a:ext cx="3230880" cy="461665"/>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r>
              <a:rPr lang="ru-RU" sz="2400" b="1" dirty="0">
                <a:latin typeface="Times New Roman" panose="02020603050405020304" pitchFamily="18" charset="0"/>
                <a:ea typeface="Calibri" panose="020F0502020204030204" pitchFamily="34" charset="0"/>
              </a:rPr>
              <a:t>Научная значимость</a:t>
            </a:r>
            <a:endParaRPr lang="ru-RU" sz="2400" dirty="0"/>
          </a:p>
        </p:txBody>
      </p:sp>
      <p:sp>
        <p:nvSpPr>
          <p:cNvPr id="18" name="TextBox 17"/>
          <p:cNvSpPr txBox="1"/>
          <p:nvPr/>
        </p:nvSpPr>
        <p:spPr>
          <a:xfrm>
            <a:off x="214990" y="5973388"/>
            <a:ext cx="11780690"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ru-RU" sz="1600" dirty="0" smtClean="0"/>
              <a:t>Таким образом </a:t>
            </a:r>
            <a:r>
              <a:rPr lang="ru-RU" sz="1600" b="1" dirty="0" smtClean="0"/>
              <a:t>в оцифровку по критериям «научной значимости» следует </a:t>
            </a:r>
            <a:r>
              <a:rPr lang="ru-RU" sz="1600" b="1" dirty="0" smtClean="0"/>
              <a:t>на</a:t>
            </a:r>
            <a:r>
              <a:rPr lang="ru-RU" sz="1600" b="1" dirty="0" smtClean="0"/>
              <a:t>правлять </a:t>
            </a:r>
            <a:r>
              <a:rPr lang="ru-RU" sz="1600" b="1" dirty="0" smtClean="0"/>
              <a:t>старые публикации, соответствующие тематикам </a:t>
            </a:r>
            <a:r>
              <a:rPr lang="ru-RU" sz="1600" b="1" u="sng" dirty="0" smtClean="0"/>
              <a:t>развития научных направлений , согласно </a:t>
            </a:r>
            <a:r>
              <a:rPr lang="ru-RU" sz="1600" dirty="0">
                <a:latin typeface="Times New Roman" panose="02020603050405020304" pitchFamily="18" charset="0"/>
                <a:ea typeface="Calibri" panose="020F0502020204030204" pitchFamily="34" charset="0"/>
              </a:rPr>
              <a:t>Программы фундаментальных научных </a:t>
            </a:r>
            <a:r>
              <a:rPr lang="ru-RU" sz="1600" dirty="0" smtClean="0">
                <a:latin typeface="Times New Roman" panose="02020603050405020304" pitchFamily="18" charset="0"/>
                <a:ea typeface="Calibri" panose="020F0502020204030204" pitchFamily="34" charset="0"/>
              </a:rPr>
              <a:t>исследований….</a:t>
            </a:r>
            <a:endParaRPr lang="ru-RU" sz="1600" b="1" u="sng" dirty="0"/>
          </a:p>
        </p:txBody>
      </p:sp>
      <p:sp>
        <p:nvSpPr>
          <p:cNvPr id="4" name="Прямоугольник 3"/>
          <p:cNvSpPr/>
          <p:nvPr/>
        </p:nvSpPr>
        <p:spPr>
          <a:xfrm>
            <a:off x="8221173" y="80304"/>
            <a:ext cx="3970827" cy="369332"/>
          </a:xfrm>
          <a:prstGeom prst="rect">
            <a:avLst/>
          </a:prstGeom>
        </p:spPr>
        <p:txBody>
          <a:bodyPr wrap="square">
            <a:spAutoFit/>
          </a:bodyPr>
          <a:lstStyle/>
          <a:p>
            <a:r>
              <a:rPr lang="ru-RU" dirty="0" smtClean="0">
                <a:solidFill>
                  <a:srgbClr val="C00000"/>
                </a:solidFill>
                <a:latin typeface="Times New Roman" panose="02020603050405020304" pitchFamily="18" charset="0"/>
                <a:ea typeface="Calibri" panose="020F0502020204030204" pitchFamily="34" charset="0"/>
              </a:rPr>
              <a:t>для которых нет электронных копий</a:t>
            </a:r>
            <a:r>
              <a:rPr lang="ru-RU" dirty="0" smtClean="0">
                <a:latin typeface="Times New Roman" panose="02020603050405020304" pitchFamily="18" charset="0"/>
                <a:ea typeface="Calibri" panose="020F0502020204030204" pitchFamily="34" charset="0"/>
              </a:rPr>
              <a:t>. </a:t>
            </a:r>
            <a:endParaRPr lang="ru-RU" dirty="0"/>
          </a:p>
        </p:txBody>
      </p:sp>
    </p:spTree>
    <p:extLst>
      <p:ext uri="{BB962C8B-B14F-4D97-AF65-F5344CB8AC3E}">
        <p14:creationId xmlns:p14="http://schemas.microsoft.com/office/powerpoint/2010/main" val="38603920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6290" y="196334"/>
            <a:ext cx="3281219" cy="369332"/>
          </a:xfrm>
          <a:prstGeom prst="rect">
            <a:avLst/>
          </a:prstGeom>
        </p:spPr>
        <p:style>
          <a:lnRef idx="3">
            <a:schemeClr val="lt1"/>
          </a:lnRef>
          <a:fillRef idx="1">
            <a:schemeClr val="dk1"/>
          </a:fillRef>
          <a:effectRef idx="1">
            <a:schemeClr val="dk1"/>
          </a:effectRef>
          <a:fontRef idx="minor">
            <a:schemeClr val="lt1"/>
          </a:fontRef>
        </p:style>
        <p:txBody>
          <a:bodyPr wrap="none">
            <a:spAutoFit/>
          </a:bodyPr>
          <a:lstStyle/>
          <a:p>
            <a:r>
              <a:rPr lang="ru-RU" b="1" dirty="0">
                <a:latin typeface="Times New Roman" panose="02020603050405020304" pitchFamily="18" charset="0"/>
                <a:ea typeface="Calibri" panose="020F0502020204030204" pitchFamily="34" charset="0"/>
              </a:rPr>
              <a:t>Практическая применимость</a:t>
            </a:r>
            <a:endParaRPr lang="ru-RU" dirty="0"/>
          </a:p>
        </p:txBody>
      </p:sp>
      <p:sp>
        <p:nvSpPr>
          <p:cNvPr id="7" name="Прямоугольник 6"/>
          <p:cNvSpPr/>
          <p:nvPr/>
        </p:nvSpPr>
        <p:spPr>
          <a:xfrm>
            <a:off x="2859741" y="4808470"/>
            <a:ext cx="4939553" cy="12003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dirty="0" smtClean="0">
                <a:latin typeface="Times New Roman" panose="02020603050405020304" pitchFamily="18" charset="0"/>
                <a:ea typeface="Calibri" panose="020F0502020204030204" pitchFamily="34" charset="0"/>
              </a:rPr>
              <a:t>Извлечение </a:t>
            </a:r>
            <a:r>
              <a:rPr lang="ru-RU" dirty="0">
                <a:latin typeface="Times New Roman" panose="02020603050405020304" pitchFamily="18" charset="0"/>
                <a:ea typeface="Calibri" panose="020F0502020204030204" pitchFamily="34" charset="0"/>
              </a:rPr>
              <a:t>данных из различных </a:t>
            </a:r>
            <a:r>
              <a:rPr lang="ru-RU" dirty="0" smtClean="0">
                <a:latin typeface="Times New Roman" panose="02020603050405020304" pitchFamily="18" charset="0"/>
                <a:ea typeface="Calibri" panose="020F0502020204030204" pitchFamily="34" charset="0"/>
              </a:rPr>
              <a:t>источников</a:t>
            </a:r>
          </a:p>
          <a:p>
            <a:pPr marL="285750" indent="-285750">
              <a:buFont typeface="Arial" panose="020B0604020202020204" pitchFamily="34" charset="0"/>
              <a:buChar char="•"/>
            </a:pPr>
            <a:r>
              <a:rPr lang="ru-RU" dirty="0" smtClean="0">
                <a:latin typeface="Times New Roman" panose="02020603050405020304" pitchFamily="18" charset="0"/>
                <a:ea typeface="Calibri" panose="020F0502020204030204" pitchFamily="34" charset="0"/>
              </a:rPr>
              <a:t>стандартизация метаданных</a:t>
            </a:r>
          </a:p>
          <a:p>
            <a:pPr marL="285750" indent="-285750">
              <a:buFont typeface="Arial" panose="020B0604020202020204" pitchFamily="34" charset="0"/>
              <a:buChar char="•"/>
            </a:pPr>
            <a:r>
              <a:rPr lang="ru-RU" dirty="0" smtClean="0">
                <a:latin typeface="Times New Roman" panose="02020603050405020304" pitchFamily="18" charset="0"/>
                <a:ea typeface="Calibri" panose="020F0502020204030204" pitchFamily="34" charset="0"/>
              </a:rPr>
              <a:t>интеграции </a:t>
            </a:r>
            <a:r>
              <a:rPr lang="ru-RU" dirty="0">
                <a:latin typeface="Times New Roman" panose="02020603050405020304" pitchFamily="18" charset="0"/>
                <a:ea typeface="Calibri" panose="020F0502020204030204" pitchFamily="34" charset="0"/>
              </a:rPr>
              <a:t>их в библиотечные менеджеры </a:t>
            </a:r>
            <a:endParaRPr lang="ru-RU" dirty="0" smtClean="0">
              <a:latin typeface="Times New Roman" panose="02020603050405020304" pitchFamily="18" charset="0"/>
              <a:ea typeface="Calibri" panose="020F0502020204030204" pitchFamily="34" charset="0"/>
            </a:endParaRPr>
          </a:p>
          <a:p>
            <a:pPr marL="285750" indent="-285750">
              <a:buFont typeface="Arial" panose="020B0604020202020204" pitchFamily="34" charset="0"/>
              <a:buChar char="•"/>
            </a:pPr>
            <a:r>
              <a:rPr lang="ru-RU" dirty="0" smtClean="0">
                <a:latin typeface="Times New Roman" panose="02020603050405020304" pitchFamily="18" charset="0"/>
                <a:ea typeface="Calibri" panose="020F0502020204030204" pitchFamily="34" charset="0"/>
              </a:rPr>
              <a:t>менеджеры ссылок</a:t>
            </a:r>
          </a:p>
        </p:txBody>
      </p:sp>
      <p:sp>
        <p:nvSpPr>
          <p:cNvPr id="8" name="Прямоугольник 7"/>
          <p:cNvSpPr/>
          <p:nvPr/>
        </p:nvSpPr>
        <p:spPr>
          <a:xfrm>
            <a:off x="348209" y="660659"/>
            <a:ext cx="8261980" cy="461665"/>
          </a:xfrm>
          <a:prstGeom prst="rect">
            <a:avLst/>
          </a:prstGeom>
        </p:spPr>
        <p:txBody>
          <a:bodyPr wrap="square">
            <a:spAutoFit/>
          </a:bodyPr>
          <a:lstStyle/>
          <a:p>
            <a:pPr algn="just">
              <a:spcAft>
                <a:spcPts val="0"/>
              </a:spcAft>
            </a:pPr>
            <a:r>
              <a:rPr lang="ru-RU" sz="2400" dirty="0">
                <a:latin typeface="Times New Roman" panose="02020603050405020304" pitchFamily="18" charset="0"/>
                <a:ea typeface="Calibri" panose="020F0502020204030204" pitchFamily="34" charset="0"/>
                <a:cs typeface="Times New Roman" panose="02020603050405020304" pitchFamily="18" charset="0"/>
              </a:rPr>
              <a:t>Потенциал на основе оцифрованных материалов для: </a:t>
            </a:r>
          </a:p>
        </p:txBody>
      </p:sp>
      <p:sp>
        <p:nvSpPr>
          <p:cNvPr id="5" name="TextBox 4"/>
          <p:cNvSpPr txBox="1"/>
          <p:nvPr/>
        </p:nvSpPr>
        <p:spPr>
          <a:xfrm>
            <a:off x="5398362" y="1754335"/>
            <a:ext cx="5016210" cy="646331"/>
          </a:xfrm>
          <a:prstGeom prst="rect">
            <a:avLst/>
          </a:prstGeom>
          <a:noFill/>
          <a:ln>
            <a:solidFill>
              <a:srgbClr val="333300"/>
            </a:solidFill>
          </a:ln>
        </p:spPr>
        <p:txBody>
          <a:bodyPr wrap="square" rtlCol="0">
            <a:spAutoFit/>
          </a:bodyPr>
          <a:lstStyle/>
          <a:p>
            <a:r>
              <a:rPr lang="ru-RU" dirty="0" smtClean="0"/>
              <a:t>Спрос от научных сотрудников на материалы старых исследований очень высокий!!!</a:t>
            </a:r>
            <a:endParaRPr lang="ru-RU" dirty="0"/>
          </a:p>
        </p:txBody>
      </p:sp>
      <p:grpSp>
        <p:nvGrpSpPr>
          <p:cNvPr id="30" name="Группа 29"/>
          <p:cNvGrpSpPr/>
          <p:nvPr/>
        </p:nvGrpSpPr>
        <p:grpSpPr>
          <a:xfrm>
            <a:off x="556114" y="1415102"/>
            <a:ext cx="4488869" cy="1200329"/>
            <a:chOff x="556114" y="1347867"/>
            <a:chExt cx="4488869" cy="1200329"/>
          </a:xfrm>
        </p:grpSpPr>
        <p:sp>
          <p:nvSpPr>
            <p:cNvPr id="4" name="Прямоугольник 3"/>
            <p:cNvSpPr/>
            <p:nvPr/>
          </p:nvSpPr>
          <p:spPr>
            <a:xfrm>
              <a:off x="1144488" y="1347867"/>
              <a:ext cx="3900495" cy="120032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indent="450215" algn="just">
                <a:spcAft>
                  <a:spcPts val="0"/>
                </a:spcAft>
              </a:pPr>
              <a:r>
                <a:rPr lang="ru-RU" dirty="0" smtClean="0">
                  <a:latin typeface="Times New Roman" panose="02020603050405020304" pitchFamily="18" charset="0"/>
                  <a:ea typeface="Calibri" panose="020F0502020204030204" pitchFamily="34" charset="0"/>
                  <a:cs typeface="Times New Roman" panose="02020603050405020304" pitchFamily="18" charset="0"/>
                </a:rPr>
                <a:t>Учебных программ</a:t>
              </a:r>
            </a:p>
            <a:p>
              <a:pPr indent="450215" algn="just">
                <a:spcAft>
                  <a:spcPts val="0"/>
                </a:spcAft>
              </a:pPr>
              <a:r>
                <a:rPr lang="ru-RU" dirty="0" smtClean="0">
                  <a:latin typeface="Times New Roman" panose="02020603050405020304" pitchFamily="18" charset="0"/>
                  <a:ea typeface="Calibri" panose="020F0502020204030204" pitchFamily="34" charset="0"/>
                  <a:cs typeface="Times New Roman" panose="02020603050405020304" pitchFamily="18" charset="0"/>
                </a:rPr>
                <a:t>Научных исследований:</a:t>
              </a: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Материалы экспериментов !!!</a:t>
              </a:r>
            </a:p>
            <a:p>
              <a:pPr indent="450215" algn="just">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Методики исследований </a:t>
              </a:r>
              <a:r>
                <a:rPr lang="ru-RU"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3" name="Стрелка вправо 22"/>
            <p:cNvSpPr/>
            <p:nvPr/>
          </p:nvSpPr>
          <p:spPr>
            <a:xfrm>
              <a:off x="556114" y="1649963"/>
              <a:ext cx="484095" cy="461665"/>
            </a:xfrm>
            <a:prstGeom prst="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grpSp>
        <p:nvGrpSpPr>
          <p:cNvPr id="26" name="Группа 25"/>
          <p:cNvGrpSpPr/>
          <p:nvPr/>
        </p:nvGrpSpPr>
        <p:grpSpPr>
          <a:xfrm>
            <a:off x="1264025" y="2939669"/>
            <a:ext cx="4725560" cy="1477328"/>
            <a:chOff x="1264025" y="2873810"/>
            <a:chExt cx="4725560" cy="1477328"/>
          </a:xfrm>
        </p:grpSpPr>
        <p:sp>
          <p:nvSpPr>
            <p:cNvPr id="3" name="Прямоугольник 2"/>
            <p:cNvSpPr/>
            <p:nvPr/>
          </p:nvSpPr>
          <p:spPr>
            <a:xfrm>
              <a:off x="1866899" y="2873810"/>
              <a:ext cx="4122686" cy="147732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just">
                <a:spcAft>
                  <a:spcPts val="0"/>
                </a:spcAft>
              </a:pPr>
              <a:r>
                <a:rPr lang="ru-RU" dirty="0" smtClean="0">
                  <a:latin typeface="Times New Roman" panose="02020603050405020304" pitchFamily="18" charset="0"/>
                  <a:ea typeface="Calibri" panose="020F0502020204030204" pitchFamily="34" charset="0"/>
                  <a:cs typeface="Times New Roman" panose="02020603050405020304" pitchFamily="18" charset="0"/>
                </a:rPr>
                <a:t>ДЛЯ БИБЛИОТЕКИ</a:t>
              </a:r>
            </a:p>
            <a:p>
              <a:pPr marL="285750" indent="-285750" algn="just">
                <a:spcAft>
                  <a:spcPts val="0"/>
                </a:spcAft>
                <a:buFont typeface="Arial" panose="020B0604020202020204" pitchFamily="34" charset="0"/>
                <a:buChar char="•"/>
              </a:pPr>
              <a:r>
                <a:rPr lang="ru-RU" dirty="0" smtClean="0">
                  <a:latin typeface="Times New Roman" panose="02020603050405020304" pitchFamily="18" charset="0"/>
                  <a:ea typeface="Calibri" panose="020F0502020204030204" pitchFamily="34" charset="0"/>
                  <a:cs typeface="Times New Roman" panose="02020603050405020304" pitchFamily="18" charset="0"/>
                </a:rPr>
                <a:t>Создания выставок</a:t>
              </a:r>
            </a:p>
            <a:p>
              <a:pPr marL="285750" indent="-285750" algn="just">
                <a:spcAft>
                  <a:spcPts val="0"/>
                </a:spcAft>
                <a:buFont typeface="Arial" panose="020B0604020202020204" pitchFamily="34" charset="0"/>
                <a:buChar char="•"/>
              </a:pPr>
              <a:r>
                <a:rPr lang="ru-RU" dirty="0" smtClean="0">
                  <a:latin typeface="Times New Roman" panose="02020603050405020304" pitchFamily="18" charset="0"/>
                  <a:ea typeface="Calibri" panose="020F0502020204030204" pitchFamily="34" charset="0"/>
                  <a:cs typeface="Times New Roman" panose="02020603050405020304" pitchFamily="18" charset="0"/>
                </a:rPr>
                <a:t>Лекций </a:t>
              </a:r>
            </a:p>
            <a:p>
              <a:pPr marL="285750" indent="-285750" algn="just">
                <a:buFont typeface="Arial" panose="020B0604020202020204" pitchFamily="34" charset="0"/>
                <a:buChar char="•"/>
              </a:pPr>
              <a:r>
                <a:rPr lang="ru-RU" dirty="0" smtClean="0">
                  <a:latin typeface="Times New Roman" panose="02020603050405020304" pitchFamily="18" charset="0"/>
                  <a:ea typeface="Calibri" panose="020F0502020204030204" pitchFamily="34" charset="0"/>
                  <a:cs typeface="Times New Roman" panose="02020603050405020304" pitchFamily="18" charset="0"/>
                </a:rPr>
                <a:t>Интерактивных проектов</a:t>
              </a:r>
            </a:p>
            <a:p>
              <a:pPr marL="285750" indent="-285750" algn="just">
                <a:buFont typeface="Arial" panose="020B0604020202020204" pitchFamily="34" charset="0"/>
                <a:buChar char="•"/>
              </a:pPr>
              <a:r>
                <a:rPr lang="ru-RU" dirty="0" smtClean="0">
                  <a:latin typeface="Times New Roman" panose="02020603050405020304" pitchFamily="18" charset="0"/>
                  <a:ea typeface="Calibri" panose="020F0502020204030204" pitchFamily="34" charset="0"/>
                  <a:cs typeface="Times New Roman" panose="02020603050405020304" pitchFamily="18" charset="0"/>
                </a:rPr>
                <a:t>Культурных </a:t>
              </a:r>
              <a:r>
                <a:rPr lang="ru-RU" dirty="0" smtClean="0">
                  <a:latin typeface="Times New Roman" panose="02020603050405020304" pitchFamily="18" charset="0"/>
                  <a:ea typeface="Calibri" panose="020F0502020204030204" pitchFamily="34" charset="0"/>
                  <a:cs typeface="Times New Roman" panose="02020603050405020304" pitchFamily="18" charset="0"/>
                </a:rPr>
                <a:t>проектов</a:t>
              </a:r>
              <a:endParaRPr lang="ru-RU"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4" name="Стрелка вправо 23"/>
            <p:cNvSpPr/>
            <p:nvPr/>
          </p:nvSpPr>
          <p:spPr>
            <a:xfrm>
              <a:off x="1264025" y="3322801"/>
              <a:ext cx="510234" cy="520506"/>
            </a:xfrm>
            <a:prstGeom prst="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sp>
        <p:nvSpPr>
          <p:cNvPr id="25" name="Стрелка вправо 24"/>
          <p:cNvSpPr/>
          <p:nvPr/>
        </p:nvSpPr>
        <p:spPr>
          <a:xfrm>
            <a:off x="2194843" y="5145081"/>
            <a:ext cx="484095" cy="461665"/>
          </a:xfrm>
          <a:prstGeom prst="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27" name="Правая фигурная скобка 26"/>
          <p:cNvSpPr/>
          <p:nvPr/>
        </p:nvSpPr>
        <p:spPr>
          <a:xfrm>
            <a:off x="5154047" y="1937117"/>
            <a:ext cx="157541" cy="61107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28" name="Прямоугольник 27"/>
          <p:cNvSpPr/>
          <p:nvPr/>
        </p:nvSpPr>
        <p:spPr>
          <a:xfrm>
            <a:off x="226290" y="1217433"/>
            <a:ext cx="45719" cy="534536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29" name="Прямоугольник 28"/>
          <p:cNvSpPr/>
          <p:nvPr/>
        </p:nvSpPr>
        <p:spPr>
          <a:xfrm>
            <a:off x="226290" y="1217433"/>
            <a:ext cx="7290616" cy="45719"/>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31" name="TextBox 30"/>
          <p:cNvSpPr txBox="1"/>
          <p:nvPr/>
        </p:nvSpPr>
        <p:spPr>
          <a:xfrm>
            <a:off x="6414247" y="3543642"/>
            <a:ext cx="3544560" cy="369332"/>
          </a:xfrm>
          <a:prstGeom prst="rect">
            <a:avLst/>
          </a:prstGeom>
          <a:noFill/>
          <a:ln>
            <a:solidFill>
              <a:srgbClr val="333300"/>
            </a:solidFill>
          </a:ln>
        </p:spPr>
        <p:txBody>
          <a:bodyPr wrap="none" rtlCol="0">
            <a:spAutoFit/>
          </a:bodyPr>
          <a:lstStyle/>
          <a:p>
            <a:r>
              <a:rPr lang="ru-RU" dirty="0" smtClean="0"/>
              <a:t>Всегда актуальные направления</a:t>
            </a:r>
            <a:endParaRPr lang="ru-RU" dirty="0"/>
          </a:p>
        </p:txBody>
      </p:sp>
      <p:sp>
        <p:nvSpPr>
          <p:cNvPr id="32" name="Правая фигурная скобка 31"/>
          <p:cNvSpPr/>
          <p:nvPr/>
        </p:nvSpPr>
        <p:spPr>
          <a:xfrm>
            <a:off x="6091518" y="3173506"/>
            <a:ext cx="228600" cy="111610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33" name="TextBox 32"/>
          <p:cNvSpPr txBox="1"/>
          <p:nvPr/>
        </p:nvSpPr>
        <p:spPr>
          <a:xfrm>
            <a:off x="8279962" y="4669970"/>
            <a:ext cx="3357690" cy="1477328"/>
          </a:xfrm>
          <a:prstGeom prst="rect">
            <a:avLst/>
          </a:prstGeom>
          <a:ln/>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ru-RU" dirty="0">
                <a:latin typeface="Times New Roman" panose="02020603050405020304" pitchFamily="18" charset="0"/>
                <a:ea typeface="Calibri" panose="020F0502020204030204" pitchFamily="34" charset="0"/>
              </a:rPr>
              <a:t>В</a:t>
            </a:r>
            <a:r>
              <a:rPr lang="ru-RU" dirty="0" smtClean="0">
                <a:latin typeface="Times New Roman" panose="02020603050405020304" pitchFamily="18" charset="0"/>
                <a:ea typeface="Calibri" panose="020F0502020204030204" pitchFamily="34" charset="0"/>
              </a:rPr>
              <a:t>озможность </a:t>
            </a:r>
            <a:r>
              <a:rPr lang="ru-RU" dirty="0">
                <a:latin typeface="Times New Roman" panose="02020603050405020304" pitchFamily="18" charset="0"/>
                <a:ea typeface="Calibri" panose="020F0502020204030204" pitchFamily="34" charset="0"/>
              </a:rPr>
              <a:t>участвовать в проектах по обмену метаданными с другими библиотеками =</a:t>
            </a:r>
            <a:r>
              <a:rPr lang="en-US" dirty="0">
                <a:latin typeface="Times New Roman" panose="02020603050405020304" pitchFamily="18" charset="0"/>
                <a:ea typeface="Calibri" panose="020F0502020204030204" pitchFamily="34" charset="0"/>
              </a:rPr>
              <a:t>&gt;</a:t>
            </a:r>
            <a:r>
              <a:rPr lang="ru-RU" dirty="0">
                <a:latin typeface="Times New Roman" panose="02020603050405020304" pitchFamily="18" charset="0"/>
                <a:ea typeface="Calibri" panose="020F0502020204030204" pitchFamily="34" charset="0"/>
              </a:rPr>
              <a:t> подключать к анализу ИИ и МО</a:t>
            </a:r>
            <a:endParaRPr lang="ru-RU" dirty="0"/>
          </a:p>
        </p:txBody>
      </p:sp>
      <p:sp>
        <p:nvSpPr>
          <p:cNvPr id="34" name="Правая фигурная скобка 33"/>
          <p:cNvSpPr/>
          <p:nvPr/>
        </p:nvSpPr>
        <p:spPr>
          <a:xfrm>
            <a:off x="7980097" y="4821917"/>
            <a:ext cx="192983" cy="1107995"/>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38" name="TextBox 37"/>
          <p:cNvSpPr txBox="1"/>
          <p:nvPr/>
        </p:nvSpPr>
        <p:spPr>
          <a:xfrm>
            <a:off x="3464363" y="6378130"/>
            <a:ext cx="4612225" cy="369332"/>
          </a:xfrm>
          <a:prstGeom prst="rect">
            <a:avLst/>
          </a:prstGeom>
          <a:noFill/>
        </p:spPr>
        <p:txBody>
          <a:bodyPr wrap="none" rtlCol="0">
            <a:spAutoFit/>
          </a:bodyPr>
          <a:lstStyle/>
          <a:p>
            <a:r>
              <a:rPr lang="ru-RU" dirty="0" smtClean="0"/>
              <a:t>Одно из направлений стратегии развития</a:t>
            </a:r>
            <a:endParaRPr lang="ru-RU" dirty="0"/>
          </a:p>
        </p:txBody>
      </p:sp>
      <p:cxnSp>
        <p:nvCxnSpPr>
          <p:cNvPr id="40" name="Прямая со стрелкой 39"/>
          <p:cNvCxnSpPr>
            <a:stCxn id="33" idx="2"/>
            <a:endCxn id="38" idx="3"/>
          </p:cNvCxnSpPr>
          <p:nvPr/>
        </p:nvCxnSpPr>
        <p:spPr>
          <a:xfrm flipH="1">
            <a:off x="8076588" y="6147298"/>
            <a:ext cx="1882219" cy="4154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12694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hueMod val="92000"/>
                <a:satMod val="169000"/>
                <a:lumMod val="0"/>
                <a:alpha val="0"/>
              </a:schemeClr>
            </a:gs>
            <a:gs pos="100000">
              <a:schemeClr val="bg1">
                <a:shade val="96000"/>
                <a:satMod val="120000"/>
                <a:lumMod val="90000"/>
                <a:alpha val="45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26290" y="1479398"/>
            <a:ext cx="11580517" cy="1754326"/>
          </a:xfrm>
          <a:prstGeom prst="rect">
            <a:avLst/>
          </a:prstGeom>
          <a:noFill/>
          <a:effectLst>
            <a:softEdge rad="31750"/>
          </a:effectLst>
        </p:spPr>
        <p:txBody>
          <a:bodyPr wrap="square" rtlCol="0">
            <a:spAutoFit/>
          </a:bodyPr>
          <a:lstStyle/>
          <a:p>
            <a:pPr marL="285750" indent="-285750">
              <a:buFont typeface="Arial" panose="020B0604020202020204" pitchFamily="34" charset="0"/>
              <a:buChar char="•"/>
            </a:pPr>
            <a:r>
              <a:rPr lang="ru-RU" dirty="0" smtClean="0"/>
              <a:t>Публикации </a:t>
            </a:r>
            <a:r>
              <a:rPr lang="ru-RU" dirty="0" smtClean="0"/>
              <a:t>на бумажных носителях </a:t>
            </a:r>
            <a:r>
              <a:rPr lang="en-US" dirty="0" smtClean="0"/>
              <a:t>с </a:t>
            </a:r>
            <a:r>
              <a:rPr lang="en-US" dirty="0" err="1" smtClean="0"/>
              <a:t>большим</a:t>
            </a:r>
            <a:r>
              <a:rPr lang="en-US" dirty="0" smtClean="0"/>
              <a:t> </a:t>
            </a:r>
            <a:r>
              <a:rPr lang="en-US" dirty="0" err="1" smtClean="0"/>
              <a:t>количеством</a:t>
            </a:r>
            <a:r>
              <a:rPr lang="en-US" dirty="0" smtClean="0"/>
              <a:t> </a:t>
            </a:r>
            <a:r>
              <a:rPr lang="en-US" dirty="0" err="1" smtClean="0"/>
              <a:t>ссылок</a:t>
            </a:r>
            <a:r>
              <a:rPr lang="ru-RU" dirty="0" smtClean="0"/>
              <a:t> </a:t>
            </a:r>
            <a:r>
              <a:rPr lang="en-US" dirty="0" smtClean="0"/>
              <a:t>=&gt;</a:t>
            </a:r>
            <a:r>
              <a:rPr lang="ru-RU" dirty="0" smtClean="0"/>
              <a:t> нужны первоисточники</a:t>
            </a:r>
            <a:endParaRPr lang="en-US" dirty="0" smtClean="0"/>
          </a:p>
          <a:p>
            <a:pPr marL="285750" indent="-285750">
              <a:buFont typeface="Arial" panose="020B0604020202020204" pitchFamily="34" charset="0"/>
              <a:buChar char="•"/>
            </a:pPr>
            <a:r>
              <a:rPr lang="ru-RU" dirty="0" smtClean="0"/>
              <a:t>Публикации, </a:t>
            </a:r>
            <a:r>
              <a:rPr lang="ru-RU" dirty="0" smtClean="0"/>
              <a:t>по которым велись дискуссии </a:t>
            </a:r>
            <a:r>
              <a:rPr lang="en-US" dirty="0" smtClean="0"/>
              <a:t>=&gt;</a:t>
            </a:r>
            <a:r>
              <a:rPr lang="ru-RU" dirty="0" smtClean="0"/>
              <a:t> решение споров</a:t>
            </a:r>
          </a:p>
          <a:p>
            <a:pPr marL="285750" indent="-285750">
              <a:buFont typeface="Arial" panose="020B0604020202020204" pitchFamily="34" charset="0"/>
              <a:buChar char="•"/>
            </a:pPr>
            <a:r>
              <a:rPr lang="ru-RU" dirty="0" smtClean="0"/>
              <a:t>Монографии</a:t>
            </a:r>
            <a:r>
              <a:rPr lang="ru-RU" dirty="0" smtClean="0"/>
              <a:t>, </a:t>
            </a:r>
            <a:r>
              <a:rPr lang="ru-RU" dirty="0"/>
              <a:t>изданные малыми </a:t>
            </a:r>
            <a:r>
              <a:rPr lang="ru-RU" dirty="0" smtClean="0"/>
              <a:t>тиражами, или регионального значения </a:t>
            </a:r>
            <a:r>
              <a:rPr lang="en-US" dirty="0" smtClean="0"/>
              <a:t>=&gt;</a:t>
            </a:r>
            <a:r>
              <a:rPr lang="ru-RU" dirty="0"/>
              <a:t> наполнению базы данных </a:t>
            </a:r>
            <a:r>
              <a:rPr lang="ru-RU" dirty="0" err="1" smtClean="0"/>
              <a:t>РИНЦ</a:t>
            </a:r>
            <a:r>
              <a:rPr lang="ru-RU" dirty="0" smtClean="0"/>
              <a:t>, для управления профилем ученого + обеспечение </a:t>
            </a:r>
            <a:r>
              <a:rPr lang="ru-RU" dirty="0"/>
              <a:t>доступности удалённым пользователям</a:t>
            </a:r>
            <a:endParaRPr lang="en-US" dirty="0"/>
          </a:p>
          <a:p>
            <a:pPr marL="285750" indent="-285750">
              <a:buFont typeface="Arial" panose="020B0604020202020204" pitchFamily="34" charset="0"/>
              <a:buChar char="•"/>
            </a:pPr>
            <a:r>
              <a:rPr lang="ru-RU" dirty="0" smtClean="0"/>
              <a:t>Труды </a:t>
            </a:r>
            <a:r>
              <a:rPr lang="ru-RU" dirty="0"/>
              <a:t>значимых конференции, на которых </a:t>
            </a:r>
            <a:r>
              <a:rPr lang="ru-RU" b="1" dirty="0" smtClean="0"/>
              <a:t>впервые</a:t>
            </a:r>
            <a:r>
              <a:rPr lang="ru-RU" dirty="0" smtClean="0"/>
              <a:t> представлены </a:t>
            </a:r>
            <a:r>
              <a:rPr lang="ru-RU" dirty="0"/>
              <a:t>фундаментальные </a:t>
            </a:r>
            <a:r>
              <a:rPr lang="ru-RU" dirty="0" smtClean="0"/>
              <a:t>открытия или новые  идеи </a:t>
            </a:r>
            <a:r>
              <a:rPr lang="en-US" dirty="0" smtClean="0"/>
              <a:t>=&gt;</a:t>
            </a:r>
            <a:r>
              <a:rPr lang="ru-RU" dirty="0" smtClean="0"/>
              <a:t> ссылки должны быть на первоисточник, а не на цитирующие статьи</a:t>
            </a:r>
          </a:p>
        </p:txBody>
      </p:sp>
      <p:sp>
        <p:nvSpPr>
          <p:cNvPr id="4" name="TextBox 3"/>
          <p:cNvSpPr txBox="1"/>
          <p:nvPr/>
        </p:nvSpPr>
        <p:spPr>
          <a:xfrm>
            <a:off x="482957" y="837166"/>
            <a:ext cx="10683160" cy="646331"/>
          </a:xfrm>
          <a:prstGeom prst="rect">
            <a:avLst/>
          </a:prstGeom>
          <a:noFill/>
        </p:spPr>
        <p:txBody>
          <a:bodyPr wrap="square" rtlCol="0">
            <a:spAutoFit/>
          </a:bodyPr>
          <a:lstStyle/>
          <a:p>
            <a:r>
              <a:rPr lang="ru-RU" dirty="0" smtClean="0"/>
              <a:t> В оцифровку по критерию следует направлять небольшие материалы (отдельные статьи, сборники и пр.) если:</a:t>
            </a:r>
            <a:endParaRPr lang="ru-RU" dirty="0"/>
          </a:p>
        </p:txBody>
      </p:sp>
      <p:sp>
        <p:nvSpPr>
          <p:cNvPr id="7" name="TextBox 6"/>
          <p:cNvSpPr txBox="1"/>
          <p:nvPr/>
        </p:nvSpPr>
        <p:spPr>
          <a:xfrm>
            <a:off x="6753629" y="3262283"/>
            <a:ext cx="5053178" cy="276999"/>
          </a:xfrm>
          <a:prstGeom prst="rect">
            <a:avLst/>
          </a:prstGeom>
          <a:noFill/>
        </p:spPr>
        <p:txBody>
          <a:bodyPr wrap="none" rtlCol="0">
            <a:spAutoFit/>
          </a:bodyPr>
          <a:lstStyle/>
          <a:p>
            <a:r>
              <a:rPr lang="en-US" sz="1200" dirty="0" smtClean="0"/>
              <a:t>- </a:t>
            </a:r>
            <a:r>
              <a:rPr lang="en-US" sz="1200" dirty="0" err="1" smtClean="0"/>
              <a:t>на</a:t>
            </a:r>
            <a:r>
              <a:rPr lang="en-US" sz="1200" dirty="0" smtClean="0"/>
              <a:t> </a:t>
            </a:r>
            <a:r>
              <a:rPr lang="en-US" sz="1200" dirty="0" err="1"/>
              <a:t>которые</a:t>
            </a:r>
            <a:r>
              <a:rPr lang="en-US" sz="1200" dirty="0"/>
              <a:t> </a:t>
            </a:r>
            <a:r>
              <a:rPr lang="en-US" sz="1200" dirty="0" err="1"/>
              <a:t>не</a:t>
            </a:r>
            <a:r>
              <a:rPr lang="en-US" sz="1200" dirty="0"/>
              <a:t> </a:t>
            </a:r>
            <a:r>
              <a:rPr lang="en-US" sz="1200" dirty="0" err="1"/>
              <a:t>распространяется</a:t>
            </a:r>
            <a:r>
              <a:rPr lang="en-US" sz="1200" dirty="0"/>
              <a:t> </a:t>
            </a:r>
            <a:r>
              <a:rPr lang="en-US" sz="1200" dirty="0" err="1"/>
              <a:t>огра</a:t>
            </a:r>
            <a:r>
              <a:rPr lang="ru-RU" sz="1200" dirty="0" err="1"/>
              <a:t>ничение</a:t>
            </a:r>
            <a:r>
              <a:rPr lang="ru-RU" sz="1200" dirty="0"/>
              <a:t> </a:t>
            </a:r>
            <a:r>
              <a:rPr lang="en-US" sz="1200" dirty="0" err="1"/>
              <a:t>по</a:t>
            </a:r>
            <a:r>
              <a:rPr lang="en-US" sz="1200" dirty="0"/>
              <a:t> </a:t>
            </a:r>
            <a:r>
              <a:rPr lang="en-US" sz="1200" dirty="0" err="1"/>
              <a:t>авторскому</a:t>
            </a:r>
            <a:r>
              <a:rPr lang="en-US" sz="1200" dirty="0"/>
              <a:t> </a:t>
            </a:r>
            <a:r>
              <a:rPr lang="en-US" sz="1200" dirty="0" err="1" smtClean="0"/>
              <a:t>праву</a:t>
            </a:r>
            <a:r>
              <a:rPr lang="ru-RU" sz="1200" dirty="0" smtClean="0"/>
              <a:t>! </a:t>
            </a:r>
            <a:endParaRPr lang="ru-RU" sz="1200" dirty="0"/>
          </a:p>
        </p:txBody>
      </p:sp>
      <p:sp>
        <p:nvSpPr>
          <p:cNvPr id="8" name="Прямоугольник 7"/>
          <p:cNvSpPr/>
          <p:nvPr/>
        </p:nvSpPr>
        <p:spPr>
          <a:xfrm>
            <a:off x="226290" y="196334"/>
            <a:ext cx="3281219" cy="369332"/>
          </a:xfrm>
          <a:prstGeom prst="rect">
            <a:avLst/>
          </a:prstGeom>
        </p:spPr>
        <p:style>
          <a:lnRef idx="3">
            <a:schemeClr val="lt1"/>
          </a:lnRef>
          <a:fillRef idx="1">
            <a:schemeClr val="dk1"/>
          </a:fillRef>
          <a:effectRef idx="1">
            <a:schemeClr val="dk1"/>
          </a:effectRef>
          <a:fontRef idx="minor">
            <a:schemeClr val="lt1"/>
          </a:fontRef>
        </p:style>
        <p:txBody>
          <a:bodyPr wrap="none">
            <a:spAutoFit/>
          </a:bodyPr>
          <a:lstStyle/>
          <a:p>
            <a:r>
              <a:rPr lang="ru-RU" b="1" dirty="0">
                <a:latin typeface="Times New Roman" panose="02020603050405020304" pitchFamily="18" charset="0"/>
                <a:ea typeface="Calibri" panose="020F0502020204030204" pitchFamily="34" charset="0"/>
              </a:rPr>
              <a:t>Практическая применимость</a:t>
            </a:r>
            <a:endParaRPr lang="ru-RU" dirty="0"/>
          </a:p>
        </p:txBody>
      </p:sp>
      <p:sp>
        <p:nvSpPr>
          <p:cNvPr id="9" name="TextBox 8"/>
          <p:cNvSpPr txBox="1"/>
          <p:nvPr/>
        </p:nvSpPr>
        <p:spPr>
          <a:xfrm>
            <a:off x="736856" y="3808902"/>
            <a:ext cx="10175361" cy="338554"/>
          </a:xfrm>
          <a:prstGeom prst="rect">
            <a:avLst/>
          </a:prstGeo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ru-RU" sz="1600" dirty="0" smtClean="0"/>
              <a:t>Создаем </a:t>
            </a:r>
            <a:r>
              <a:rPr lang="ru-RU" sz="1600" dirty="0"/>
              <a:t>базу для обучения искусственного </a:t>
            </a:r>
            <a:r>
              <a:rPr lang="ru-RU" sz="1600" dirty="0" smtClean="0"/>
              <a:t>интеллекта, наполняем ее «правильными» </a:t>
            </a:r>
            <a:r>
              <a:rPr lang="ru-RU" sz="1600" dirty="0" smtClean="0"/>
              <a:t>метаданными</a:t>
            </a:r>
            <a:endParaRPr lang="ru-RU" sz="1600" dirty="0"/>
          </a:p>
        </p:txBody>
      </p:sp>
      <p:sp>
        <p:nvSpPr>
          <p:cNvPr id="3" name="Стрелка вниз 2"/>
          <p:cNvSpPr/>
          <p:nvPr/>
        </p:nvSpPr>
        <p:spPr>
          <a:xfrm rot="21437994">
            <a:off x="5103761" y="3281706"/>
            <a:ext cx="367991" cy="412596"/>
          </a:xfrm>
          <a:prstGeom prst="downArrow">
            <a:avLst>
              <a:gd name="adj1" fmla="val 58606"/>
              <a:gd name="adj2" fmla="val 50000"/>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rgbClr val="FF0000"/>
                </a:solidFill>
              </a:rPr>
              <a:t>!</a:t>
            </a:r>
            <a:endParaRPr lang="ru-RU" dirty="0">
              <a:solidFill>
                <a:srgbClr val="FF0000"/>
              </a:solidFill>
            </a:endParaRPr>
          </a:p>
        </p:txBody>
      </p:sp>
      <p:sp>
        <p:nvSpPr>
          <p:cNvPr id="5" name="TextBox 4"/>
          <p:cNvSpPr txBox="1"/>
          <p:nvPr/>
        </p:nvSpPr>
        <p:spPr>
          <a:xfrm>
            <a:off x="1580615" y="4526951"/>
            <a:ext cx="10512464" cy="1477328"/>
          </a:xfrm>
          <a:prstGeom prst="rect">
            <a:avLst/>
          </a:prstGeom>
          <a:noFill/>
        </p:spPr>
        <p:txBody>
          <a:bodyPr wrap="square" rtlCol="0">
            <a:spAutoFit/>
          </a:bodyPr>
          <a:lstStyle/>
          <a:p>
            <a:r>
              <a:rPr lang="ru-RU" u="sng" dirty="0" smtClean="0"/>
              <a:t>по критерию </a:t>
            </a:r>
            <a:r>
              <a:rPr lang="ru-RU" b="1" u="sng" dirty="0" smtClean="0"/>
              <a:t>актуальности</a:t>
            </a:r>
            <a:r>
              <a:rPr lang="ru-RU" u="sng" dirty="0" smtClean="0"/>
              <a:t> в оцифровку следует отбирать документ, если его тематика</a:t>
            </a:r>
            <a:r>
              <a:rPr lang="ru-RU" dirty="0" smtClean="0"/>
              <a:t>: </a:t>
            </a:r>
          </a:p>
          <a:p>
            <a:endParaRPr lang="ru-RU" dirty="0" smtClean="0"/>
          </a:p>
          <a:p>
            <a:pPr marL="285750" indent="-285750">
              <a:buFont typeface="Wingdings" panose="05000000000000000000" pitchFamily="2" charset="2"/>
              <a:buChar char="ü"/>
            </a:pPr>
            <a:r>
              <a:rPr lang="ru-RU" dirty="0" smtClean="0"/>
              <a:t>Соответствует «глобальным вызовам» стратегии развития страны</a:t>
            </a:r>
          </a:p>
          <a:p>
            <a:pPr marL="285750" indent="-285750">
              <a:buFont typeface="Wingdings" panose="05000000000000000000" pitchFamily="2" charset="2"/>
              <a:buChar char="ü"/>
            </a:pPr>
            <a:r>
              <a:rPr lang="ru-RU" dirty="0" smtClean="0"/>
              <a:t>Соответствует задачам «</a:t>
            </a:r>
            <a:r>
              <a:rPr lang="ru-RU" dirty="0" smtClean="0">
                <a:latin typeface="Times New Roman" panose="02020603050405020304" pitchFamily="18" charset="0"/>
                <a:ea typeface="Calibri" panose="020F0502020204030204" pitchFamily="34" charset="0"/>
              </a:rPr>
              <a:t>Программы фундаментальных </a:t>
            </a:r>
            <a:r>
              <a:rPr lang="ru-RU" dirty="0">
                <a:latin typeface="Times New Roman" panose="02020603050405020304" pitchFamily="18" charset="0"/>
                <a:ea typeface="Calibri" panose="020F0502020204030204" pitchFamily="34" charset="0"/>
              </a:rPr>
              <a:t>научных </a:t>
            </a:r>
            <a:r>
              <a:rPr lang="ru-RU" dirty="0" smtClean="0">
                <a:latin typeface="Times New Roman" panose="02020603050405020304" pitchFamily="18" charset="0"/>
                <a:ea typeface="Calibri" panose="020F0502020204030204" pitchFamily="34" charset="0"/>
              </a:rPr>
              <a:t>исследований…»</a:t>
            </a:r>
          </a:p>
          <a:p>
            <a:pPr marL="285750" indent="-285750">
              <a:buFont typeface="Wingdings" panose="05000000000000000000" pitchFamily="2" charset="2"/>
              <a:buChar char="ü"/>
            </a:pPr>
            <a:r>
              <a:rPr lang="ru-RU" dirty="0" smtClean="0">
                <a:latin typeface="Times New Roman" panose="02020603050405020304" pitchFamily="18" charset="0"/>
                <a:ea typeface="Calibri" panose="020F0502020204030204" pitchFamily="34" charset="0"/>
              </a:rPr>
              <a:t>Имеет насущную практическую необходимость </a:t>
            </a:r>
          </a:p>
        </p:txBody>
      </p:sp>
      <p:sp>
        <p:nvSpPr>
          <p:cNvPr id="6" name="Прямоугольник 5"/>
          <p:cNvSpPr/>
          <p:nvPr/>
        </p:nvSpPr>
        <p:spPr>
          <a:xfrm>
            <a:off x="595421" y="4522579"/>
            <a:ext cx="944810" cy="400110"/>
          </a:xfrm>
          <a:prstGeom prst="rect">
            <a:avLst/>
          </a:prstGeom>
        </p:spPr>
        <p:txBody>
          <a:bodyPr wrap="none">
            <a:spAutoFit/>
          </a:bodyPr>
          <a:lstStyle/>
          <a:p>
            <a:r>
              <a:rPr lang="ru-RU" sz="2000" b="1" u="sng" dirty="0"/>
              <a:t>Итак, </a:t>
            </a:r>
            <a:endParaRPr lang="ru-RU" sz="2000" b="1" dirty="0"/>
          </a:p>
        </p:txBody>
      </p:sp>
      <p:sp>
        <p:nvSpPr>
          <p:cNvPr id="10" name="Прямоугольник 9"/>
          <p:cNvSpPr/>
          <p:nvPr/>
        </p:nvSpPr>
        <p:spPr>
          <a:xfrm>
            <a:off x="1866899" y="6199108"/>
            <a:ext cx="7227570" cy="369332"/>
          </a:xfrm>
          <a:prstGeom prst="rect">
            <a:avLst/>
          </a:prstGeom>
        </p:spPr>
        <p:txBody>
          <a:bodyPr wrap="square">
            <a:spAutoFit/>
          </a:bodyPr>
          <a:lstStyle/>
          <a:p>
            <a:r>
              <a:rPr lang="ru-RU" b="1" dirty="0">
                <a:latin typeface="Times New Roman" panose="02020603050405020304" pitchFamily="18" charset="0"/>
                <a:ea typeface="Calibri" panose="020F0502020204030204" pitchFamily="34" charset="0"/>
              </a:rPr>
              <a:t>- </a:t>
            </a:r>
            <a:r>
              <a:rPr lang="ru-RU" b="1" dirty="0" smtClean="0">
                <a:latin typeface="Times New Roman" panose="02020603050405020304" pitchFamily="18" charset="0"/>
                <a:ea typeface="Calibri" panose="020F0502020204030204" pitchFamily="34" charset="0"/>
              </a:rPr>
              <a:t>не </a:t>
            </a:r>
            <a:r>
              <a:rPr lang="ru-RU" b="1" dirty="0">
                <a:latin typeface="Times New Roman" panose="02020603050405020304" pitchFamily="18" charset="0"/>
                <a:ea typeface="Calibri" panose="020F0502020204030204" pitchFamily="34" charset="0"/>
              </a:rPr>
              <a:t>зависимо от его физического состояния и времени создания…</a:t>
            </a:r>
          </a:p>
        </p:txBody>
      </p:sp>
    </p:spTree>
    <p:extLst>
      <p:ext uri="{BB962C8B-B14F-4D97-AF65-F5344CB8AC3E}">
        <p14:creationId xmlns:p14="http://schemas.microsoft.com/office/powerpoint/2010/main" val="33860693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589" y="648149"/>
            <a:ext cx="6600204" cy="736485"/>
          </a:xfrm>
          <a:prstGeom prst="rect">
            <a:avLst/>
          </a:prstGeom>
          <a:noFill/>
        </p:spPr>
        <p:txBody>
          <a:bodyPr wrap="none" lIns="63817" tIns="31909" rIns="63817" bIns="31909" rtlCol="0">
            <a:spAutoFit/>
            <a:scene3d>
              <a:camera prst="orthographicFront"/>
              <a:lightRig rig="harsh" dir="t"/>
            </a:scene3d>
            <a:sp3d extrusionH="57150" prstMaterial="matte">
              <a:bevelT w="63500" h="12700" prst="angle"/>
              <a:contourClr>
                <a:schemeClr val="bg1">
                  <a:lumMod val="65000"/>
                </a:schemeClr>
              </a:contourClr>
            </a:sp3d>
          </a:bodyPr>
          <a:lstStyle/>
          <a:p>
            <a:r>
              <a:rPr lang="ru-RU" sz="4367" b="1" dirty="0">
                <a:ln>
                  <a:solidFill>
                    <a:schemeClr val="accent3">
                      <a:lumMod val="50000"/>
                    </a:schemeClr>
                  </a:solidFill>
                </a:ln>
                <a:solidFill>
                  <a:schemeClr val="accent6">
                    <a:lumMod val="75000"/>
                  </a:schemeClr>
                </a:solidFill>
              </a:rPr>
              <a:t>Спасибо за внимание!</a:t>
            </a:r>
          </a:p>
        </p:txBody>
      </p:sp>
      <p:sp>
        <p:nvSpPr>
          <p:cNvPr id="5" name="TextBox 4"/>
          <p:cNvSpPr txBox="1"/>
          <p:nvPr/>
        </p:nvSpPr>
        <p:spPr>
          <a:xfrm>
            <a:off x="1402769" y="1912667"/>
            <a:ext cx="3580146" cy="492122"/>
          </a:xfrm>
          <a:prstGeom prst="rect">
            <a:avLst/>
          </a:prstGeom>
          <a:noFill/>
        </p:spPr>
        <p:txBody>
          <a:bodyPr wrap="none" lIns="63817" tIns="31909" rIns="63817" bIns="31909" rtlCol="0">
            <a:spAutoFit/>
            <a:scene3d>
              <a:camera prst="orthographicFront"/>
              <a:lightRig rig="harsh" dir="t"/>
            </a:scene3d>
            <a:sp3d extrusionH="57150" prstMaterial="matte">
              <a:bevelT w="63500" h="12700" prst="angle"/>
              <a:contourClr>
                <a:schemeClr val="bg1">
                  <a:lumMod val="65000"/>
                </a:schemeClr>
              </a:contourClr>
            </a:sp3d>
          </a:bodyPr>
          <a:lstStyle/>
          <a:p>
            <a:r>
              <a:rPr lang="ru-RU" sz="2779" b="1" dirty="0">
                <a:ln>
                  <a:solidFill>
                    <a:schemeClr val="accent3">
                      <a:lumMod val="50000"/>
                    </a:schemeClr>
                  </a:solidFill>
                </a:ln>
                <a:solidFill>
                  <a:schemeClr val="accent6">
                    <a:lumMod val="75000"/>
                  </a:schemeClr>
                </a:solidFill>
              </a:rPr>
              <a:t>Наши координаты:</a:t>
            </a:r>
          </a:p>
        </p:txBody>
      </p:sp>
      <p:sp>
        <p:nvSpPr>
          <p:cNvPr id="6" name="Прямоугольник 5"/>
          <p:cNvSpPr/>
          <p:nvPr/>
        </p:nvSpPr>
        <p:spPr>
          <a:xfrm>
            <a:off x="2752059" y="1748792"/>
            <a:ext cx="6647080" cy="2328330"/>
          </a:xfrm>
          <a:prstGeom prst="rect">
            <a:avLst/>
          </a:prstGeom>
        </p:spPr>
        <p:txBody>
          <a:bodyPr wrap="square">
            <a:spAutoFit/>
            <a:scene3d>
              <a:camera prst="orthographicFront"/>
              <a:lightRig rig="harsh" dir="t"/>
            </a:scene3d>
            <a:sp3d extrusionH="57150" prstMaterial="matte">
              <a:bevelT w="63500" h="12700" prst="angle"/>
              <a:contourClr>
                <a:schemeClr val="bg1">
                  <a:lumMod val="65000"/>
                </a:schemeClr>
              </a:contourClr>
            </a:sp3d>
          </a:bodyPr>
          <a:lstStyle/>
          <a:p>
            <a:pPr algn="r">
              <a:spcBef>
                <a:spcPct val="20000"/>
              </a:spcBef>
            </a:pPr>
            <a:r>
              <a:rPr lang="ru-RU" sz="3573" b="1" dirty="0">
                <a:ln>
                  <a:solidFill>
                    <a:schemeClr val="accent3">
                      <a:lumMod val="50000"/>
                    </a:schemeClr>
                  </a:solidFill>
                </a:ln>
                <a:solidFill>
                  <a:schemeClr val="accent3"/>
                </a:solidFill>
                <a:cs typeface="Times New Roman" pitchFamily="18" charset="0"/>
              </a:rPr>
              <a:t>БЕН РАН</a:t>
            </a:r>
          </a:p>
          <a:p>
            <a:pPr algn="r">
              <a:spcBef>
                <a:spcPct val="20000"/>
              </a:spcBef>
            </a:pPr>
            <a:r>
              <a:rPr lang="ru-RU" sz="2382" b="1" dirty="0">
                <a:ln>
                  <a:solidFill>
                    <a:schemeClr val="accent3">
                      <a:lumMod val="50000"/>
                    </a:schemeClr>
                  </a:solidFill>
                </a:ln>
                <a:solidFill>
                  <a:schemeClr val="accent3"/>
                </a:solidFill>
                <a:cs typeface="Times New Roman" pitchFamily="18" charset="0"/>
              </a:rPr>
              <a:t>142290, Московская обл., </a:t>
            </a:r>
          </a:p>
          <a:p>
            <a:pPr algn="r">
              <a:spcBef>
                <a:spcPct val="20000"/>
              </a:spcBef>
            </a:pPr>
            <a:r>
              <a:rPr lang="ru-RU" sz="2382" b="1" dirty="0">
                <a:ln>
                  <a:solidFill>
                    <a:schemeClr val="accent3">
                      <a:lumMod val="50000"/>
                    </a:schemeClr>
                  </a:solidFill>
                </a:ln>
                <a:solidFill>
                  <a:schemeClr val="accent3"/>
                </a:solidFill>
                <a:cs typeface="Times New Roman" pitchFamily="18" charset="0"/>
              </a:rPr>
              <a:t>г. Пущино, ул. Институтская, д.3, </a:t>
            </a:r>
          </a:p>
          <a:p>
            <a:pPr algn="r">
              <a:spcBef>
                <a:spcPct val="20000"/>
              </a:spcBef>
            </a:pPr>
            <a:r>
              <a:rPr lang="ru-RU" sz="2382" b="1" dirty="0">
                <a:ln>
                  <a:solidFill>
                    <a:schemeClr val="accent3">
                      <a:lumMod val="50000"/>
                    </a:schemeClr>
                  </a:solidFill>
                </a:ln>
                <a:solidFill>
                  <a:schemeClr val="accent3"/>
                </a:solidFill>
                <a:cs typeface="Times New Roman" pitchFamily="18" charset="0"/>
              </a:rPr>
              <a:t>(Центральная библиотека Пущинского Научного Центра РАН)</a:t>
            </a:r>
            <a:endParaRPr lang="ru-RU" sz="2382" b="1" dirty="0">
              <a:ln>
                <a:solidFill>
                  <a:schemeClr val="accent3">
                    <a:lumMod val="50000"/>
                  </a:schemeClr>
                </a:solidFill>
              </a:ln>
              <a:solidFill>
                <a:schemeClr val="accent3"/>
              </a:solidFill>
            </a:endParaRPr>
          </a:p>
        </p:txBody>
      </p:sp>
      <p:grpSp>
        <p:nvGrpSpPr>
          <p:cNvPr id="10" name="Группа 9"/>
          <p:cNvGrpSpPr/>
          <p:nvPr/>
        </p:nvGrpSpPr>
        <p:grpSpPr>
          <a:xfrm>
            <a:off x="4113033" y="4441280"/>
            <a:ext cx="4249505" cy="1290989"/>
            <a:chOff x="297724" y="3638949"/>
            <a:chExt cx="7344816" cy="2217262"/>
          </a:xfrm>
          <a:noFill/>
        </p:grpSpPr>
        <p:sp>
          <p:nvSpPr>
            <p:cNvPr id="9" name="Скругленный прямоугольник 8"/>
            <p:cNvSpPr/>
            <p:nvPr/>
          </p:nvSpPr>
          <p:spPr>
            <a:xfrm>
              <a:off x="297724" y="3638949"/>
              <a:ext cx="7344816" cy="2217262"/>
            </a:xfrm>
            <a:prstGeom prst="roundRect">
              <a:avLst/>
            </a:prstGeom>
            <a:grpFill/>
          </p:spPr>
          <p:style>
            <a:lnRef idx="2">
              <a:schemeClr val="accent1"/>
            </a:lnRef>
            <a:fillRef idx="1">
              <a:schemeClr val="lt1"/>
            </a:fillRef>
            <a:effectRef idx="0">
              <a:schemeClr val="accent1"/>
            </a:effectRef>
            <a:fontRef idx="minor">
              <a:schemeClr val="dk1"/>
            </a:fontRef>
          </p:style>
          <p:txBody>
            <a:bodyPr rtlCol="0" anchor="ctr"/>
            <a:lstStyle/>
            <a:p>
              <a:pPr algn="ctr"/>
              <a:endParaRPr lang="ru-RU" sz="3376">
                <a:solidFill>
                  <a:schemeClr val="accent5">
                    <a:lumMod val="75000"/>
                  </a:schemeClr>
                </a:solidFill>
              </a:endParaRPr>
            </a:p>
          </p:txBody>
        </p:sp>
        <p:sp>
          <p:nvSpPr>
            <p:cNvPr id="7" name="Прямоугольник 6"/>
            <p:cNvSpPr/>
            <p:nvPr/>
          </p:nvSpPr>
          <p:spPr>
            <a:xfrm>
              <a:off x="598907" y="3915101"/>
              <a:ext cx="6181806" cy="683220"/>
            </a:xfrm>
            <a:prstGeom prst="rect">
              <a:avLst/>
            </a:prstGeom>
            <a:grpFill/>
            <a:ln>
              <a:noFill/>
            </a:ln>
          </p:spPr>
          <p:style>
            <a:lnRef idx="2">
              <a:schemeClr val="accent1"/>
            </a:lnRef>
            <a:fillRef idx="1">
              <a:schemeClr val="lt1"/>
            </a:fillRef>
            <a:effectRef idx="0">
              <a:schemeClr val="accent1"/>
            </a:effectRef>
            <a:fontRef idx="minor">
              <a:schemeClr val="dk1"/>
            </a:fontRef>
          </p:style>
          <p:txBody>
            <a:bodyPr wrap="none">
              <a:spAutoFit/>
            </a:bodyPr>
            <a:lstStyle/>
            <a:p>
              <a:r>
                <a:rPr lang="en-US" sz="1985" u="sng" dirty="0">
                  <a:ln w="0"/>
                  <a:solidFill>
                    <a:schemeClr val="accent5">
                      <a:lumMod val="75000"/>
                    </a:schemeClr>
                  </a:solidFill>
                  <a:effectLst>
                    <a:outerShdw blurRad="38100" dist="19050" dir="2700000" algn="tl" rotWithShape="0">
                      <a:schemeClr val="dk1">
                        <a:alpha val="40000"/>
                      </a:schemeClr>
                    </a:outerShdw>
                  </a:effectLst>
                  <a:cs typeface="Times New Roman" pitchFamily="18" charset="0"/>
                </a:rPr>
                <a:t>e</a:t>
              </a:r>
              <a:r>
                <a:rPr lang="ru-RU" sz="1985" u="sng" dirty="0">
                  <a:ln w="0"/>
                  <a:solidFill>
                    <a:schemeClr val="accent5">
                      <a:lumMod val="75000"/>
                    </a:schemeClr>
                  </a:solidFill>
                  <a:effectLst>
                    <a:outerShdw blurRad="38100" dist="19050" dir="2700000" algn="tl" rotWithShape="0">
                      <a:schemeClr val="dk1">
                        <a:alpha val="40000"/>
                      </a:schemeClr>
                    </a:outerShdw>
                  </a:effectLst>
                  <a:cs typeface="Times New Roman" pitchFamily="18" charset="0"/>
                </a:rPr>
                <a:t>-</a:t>
              </a:r>
              <a:r>
                <a:rPr lang="en-US" sz="1985" u="sng" dirty="0">
                  <a:ln w="0"/>
                  <a:solidFill>
                    <a:schemeClr val="accent5">
                      <a:lumMod val="75000"/>
                    </a:schemeClr>
                  </a:solidFill>
                  <a:effectLst>
                    <a:outerShdw blurRad="38100" dist="19050" dir="2700000" algn="tl" rotWithShape="0">
                      <a:schemeClr val="dk1">
                        <a:alpha val="40000"/>
                      </a:schemeClr>
                    </a:outerShdw>
                  </a:effectLst>
                  <a:cs typeface="Times New Roman" pitchFamily="18" charset="0"/>
                </a:rPr>
                <a:t>mail</a:t>
              </a:r>
              <a:r>
                <a:rPr lang="ru-RU" sz="1985" u="sng" dirty="0">
                  <a:ln w="0"/>
                  <a:solidFill>
                    <a:schemeClr val="accent5">
                      <a:lumMod val="75000"/>
                    </a:schemeClr>
                  </a:solidFill>
                  <a:effectLst>
                    <a:outerShdw blurRad="38100" dist="19050" dir="2700000" algn="tl" rotWithShape="0">
                      <a:schemeClr val="dk1">
                        <a:alpha val="40000"/>
                      </a:schemeClr>
                    </a:outerShdw>
                  </a:effectLst>
                  <a:cs typeface="Times New Roman" pitchFamily="18" charset="0"/>
                </a:rPr>
                <a:t>: </a:t>
              </a:r>
              <a:r>
                <a:rPr lang="en-US" sz="1985" dirty="0" err="1">
                  <a:ln w="0"/>
                  <a:solidFill>
                    <a:schemeClr val="accent5">
                      <a:lumMod val="75000"/>
                    </a:schemeClr>
                  </a:solidFill>
                  <a:effectLst>
                    <a:outerShdw blurRad="38100" dist="19050" dir="2700000" algn="tl" rotWithShape="0">
                      <a:schemeClr val="dk1">
                        <a:alpha val="40000"/>
                      </a:schemeClr>
                    </a:outerShdw>
                  </a:effectLst>
                  <a:cs typeface="Times New Roman" pitchFamily="18" charset="0"/>
                </a:rPr>
                <a:t>elenabesk</a:t>
              </a:r>
              <a:r>
                <a:rPr lang="ru-RU" sz="1985" dirty="0">
                  <a:ln w="0"/>
                  <a:solidFill>
                    <a:schemeClr val="accent5">
                      <a:lumMod val="75000"/>
                    </a:schemeClr>
                  </a:solidFill>
                  <a:effectLst>
                    <a:outerShdw blurRad="38100" dist="19050" dir="2700000" algn="tl" rotWithShape="0">
                      <a:schemeClr val="dk1">
                        <a:alpha val="40000"/>
                      </a:schemeClr>
                    </a:outerShdw>
                  </a:effectLst>
                  <a:cs typeface="Times New Roman" pitchFamily="18" charset="0"/>
                </a:rPr>
                <a:t>@</a:t>
              </a:r>
              <a:r>
                <a:rPr lang="en-US" sz="1985" dirty="0">
                  <a:ln w="0"/>
                  <a:solidFill>
                    <a:schemeClr val="accent5">
                      <a:lumMod val="75000"/>
                    </a:schemeClr>
                  </a:solidFill>
                  <a:effectLst>
                    <a:outerShdw blurRad="38100" dist="19050" dir="2700000" algn="tl" rotWithShape="0">
                      <a:schemeClr val="dk1">
                        <a:alpha val="40000"/>
                      </a:schemeClr>
                    </a:outerShdw>
                  </a:effectLst>
                  <a:cs typeface="Times New Roman" pitchFamily="18" charset="0"/>
                </a:rPr>
                <a:t>gmail.ru</a:t>
              </a:r>
              <a:endParaRPr lang="ru-RU" sz="1985" dirty="0">
                <a:ln w="0"/>
                <a:solidFill>
                  <a:schemeClr val="accent5">
                    <a:lumMod val="75000"/>
                  </a:schemeClr>
                </a:solidFill>
                <a:effectLst>
                  <a:outerShdw blurRad="38100" dist="19050" dir="2700000" algn="tl" rotWithShape="0">
                    <a:schemeClr val="dk1">
                      <a:alpha val="40000"/>
                    </a:schemeClr>
                  </a:outerShdw>
                </a:effectLst>
              </a:endParaRPr>
            </a:p>
          </p:txBody>
        </p:sp>
        <p:sp>
          <p:nvSpPr>
            <p:cNvPr id="8" name="Прямоугольник 7"/>
            <p:cNvSpPr/>
            <p:nvPr/>
          </p:nvSpPr>
          <p:spPr>
            <a:xfrm>
              <a:off x="617390" y="4676403"/>
              <a:ext cx="4319950" cy="683220"/>
            </a:xfrm>
            <a:prstGeom prst="rect">
              <a:avLst/>
            </a:prstGeom>
            <a:grpFill/>
            <a:ln>
              <a:noFill/>
            </a:ln>
          </p:spPr>
          <p:style>
            <a:lnRef idx="2">
              <a:schemeClr val="accent1"/>
            </a:lnRef>
            <a:fillRef idx="1">
              <a:schemeClr val="lt1"/>
            </a:fillRef>
            <a:effectRef idx="0">
              <a:schemeClr val="accent1"/>
            </a:effectRef>
            <a:fontRef idx="minor">
              <a:schemeClr val="dk1"/>
            </a:fontRef>
          </p:style>
          <p:txBody>
            <a:bodyPr wrap="none">
              <a:spAutoFit/>
            </a:bodyPr>
            <a:lstStyle/>
            <a:p>
              <a:r>
                <a:rPr lang="ru-RU" sz="1985" dirty="0">
                  <a:ln w="0"/>
                  <a:solidFill>
                    <a:schemeClr val="accent5">
                      <a:lumMod val="75000"/>
                    </a:schemeClr>
                  </a:solidFill>
                  <a:effectLst>
                    <a:outerShdw blurRad="38100" dist="19050" dir="2700000" algn="tl" rotWithShape="0">
                      <a:schemeClr val="dk1">
                        <a:alpha val="40000"/>
                      </a:schemeClr>
                    </a:outerShdw>
                  </a:effectLst>
                  <a:cs typeface="Times New Roman" pitchFamily="18" charset="0"/>
                </a:rPr>
                <a:t>тел. (4967)73-93-22</a:t>
              </a:r>
              <a:endParaRPr lang="ru-RU" sz="1985" dirty="0">
                <a:ln w="0"/>
                <a:solidFill>
                  <a:schemeClr val="accent5">
                    <a:lumMod val="75000"/>
                  </a:schemeClr>
                </a:solidFill>
                <a:effectLst>
                  <a:outerShdw blurRad="38100" dist="19050" dir="2700000" algn="tl" rotWithShape="0">
                    <a:schemeClr val="dk1">
                      <a:alpha val="40000"/>
                    </a:schemeClr>
                  </a:outerShdw>
                </a:effectLst>
              </a:endParaRPr>
            </a:p>
          </p:txBody>
        </p:sp>
      </p:grpSp>
    </p:spTree>
    <p:extLst>
      <p:ext uri="{BB962C8B-B14F-4D97-AF65-F5344CB8AC3E}">
        <p14:creationId xmlns:p14="http://schemas.microsoft.com/office/powerpoint/2010/main" val="31346854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99244" y="165100"/>
            <a:ext cx="9203556" cy="369332"/>
          </a:xfrm>
          <a:prstGeom prst="rect">
            <a:avLst/>
          </a:prstGeom>
          <a:noFill/>
        </p:spPr>
        <p:txBody>
          <a:bodyPr wrap="square" rtlCol="0">
            <a:spAutoFit/>
          </a:bodyPr>
          <a:lstStyle/>
          <a:p>
            <a:r>
              <a:rPr lang="ru-RU" dirty="0" smtClean="0"/>
              <a:t>Библиотеки информационные центры архивы выключи в процесс </a:t>
            </a:r>
            <a:r>
              <a:rPr lang="ru-RU" b="1" dirty="0" err="1" smtClean="0"/>
              <a:t>цифровизации</a:t>
            </a:r>
            <a:r>
              <a:rPr lang="ru-RU" b="1" dirty="0" smtClean="0"/>
              <a:t>. </a:t>
            </a:r>
            <a:endParaRPr lang="ru-RU" b="1" dirty="0"/>
          </a:p>
        </p:txBody>
      </p:sp>
      <p:sp>
        <p:nvSpPr>
          <p:cNvPr id="2" name="Прямоугольник 1"/>
          <p:cNvSpPr/>
          <p:nvPr/>
        </p:nvSpPr>
        <p:spPr>
          <a:xfrm>
            <a:off x="871966" y="614241"/>
            <a:ext cx="4144020" cy="369332"/>
          </a:xfrm>
          <a:prstGeom prst="rect">
            <a:avLst/>
          </a:prstGeom>
        </p:spPr>
        <p:txBody>
          <a:bodyPr wrap="none">
            <a:spAutoFit/>
          </a:bodyPr>
          <a:lstStyle/>
          <a:p>
            <a:r>
              <a:rPr lang="ru-RU" dirty="0">
                <a:latin typeface="Times New Roman" panose="02020603050405020304" pitchFamily="18" charset="0"/>
                <a:ea typeface="Calibri" panose="020F0502020204030204" pitchFamily="34" charset="0"/>
              </a:rPr>
              <a:t>О</a:t>
            </a:r>
            <a:r>
              <a:rPr lang="ru-RU" dirty="0" smtClean="0">
                <a:latin typeface="Times New Roman" panose="02020603050405020304" pitchFamily="18" charset="0"/>
                <a:ea typeface="Calibri" panose="020F0502020204030204" pitchFamily="34" charset="0"/>
              </a:rPr>
              <a:t>цифровка </a:t>
            </a:r>
            <a:r>
              <a:rPr lang="ru-RU" dirty="0">
                <a:latin typeface="Times New Roman" panose="02020603050405020304" pitchFamily="18" charset="0"/>
                <a:ea typeface="Calibri" panose="020F0502020204030204" pitchFamily="34" charset="0"/>
              </a:rPr>
              <a:t>носит </a:t>
            </a:r>
            <a:r>
              <a:rPr lang="ru-RU" dirty="0" smtClean="0">
                <a:latin typeface="Times New Roman" panose="02020603050405020304" pitchFamily="18" charset="0"/>
                <a:ea typeface="Calibri" panose="020F0502020204030204" pitchFamily="34" charset="0"/>
              </a:rPr>
              <a:t>выборочный характер</a:t>
            </a:r>
            <a:endParaRPr lang="ru-RU" dirty="0"/>
          </a:p>
        </p:txBody>
      </p:sp>
      <p:sp>
        <p:nvSpPr>
          <p:cNvPr id="9" name="TextBox 8"/>
          <p:cNvSpPr txBox="1"/>
          <p:nvPr/>
        </p:nvSpPr>
        <p:spPr>
          <a:xfrm>
            <a:off x="4931113" y="593755"/>
            <a:ext cx="5032843" cy="369332"/>
          </a:xfrm>
          <a:prstGeom prst="rect">
            <a:avLst/>
          </a:prstGeom>
          <a:noFill/>
        </p:spPr>
        <p:txBody>
          <a:bodyPr wrap="square" rtlCol="0">
            <a:spAutoFit/>
          </a:bodyPr>
          <a:lstStyle/>
          <a:p>
            <a:r>
              <a:rPr lang="ru-RU" b="1" dirty="0" smtClean="0"/>
              <a:t>=</a:t>
            </a:r>
            <a:r>
              <a:rPr lang="en-US" b="1" dirty="0" smtClean="0"/>
              <a:t>&gt;</a:t>
            </a:r>
            <a:r>
              <a:rPr lang="ru-RU" b="1" dirty="0" smtClean="0"/>
              <a:t>    Критерии отбора документов</a:t>
            </a:r>
            <a:endParaRPr lang="ru-RU" dirty="0"/>
          </a:p>
        </p:txBody>
      </p:sp>
      <p:grpSp>
        <p:nvGrpSpPr>
          <p:cNvPr id="55" name="Группа 54"/>
          <p:cNvGrpSpPr/>
          <p:nvPr/>
        </p:nvGrpSpPr>
        <p:grpSpPr>
          <a:xfrm>
            <a:off x="174440" y="1135741"/>
            <a:ext cx="11750860" cy="5435728"/>
            <a:chOff x="174440" y="1465941"/>
            <a:chExt cx="11750860" cy="5435728"/>
          </a:xfrm>
        </p:grpSpPr>
        <p:sp>
          <p:nvSpPr>
            <p:cNvPr id="17" name="Полилиния 16"/>
            <p:cNvSpPr/>
            <p:nvPr/>
          </p:nvSpPr>
          <p:spPr>
            <a:xfrm>
              <a:off x="174440" y="4607069"/>
              <a:ext cx="1395053" cy="474535"/>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400" kern="1200" smtClean="0">
                  <a:latin typeface="+mj-lt"/>
                </a:rPr>
                <a:t>Оцифровка</a:t>
              </a:r>
              <a:endParaRPr lang="ru-RU" sz="1400" kern="1200" dirty="0">
                <a:latin typeface="+mj-lt"/>
              </a:endParaRPr>
            </a:p>
          </p:txBody>
        </p:sp>
        <p:sp>
          <p:nvSpPr>
            <p:cNvPr id="15" name="Полилиния 14"/>
            <p:cNvSpPr/>
            <p:nvPr/>
          </p:nvSpPr>
          <p:spPr>
            <a:xfrm>
              <a:off x="1818505" y="1465941"/>
              <a:ext cx="2602724" cy="5400000"/>
            </a:xfrm>
            <a:custGeom>
              <a:avLst/>
              <a:gdLst>
                <a:gd name="connsiteX0" fmla="*/ 0 w 1138885"/>
                <a:gd name="connsiteY0" fmla="*/ 113889 h 5267475"/>
                <a:gd name="connsiteX1" fmla="*/ 113889 w 1138885"/>
                <a:gd name="connsiteY1" fmla="*/ 0 h 5267475"/>
                <a:gd name="connsiteX2" fmla="*/ 1024997 w 1138885"/>
                <a:gd name="connsiteY2" fmla="*/ 0 h 5267475"/>
                <a:gd name="connsiteX3" fmla="*/ 1138886 w 1138885"/>
                <a:gd name="connsiteY3" fmla="*/ 113889 h 5267475"/>
                <a:gd name="connsiteX4" fmla="*/ 1138885 w 1138885"/>
                <a:gd name="connsiteY4" fmla="*/ 5153587 h 5267475"/>
                <a:gd name="connsiteX5" fmla="*/ 1024996 w 1138885"/>
                <a:gd name="connsiteY5" fmla="*/ 5267476 h 5267475"/>
                <a:gd name="connsiteX6" fmla="*/ 113889 w 1138885"/>
                <a:gd name="connsiteY6" fmla="*/ 5267475 h 5267475"/>
                <a:gd name="connsiteX7" fmla="*/ 0 w 1138885"/>
                <a:gd name="connsiteY7" fmla="*/ 5153586 h 5267475"/>
                <a:gd name="connsiteX8" fmla="*/ 0 w 1138885"/>
                <a:gd name="connsiteY8" fmla="*/ 113889 h 5267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38885" h="5267475">
                  <a:moveTo>
                    <a:pt x="0" y="113889"/>
                  </a:moveTo>
                  <a:cubicBezTo>
                    <a:pt x="0" y="50990"/>
                    <a:pt x="50990" y="0"/>
                    <a:pt x="113889" y="0"/>
                  </a:cubicBezTo>
                  <a:lnTo>
                    <a:pt x="1024997" y="0"/>
                  </a:lnTo>
                  <a:cubicBezTo>
                    <a:pt x="1087896" y="0"/>
                    <a:pt x="1138886" y="50990"/>
                    <a:pt x="1138886" y="113889"/>
                  </a:cubicBezTo>
                  <a:cubicBezTo>
                    <a:pt x="1138886" y="1793788"/>
                    <a:pt x="1138885" y="3473688"/>
                    <a:pt x="1138885" y="5153587"/>
                  </a:cubicBezTo>
                  <a:cubicBezTo>
                    <a:pt x="1138885" y="5216486"/>
                    <a:pt x="1087895" y="5267476"/>
                    <a:pt x="1024996" y="5267476"/>
                  </a:cubicBezTo>
                  <a:lnTo>
                    <a:pt x="113889" y="5267475"/>
                  </a:lnTo>
                  <a:cubicBezTo>
                    <a:pt x="50990" y="5267475"/>
                    <a:pt x="0" y="5216485"/>
                    <a:pt x="0" y="5153586"/>
                  </a:cubicBezTo>
                  <a:lnTo>
                    <a:pt x="0" y="113889"/>
                  </a:lnTo>
                  <a:close/>
                </a:path>
              </a:pathLst>
            </a:custGeom>
          </p:spPr>
          <p:style>
            <a:lnRef idx="1">
              <a:schemeClr val="accent4"/>
            </a:lnRef>
            <a:fillRef idx="2">
              <a:schemeClr val="accent4"/>
            </a:fillRef>
            <a:effectRef idx="1">
              <a:schemeClr val="accent4"/>
            </a:effectRef>
            <a:fontRef idx="minor">
              <a:schemeClr val="dk1"/>
            </a:fontRef>
          </p:style>
          <p:txBody>
            <a:bodyPr spcFirstLastPara="0" vert="horz" wrap="square" lIns="99568" tIns="99568" rIns="99568" bIns="3786801" numCol="1" spcCol="1270" anchor="ctr" anchorCtr="0">
              <a:noAutofit/>
            </a:bodyPr>
            <a:lstStyle/>
            <a:p>
              <a:pPr lvl="0" algn="ctr" defTabSz="622300">
                <a:lnSpc>
                  <a:spcPct val="90000"/>
                </a:lnSpc>
                <a:spcBef>
                  <a:spcPct val="0"/>
                </a:spcBef>
                <a:spcAft>
                  <a:spcPct val="35000"/>
                </a:spcAft>
              </a:pPr>
              <a:r>
                <a:rPr lang="ru-RU" sz="1400" kern="1200" dirty="0" smtClean="0">
                  <a:latin typeface="+mj-lt"/>
                </a:rPr>
                <a:t>ЦЕЛЬ</a:t>
              </a:r>
              <a:endParaRPr lang="ru-RU" sz="1400" kern="1200" dirty="0">
                <a:latin typeface="+mj-lt"/>
              </a:endParaRPr>
            </a:p>
          </p:txBody>
        </p:sp>
        <p:sp>
          <p:nvSpPr>
            <p:cNvPr id="19" name="Полилиния 18"/>
            <p:cNvSpPr/>
            <p:nvPr/>
          </p:nvSpPr>
          <p:spPr>
            <a:xfrm>
              <a:off x="2033947" y="3492539"/>
              <a:ext cx="2168937" cy="474535"/>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600" kern="1200" dirty="0" smtClean="0">
                  <a:latin typeface="+mj-lt"/>
                </a:rPr>
                <a:t>Сохранение</a:t>
              </a:r>
              <a:endParaRPr lang="ru-RU" sz="1600" kern="1200" dirty="0">
                <a:latin typeface="+mj-lt"/>
              </a:endParaRPr>
            </a:p>
          </p:txBody>
        </p:sp>
        <p:sp>
          <p:nvSpPr>
            <p:cNvPr id="35" name="Полилиния 34"/>
            <p:cNvSpPr/>
            <p:nvPr/>
          </p:nvSpPr>
          <p:spPr>
            <a:xfrm>
              <a:off x="2033947" y="5712239"/>
              <a:ext cx="2168937" cy="474535"/>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600" kern="1200" dirty="0" smtClean="0">
                  <a:latin typeface="+mj-lt"/>
                </a:rPr>
                <a:t>Обеспечение доступа</a:t>
              </a:r>
              <a:endParaRPr lang="ru-RU" sz="1600" kern="1200" dirty="0">
                <a:latin typeface="+mj-lt"/>
              </a:endParaRPr>
            </a:p>
          </p:txBody>
        </p:sp>
        <p:grpSp>
          <p:nvGrpSpPr>
            <p:cNvPr id="46" name="Группа 45"/>
            <p:cNvGrpSpPr/>
            <p:nvPr/>
          </p:nvGrpSpPr>
          <p:grpSpPr>
            <a:xfrm>
              <a:off x="9281511" y="1501669"/>
              <a:ext cx="2643789" cy="5400000"/>
              <a:chOff x="9209477" y="1501669"/>
              <a:chExt cx="2602724" cy="5400000"/>
            </a:xfrm>
          </p:grpSpPr>
          <p:sp>
            <p:nvSpPr>
              <p:cNvPr id="14" name="Полилиния 13"/>
              <p:cNvSpPr/>
              <p:nvPr/>
            </p:nvSpPr>
            <p:spPr>
              <a:xfrm>
                <a:off x="9209477" y="1501669"/>
                <a:ext cx="2602724" cy="5400000"/>
              </a:xfrm>
              <a:custGeom>
                <a:avLst/>
                <a:gdLst>
                  <a:gd name="connsiteX0" fmla="*/ 0 w 1138885"/>
                  <a:gd name="connsiteY0" fmla="*/ 113889 h 5267475"/>
                  <a:gd name="connsiteX1" fmla="*/ 113889 w 1138885"/>
                  <a:gd name="connsiteY1" fmla="*/ 0 h 5267475"/>
                  <a:gd name="connsiteX2" fmla="*/ 1024997 w 1138885"/>
                  <a:gd name="connsiteY2" fmla="*/ 0 h 5267475"/>
                  <a:gd name="connsiteX3" fmla="*/ 1138886 w 1138885"/>
                  <a:gd name="connsiteY3" fmla="*/ 113889 h 5267475"/>
                  <a:gd name="connsiteX4" fmla="*/ 1138885 w 1138885"/>
                  <a:gd name="connsiteY4" fmla="*/ 5153587 h 5267475"/>
                  <a:gd name="connsiteX5" fmla="*/ 1024996 w 1138885"/>
                  <a:gd name="connsiteY5" fmla="*/ 5267476 h 5267475"/>
                  <a:gd name="connsiteX6" fmla="*/ 113889 w 1138885"/>
                  <a:gd name="connsiteY6" fmla="*/ 5267475 h 5267475"/>
                  <a:gd name="connsiteX7" fmla="*/ 0 w 1138885"/>
                  <a:gd name="connsiteY7" fmla="*/ 5153586 h 5267475"/>
                  <a:gd name="connsiteX8" fmla="*/ 0 w 1138885"/>
                  <a:gd name="connsiteY8" fmla="*/ 113889 h 5267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38885" h="5267475">
                    <a:moveTo>
                      <a:pt x="0" y="113889"/>
                    </a:moveTo>
                    <a:cubicBezTo>
                      <a:pt x="0" y="50990"/>
                      <a:pt x="50990" y="0"/>
                      <a:pt x="113889" y="0"/>
                    </a:cubicBezTo>
                    <a:lnTo>
                      <a:pt x="1024997" y="0"/>
                    </a:lnTo>
                    <a:cubicBezTo>
                      <a:pt x="1087896" y="0"/>
                      <a:pt x="1138886" y="50990"/>
                      <a:pt x="1138886" y="113889"/>
                    </a:cubicBezTo>
                    <a:cubicBezTo>
                      <a:pt x="1138886" y="1793788"/>
                      <a:pt x="1138885" y="3473688"/>
                      <a:pt x="1138885" y="5153587"/>
                    </a:cubicBezTo>
                    <a:cubicBezTo>
                      <a:pt x="1138885" y="5216486"/>
                      <a:pt x="1087895" y="5267476"/>
                      <a:pt x="1024996" y="5267476"/>
                    </a:cubicBezTo>
                    <a:lnTo>
                      <a:pt x="113889" y="5267475"/>
                    </a:lnTo>
                    <a:cubicBezTo>
                      <a:pt x="50990" y="5267475"/>
                      <a:pt x="0" y="5216485"/>
                      <a:pt x="0" y="5153586"/>
                    </a:cubicBezTo>
                    <a:lnTo>
                      <a:pt x="0" y="113889"/>
                    </a:lnTo>
                    <a:close/>
                  </a:path>
                </a:pathLst>
              </a:custGeom>
            </p:spPr>
            <p:style>
              <a:lnRef idx="1">
                <a:schemeClr val="accent4"/>
              </a:lnRef>
              <a:fillRef idx="2">
                <a:schemeClr val="accent4"/>
              </a:fillRef>
              <a:effectRef idx="1">
                <a:schemeClr val="accent4"/>
              </a:effectRef>
              <a:fontRef idx="minor">
                <a:schemeClr val="dk1"/>
              </a:fontRef>
            </p:style>
            <p:txBody>
              <a:bodyPr spcFirstLastPara="0" vert="horz" wrap="square" lIns="99568" tIns="99568" rIns="99568" bIns="3786801" numCol="1" spcCol="1270" anchor="ctr" anchorCtr="0">
                <a:noAutofit/>
              </a:bodyPr>
              <a:lstStyle/>
              <a:p>
                <a:pPr lvl="0" algn="ctr" defTabSz="622300">
                  <a:lnSpc>
                    <a:spcPct val="90000"/>
                  </a:lnSpc>
                  <a:spcBef>
                    <a:spcPct val="0"/>
                  </a:spcBef>
                  <a:spcAft>
                    <a:spcPct val="35000"/>
                  </a:spcAft>
                </a:pPr>
                <a:r>
                  <a:rPr lang="ru-RU" sz="1400" kern="1200" dirty="0" smtClean="0">
                    <a:latin typeface="+mj-lt"/>
                  </a:rPr>
                  <a:t>ВЫБОР КРИТЕРИЕВ</a:t>
                </a:r>
                <a:endParaRPr lang="ru-RU" sz="1400" kern="1200" dirty="0">
                  <a:latin typeface="+mj-lt"/>
                </a:endParaRPr>
              </a:p>
            </p:txBody>
          </p:sp>
          <p:sp>
            <p:nvSpPr>
              <p:cNvPr id="21" name="Полилиния 20"/>
              <p:cNvSpPr/>
              <p:nvPr/>
            </p:nvSpPr>
            <p:spPr>
              <a:xfrm>
                <a:off x="9400583" y="2691077"/>
                <a:ext cx="2168937" cy="540000"/>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400" kern="1200" dirty="0" smtClean="0">
                    <a:latin typeface="+mj-lt"/>
                  </a:rPr>
                  <a:t>Историческая значимость</a:t>
                </a:r>
              </a:p>
            </p:txBody>
          </p:sp>
          <p:sp>
            <p:nvSpPr>
              <p:cNvPr id="27" name="Полилиния 26"/>
              <p:cNvSpPr/>
              <p:nvPr/>
            </p:nvSpPr>
            <p:spPr>
              <a:xfrm>
                <a:off x="9400583" y="3284602"/>
                <a:ext cx="2168937" cy="540000"/>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400" kern="1200" dirty="0" smtClean="0">
                    <a:latin typeface="+mj-lt"/>
                  </a:rPr>
                  <a:t>Ценность культурного наследия</a:t>
                </a:r>
              </a:p>
            </p:txBody>
          </p:sp>
          <p:sp>
            <p:nvSpPr>
              <p:cNvPr id="29" name="Полилиния 28"/>
              <p:cNvSpPr/>
              <p:nvPr/>
            </p:nvSpPr>
            <p:spPr>
              <a:xfrm>
                <a:off x="9400583" y="3878127"/>
                <a:ext cx="2168937" cy="540000"/>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400" kern="1200" smtClean="0">
                    <a:latin typeface="+mj-lt"/>
                  </a:rPr>
                  <a:t>Редкость</a:t>
                </a:r>
                <a:endParaRPr lang="ru-RU" sz="1400" kern="1200" dirty="0" smtClean="0">
                  <a:latin typeface="+mj-lt"/>
                </a:endParaRPr>
              </a:p>
            </p:txBody>
          </p:sp>
          <p:sp>
            <p:nvSpPr>
              <p:cNvPr id="31" name="Полилиния 30"/>
              <p:cNvSpPr/>
              <p:nvPr/>
            </p:nvSpPr>
            <p:spPr>
              <a:xfrm>
                <a:off x="9400583" y="4471652"/>
                <a:ext cx="2168937" cy="540000"/>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400" kern="1200" dirty="0" smtClean="0">
                    <a:latin typeface="+mj-lt"/>
                  </a:rPr>
                  <a:t>Уникальность</a:t>
                </a:r>
              </a:p>
            </p:txBody>
          </p:sp>
          <p:sp>
            <p:nvSpPr>
              <p:cNvPr id="37" name="Полилиния 36"/>
              <p:cNvSpPr/>
              <p:nvPr/>
            </p:nvSpPr>
            <p:spPr>
              <a:xfrm>
                <a:off x="9400583" y="5485291"/>
                <a:ext cx="2168937" cy="540000"/>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400" kern="1200" dirty="0" smtClean="0">
                    <a:latin typeface="+mj-lt"/>
                  </a:rPr>
                  <a:t>Востребованность </a:t>
                </a:r>
                <a:endParaRPr lang="ru-RU" sz="1400" kern="1200" dirty="0">
                  <a:latin typeface="+mj-lt"/>
                </a:endParaRPr>
              </a:p>
            </p:txBody>
          </p:sp>
          <p:sp>
            <p:nvSpPr>
              <p:cNvPr id="41" name="Полилиния 40"/>
              <p:cNvSpPr/>
              <p:nvPr/>
            </p:nvSpPr>
            <p:spPr>
              <a:xfrm>
                <a:off x="9400583" y="6078818"/>
                <a:ext cx="2168937" cy="540000"/>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400" kern="1200" smtClean="0">
                    <a:latin typeface="+mj-lt"/>
                  </a:rPr>
                  <a:t>Актуальность</a:t>
                </a:r>
                <a:endParaRPr lang="ru-RU" sz="1400" kern="1200" dirty="0">
                  <a:latin typeface="+mj-lt"/>
                </a:endParaRPr>
              </a:p>
            </p:txBody>
          </p:sp>
        </p:grpSp>
        <p:grpSp>
          <p:nvGrpSpPr>
            <p:cNvPr id="45" name="Группа 44"/>
            <p:cNvGrpSpPr/>
            <p:nvPr/>
          </p:nvGrpSpPr>
          <p:grpSpPr>
            <a:xfrm>
              <a:off x="4750001" y="1465941"/>
              <a:ext cx="4411327" cy="5400000"/>
              <a:chOff x="4750001" y="1465941"/>
              <a:chExt cx="4411327" cy="5400000"/>
            </a:xfrm>
          </p:grpSpPr>
          <p:sp>
            <p:nvSpPr>
              <p:cNvPr id="13" name="Полилиния 12"/>
              <p:cNvSpPr/>
              <p:nvPr/>
            </p:nvSpPr>
            <p:spPr>
              <a:xfrm>
                <a:off x="4750001" y="1465941"/>
                <a:ext cx="4411327" cy="5400000"/>
              </a:xfrm>
              <a:custGeom>
                <a:avLst/>
                <a:gdLst>
                  <a:gd name="connsiteX0" fmla="*/ 0 w 1138885"/>
                  <a:gd name="connsiteY0" fmla="*/ 113889 h 5267475"/>
                  <a:gd name="connsiteX1" fmla="*/ 113889 w 1138885"/>
                  <a:gd name="connsiteY1" fmla="*/ 0 h 5267475"/>
                  <a:gd name="connsiteX2" fmla="*/ 1024997 w 1138885"/>
                  <a:gd name="connsiteY2" fmla="*/ 0 h 5267475"/>
                  <a:gd name="connsiteX3" fmla="*/ 1138886 w 1138885"/>
                  <a:gd name="connsiteY3" fmla="*/ 113889 h 5267475"/>
                  <a:gd name="connsiteX4" fmla="*/ 1138885 w 1138885"/>
                  <a:gd name="connsiteY4" fmla="*/ 5153587 h 5267475"/>
                  <a:gd name="connsiteX5" fmla="*/ 1024996 w 1138885"/>
                  <a:gd name="connsiteY5" fmla="*/ 5267476 h 5267475"/>
                  <a:gd name="connsiteX6" fmla="*/ 113889 w 1138885"/>
                  <a:gd name="connsiteY6" fmla="*/ 5267475 h 5267475"/>
                  <a:gd name="connsiteX7" fmla="*/ 0 w 1138885"/>
                  <a:gd name="connsiteY7" fmla="*/ 5153586 h 5267475"/>
                  <a:gd name="connsiteX8" fmla="*/ 0 w 1138885"/>
                  <a:gd name="connsiteY8" fmla="*/ 113889 h 5267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38885" h="5267475">
                    <a:moveTo>
                      <a:pt x="0" y="113889"/>
                    </a:moveTo>
                    <a:cubicBezTo>
                      <a:pt x="0" y="50990"/>
                      <a:pt x="50990" y="0"/>
                      <a:pt x="113889" y="0"/>
                    </a:cubicBezTo>
                    <a:lnTo>
                      <a:pt x="1024997" y="0"/>
                    </a:lnTo>
                    <a:cubicBezTo>
                      <a:pt x="1087896" y="0"/>
                      <a:pt x="1138886" y="50990"/>
                      <a:pt x="1138886" y="113889"/>
                    </a:cubicBezTo>
                    <a:cubicBezTo>
                      <a:pt x="1138886" y="1793788"/>
                      <a:pt x="1138885" y="3473688"/>
                      <a:pt x="1138885" y="5153587"/>
                    </a:cubicBezTo>
                    <a:cubicBezTo>
                      <a:pt x="1138885" y="5216486"/>
                      <a:pt x="1087895" y="5267476"/>
                      <a:pt x="1024996" y="5267476"/>
                    </a:cubicBezTo>
                    <a:lnTo>
                      <a:pt x="113889" y="5267475"/>
                    </a:lnTo>
                    <a:cubicBezTo>
                      <a:pt x="50990" y="5267475"/>
                      <a:pt x="0" y="5216485"/>
                      <a:pt x="0" y="5153586"/>
                    </a:cubicBezTo>
                    <a:lnTo>
                      <a:pt x="0" y="113889"/>
                    </a:lnTo>
                    <a:close/>
                  </a:path>
                </a:pathLst>
              </a:custGeom>
            </p:spPr>
            <p:style>
              <a:lnRef idx="1">
                <a:schemeClr val="accent4"/>
              </a:lnRef>
              <a:fillRef idx="2">
                <a:schemeClr val="accent4"/>
              </a:fillRef>
              <a:effectRef idx="1">
                <a:schemeClr val="accent4"/>
              </a:effectRef>
              <a:fontRef idx="minor">
                <a:schemeClr val="dk1"/>
              </a:fontRef>
            </p:style>
            <p:txBody>
              <a:bodyPr spcFirstLastPara="0" vert="horz" wrap="square" lIns="99568" tIns="99568" rIns="99568" bIns="3786801" numCol="1" spcCol="1270" anchor="ctr" anchorCtr="0">
                <a:noAutofit/>
              </a:bodyPr>
              <a:lstStyle/>
              <a:p>
                <a:pPr lvl="0" algn="ctr" defTabSz="622300">
                  <a:lnSpc>
                    <a:spcPct val="90000"/>
                  </a:lnSpc>
                  <a:spcBef>
                    <a:spcPct val="0"/>
                  </a:spcBef>
                  <a:spcAft>
                    <a:spcPct val="35000"/>
                  </a:spcAft>
                </a:pPr>
                <a:r>
                  <a:rPr lang="ru-RU" sz="1400" kern="1200" dirty="0" smtClean="0">
                    <a:latin typeface="+mj-lt"/>
                  </a:rPr>
                  <a:t>ПРИОРИТЕТНОСТЬ ДОКУМЕНТОВ</a:t>
                </a:r>
                <a:endParaRPr lang="ru-RU" sz="1400" kern="1200" dirty="0">
                  <a:latin typeface="+mj-lt"/>
                </a:endParaRPr>
              </a:p>
            </p:txBody>
          </p:sp>
          <p:sp>
            <p:nvSpPr>
              <p:cNvPr id="23" name="Полилиния 22"/>
              <p:cNvSpPr/>
              <p:nvPr/>
            </p:nvSpPr>
            <p:spPr>
              <a:xfrm>
                <a:off x="4913587" y="2688366"/>
                <a:ext cx="3996000" cy="614090"/>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789" tIns="22789" rIns="22789" bIns="22789" numCol="1" spcCol="1270" anchor="ctr" anchorCtr="0">
                <a:noAutofit/>
              </a:bodyPr>
              <a:lstStyle/>
              <a:p>
                <a:pPr lvl="0" algn="ctr" defTabSz="622300">
                  <a:lnSpc>
                    <a:spcPct val="90000"/>
                  </a:lnSpc>
                  <a:spcBef>
                    <a:spcPct val="0"/>
                  </a:spcBef>
                  <a:spcAft>
                    <a:spcPct val="35000"/>
                  </a:spcAft>
                </a:pPr>
                <a:r>
                  <a:rPr lang="ru-RU" sz="1200" kern="1200" dirty="0" smtClean="0">
                    <a:latin typeface="+mj-lt"/>
                  </a:rPr>
                  <a:t>документы в неудовлетворительном физическом состоянии, с угрозой утраты </a:t>
                </a:r>
                <a:r>
                  <a:rPr lang="ru-RU" sz="1200" b="1" kern="1200" dirty="0" smtClean="0">
                    <a:latin typeface="+mj-lt"/>
                  </a:rPr>
                  <a:t>подлинника</a:t>
                </a:r>
                <a:endParaRPr lang="ru-RU" sz="1200" b="1" kern="1200" dirty="0">
                  <a:latin typeface="+mj-lt"/>
                </a:endParaRPr>
              </a:p>
            </p:txBody>
          </p:sp>
          <p:sp>
            <p:nvSpPr>
              <p:cNvPr id="25" name="Полилиния 24"/>
              <p:cNvSpPr/>
              <p:nvPr/>
            </p:nvSpPr>
            <p:spPr>
              <a:xfrm>
                <a:off x="4913587" y="3384934"/>
                <a:ext cx="3996000" cy="1446921"/>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2000" tIns="22789" rIns="22789" bIns="22789" numCol="1" spcCol="1270" anchor="ctr" anchorCtr="0">
                <a:noAutofit/>
              </a:bodyPr>
              <a:lstStyle/>
              <a:p>
                <a:pPr>
                  <a:lnSpc>
                    <a:spcPts val="1600"/>
                  </a:lnSpc>
                </a:pPr>
                <a:r>
                  <a:rPr lang="ru-RU" sz="1200" dirty="0">
                    <a:latin typeface="+mj-lt"/>
                    <a:ea typeface="Calibri" panose="020F0502020204030204" pitchFamily="34" charset="0"/>
                  </a:rPr>
                  <a:t>документы, для которых существует угроза утраты </a:t>
                </a:r>
                <a:r>
                  <a:rPr lang="ru-RU" sz="1200" b="1" dirty="0">
                    <a:latin typeface="+mj-lt"/>
                    <a:ea typeface="Calibri" panose="020F0502020204030204" pitchFamily="34" charset="0"/>
                  </a:rPr>
                  <a:t>информации</a:t>
                </a:r>
                <a:r>
                  <a:rPr lang="ru-RU" sz="1200" dirty="0">
                    <a:latin typeface="+mj-lt"/>
                    <a:ea typeface="Calibri" panose="020F0502020204030204" pitchFamily="34" charset="0"/>
                  </a:rPr>
                  <a:t> (например, для документов на бумажной основе – угасание текста; для </a:t>
                </a:r>
                <a:r>
                  <a:rPr lang="ru-RU" sz="1200" dirty="0" err="1">
                    <a:latin typeface="+mj-lt"/>
                    <a:ea typeface="Calibri" panose="020F0502020204030204" pitchFamily="34" charset="0"/>
                  </a:rPr>
                  <a:t>фонозаписей</a:t>
                </a:r>
                <a:r>
                  <a:rPr lang="ru-RU" sz="1200" dirty="0">
                    <a:latin typeface="+mj-lt"/>
                    <a:ea typeface="Calibri" panose="020F0502020204030204" pitchFamily="34" charset="0"/>
                  </a:rPr>
                  <a:t> на магнитной ленте – размагничивание; для цветных </a:t>
                </a:r>
                <a:r>
                  <a:rPr lang="ru-RU" sz="1200" dirty="0" err="1">
                    <a:latin typeface="+mj-lt"/>
                    <a:ea typeface="Calibri" panose="020F0502020204030204" pitchFamily="34" charset="0"/>
                  </a:rPr>
                  <a:t>фотонегативов</a:t>
                </a:r>
                <a:r>
                  <a:rPr lang="ru-RU" sz="1200" dirty="0">
                    <a:latin typeface="+mj-lt"/>
                    <a:ea typeface="Calibri" panose="020F0502020204030204" pitchFamily="34" charset="0"/>
                  </a:rPr>
                  <a:t> – утрата цветности и т.п.) при удовлетворительном физическом состоянии носителя</a:t>
                </a:r>
                <a:endParaRPr lang="ru-RU" sz="1200" dirty="0">
                  <a:latin typeface="+mj-lt"/>
                </a:endParaRPr>
              </a:p>
            </p:txBody>
          </p:sp>
          <p:sp>
            <p:nvSpPr>
              <p:cNvPr id="39" name="Полилиния 38"/>
              <p:cNvSpPr/>
              <p:nvPr/>
            </p:nvSpPr>
            <p:spPr>
              <a:xfrm>
                <a:off x="4931113" y="5195905"/>
                <a:ext cx="3996000" cy="757793"/>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2000" tIns="22789" rIns="22789" bIns="22789" numCol="1" spcCol="1270" anchor="ctr" anchorCtr="0">
                <a:noAutofit/>
              </a:bodyPr>
              <a:lstStyle/>
              <a:p>
                <a:r>
                  <a:rPr lang="ru-RU" sz="1200" dirty="0">
                    <a:latin typeface="+mj-lt"/>
                    <a:cs typeface="Times New Roman" panose="02020603050405020304" pitchFamily="18" charset="0"/>
                  </a:rPr>
                  <a:t>наиболее используемые документы, независимо от времени их создания, материала и техники изготовления</a:t>
                </a:r>
              </a:p>
            </p:txBody>
          </p:sp>
          <p:sp>
            <p:nvSpPr>
              <p:cNvPr id="44" name="Полилиния 43"/>
              <p:cNvSpPr/>
              <p:nvPr/>
            </p:nvSpPr>
            <p:spPr>
              <a:xfrm>
                <a:off x="4964689" y="6013370"/>
                <a:ext cx="3909025" cy="689731"/>
              </a:xfrm>
              <a:custGeom>
                <a:avLst/>
                <a:gdLst>
                  <a:gd name="connsiteX0" fmla="*/ 0 w 949071"/>
                  <a:gd name="connsiteY0" fmla="*/ 47454 h 474535"/>
                  <a:gd name="connsiteX1" fmla="*/ 47454 w 949071"/>
                  <a:gd name="connsiteY1" fmla="*/ 0 h 474535"/>
                  <a:gd name="connsiteX2" fmla="*/ 901618 w 949071"/>
                  <a:gd name="connsiteY2" fmla="*/ 0 h 474535"/>
                  <a:gd name="connsiteX3" fmla="*/ 949072 w 949071"/>
                  <a:gd name="connsiteY3" fmla="*/ 47454 h 474535"/>
                  <a:gd name="connsiteX4" fmla="*/ 949071 w 949071"/>
                  <a:gd name="connsiteY4" fmla="*/ 427082 h 474535"/>
                  <a:gd name="connsiteX5" fmla="*/ 901617 w 949071"/>
                  <a:gd name="connsiteY5" fmla="*/ 474536 h 474535"/>
                  <a:gd name="connsiteX6" fmla="*/ 47454 w 949071"/>
                  <a:gd name="connsiteY6" fmla="*/ 474535 h 474535"/>
                  <a:gd name="connsiteX7" fmla="*/ 0 w 949071"/>
                  <a:gd name="connsiteY7" fmla="*/ 427081 h 474535"/>
                  <a:gd name="connsiteX8" fmla="*/ 0 w 949071"/>
                  <a:gd name="connsiteY8" fmla="*/ 47454 h 4745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9071" h="474535">
                    <a:moveTo>
                      <a:pt x="0" y="47454"/>
                    </a:moveTo>
                    <a:cubicBezTo>
                      <a:pt x="0" y="21246"/>
                      <a:pt x="21246" y="0"/>
                      <a:pt x="47454" y="0"/>
                    </a:cubicBezTo>
                    <a:lnTo>
                      <a:pt x="901618" y="0"/>
                    </a:lnTo>
                    <a:cubicBezTo>
                      <a:pt x="927826" y="0"/>
                      <a:pt x="949072" y="21246"/>
                      <a:pt x="949072" y="47454"/>
                    </a:cubicBezTo>
                    <a:cubicBezTo>
                      <a:pt x="949072" y="173997"/>
                      <a:pt x="949071" y="300539"/>
                      <a:pt x="949071" y="427082"/>
                    </a:cubicBezTo>
                    <a:cubicBezTo>
                      <a:pt x="949071" y="453290"/>
                      <a:pt x="927825" y="474536"/>
                      <a:pt x="901617" y="474536"/>
                    </a:cubicBezTo>
                    <a:lnTo>
                      <a:pt x="47454" y="474535"/>
                    </a:lnTo>
                    <a:cubicBezTo>
                      <a:pt x="21246" y="474535"/>
                      <a:pt x="0" y="453289"/>
                      <a:pt x="0" y="427081"/>
                    </a:cubicBezTo>
                    <a:lnTo>
                      <a:pt x="0" y="47454"/>
                    </a:lnTo>
                    <a:close/>
                  </a:path>
                </a:pathLst>
              </a:custGeom>
              <a:solidFill>
                <a:schemeClr val="accent1">
                  <a:lumMod val="50000"/>
                </a:schemeClr>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08000" tIns="22789" rIns="22789" bIns="22789" numCol="1" spcCol="1270" anchor="ctr" anchorCtr="0">
                <a:noAutofit/>
              </a:bodyPr>
              <a:lstStyle/>
              <a:p>
                <a:r>
                  <a:rPr lang="ru-RU" sz="1600" dirty="0" smtClean="0">
                    <a:latin typeface="+mj-lt"/>
                    <a:cs typeface="Times New Roman" panose="02020603050405020304" pitchFamily="18" charset="0"/>
                  </a:rPr>
                  <a:t> документы на которых опираются научные исследования</a:t>
                </a:r>
                <a:endParaRPr lang="ru-RU" sz="1600" dirty="0">
                  <a:latin typeface="+mj-lt"/>
                  <a:cs typeface="Times New Roman" panose="02020603050405020304" pitchFamily="18" charset="0"/>
                </a:endParaRPr>
              </a:p>
            </p:txBody>
          </p:sp>
        </p:grpSp>
        <p:cxnSp>
          <p:nvCxnSpPr>
            <p:cNvPr id="48" name="Прямая со стрелкой 47"/>
            <p:cNvCxnSpPr>
              <a:stCxn id="17" idx="3"/>
              <a:endCxn id="19" idx="7"/>
            </p:cNvCxnSpPr>
            <p:nvPr/>
          </p:nvCxnSpPr>
          <p:spPr>
            <a:xfrm flipV="1">
              <a:off x="1569494" y="3919620"/>
              <a:ext cx="464453" cy="7349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Прямая со стрелкой 49"/>
            <p:cNvCxnSpPr>
              <a:endCxn id="35" idx="0"/>
            </p:cNvCxnSpPr>
            <p:nvPr/>
          </p:nvCxnSpPr>
          <p:spPr>
            <a:xfrm>
              <a:off x="1543134" y="5112863"/>
              <a:ext cx="490813" cy="6468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1" name="Стрелка вправо 50"/>
            <p:cNvSpPr/>
            <p:nvPr/>
          </p:nvSpPr>
          <p:spPr>
            <a:xfrm>
              <a:off x="4383129" y="3657600"/>
              <a:ext cx="396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2" name="Стрелка вправо 51"/>
            <p:cNvSpPr/>
            <p:nvPr/>
          </p:nvSpPr>
          <p:spPr>
            <a:xfrm>
              <a:off x="4354001" y="5842000"/>
              <a:ext cx="396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32" name="Стрелка вправо 31"/>
          <p:cNvSpPr/>
          <p:nvPr/>
        </p:nvSpPr>
        <p:spPr>
          <a:xfrm>
            <a:off x="9023026" y="3343318"/>
            <a:ext cx="396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3" name="Стрелка вправо 32"/>
          <p:cNvSpPr/>
          <p:nvPr/>
        </p:nvSpPr>
        <p:spPr>
          <a:xfrm>
            <a:off x="8993898" y="5527718"/>
            <a:ext cx="396000" cy="216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361354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38146" y="4960100"/>
            <a:ext cx="10549270" cy="646331"/>
          </a:xfrm>
          <a:prstGeom prst="rect">
            <a:avLst/>
          </a:prstGeom>
          <a:noFill/>
        </p:spPr>
        <p:txBody>
          <a:bodyPr wrap="square" rtlCol="0">
            <a:spAutoFit/>
          </a:bodyPr>
          <a:lstStyle/>
          <a:p>
            <a:pPr algn="r"/>
            <a:r>
              <a:rPr lang="ru-RU" dirty="0" smtClean="0"/>
              <a:t> ПРАКТИЧЕСКАЯ ЦЕЛЬ - для </a:t>
            </a:r>
            <a:r>
              <a:rPr lang="ru-RU" dirty="0"/>
              <a:t>научных, научно-технических, библиотек образовательных учреждений, центров </a:t>
            </a:r>
            <a:r>
              <a:rPr lang="ru-RU" dirty="0" smtClean="0"/>
              <a:t>НТИ</a:t>
            </a:r>
            <a:endParaRPr lang="ru-RU" dirty="0"/>
          </a:p>
        </p:txBody>
      </p:sp>
      <p:sp>
        <p:nvSpPr>
          <p:cNvPr id="3" name="TextBox 2"/>
          <p:cNvSpPr txBox="1"/>
          <p:nvPr/>
        </p:nvSpPr>
        <p:spPr>
          <a:xfrm>
            <a:off x="522400" y="5395753"/>
            <a:ext cx="10638659" cy="1323439"/>
          </a:xfrm>
          <a:prstGeom prst="rect">
            <a:avLst/>
          </a:prstGeom>
          <a:noFill/>
        </p:spPr>
        <p:txBody>
          <a:bodyPr wrap="square" rtlCol="0">
            <a:spAutoFit/>
          </a:bodyPr>
          <a:lstStyle/>
          <a:p>
            <a:pPr marL="1976438" indent="-457200">
              <a:buFont typeface="Arial" panose="020B0604020202020204" pitchFamily="34" charset="0"/>
              <a:buChar char="•"/>
            </a:pPr>
            <a:r>
              <a:rPr lang="ru-RU" sz="1600" dirty="0" smtClean="0"/>
              <a:t>представить </a:t>
            </a:r>
            <a:r>
              <a:rPr lang="ru-RU" sz="1600" dirty="0"/>
              <a:t>ресурсы в более компактном виде, </a:t>
            </a:r>
            <a:endParaRPr lang="ru-RU" sz="1600" dirty="0" smtClean="0"/>
          </a:p>
          <a:p>
            <a:pPr marL="1976438" indent="-457200">
              <a:buFont typeface="Arial" panose="020B0604020202020204" pitchFamily="34" charset="0"/>
              <a:buChar char="•"/>
            </a:pPr>
            <a:r>
              <a:rPr lang="ru-RU" sz="1600" dirty="0" smtClean="0"/>
              <a:t>сделать </a:t>
            </a:r>
            <a:r>
              <a:rPr lang="ru-RU" sz="1600" dirty="0"/>
              <a:t>их удобнее для автоматического поиска, </a:t>
            </a:r>
            <a:endParaRPr lang="ru-RU" sz="1600" dirty="0" smtClean="0"/>
          </a:p>
          <a:p>
            <a:pPr marL="1976438" indent="-457200">
              <a:buFont typeface="Arial" panose="020B0604020202020204" pitchFamily="34" charset="0"/>
              <a:buChar char="•"/>
            </a:pPr>
            <a:r>
              <a:rPr lang="ru-RU" sz="1600" dirty="0" smtClean="0"/>
              <a:t>снять </a:t>
            </a:r>
            <a:r>
              <a:rPr lang="ru-RU" sz="1600" dirty="0"/>
              <a:t>вопрос физической доступности, особенно для редких/ специализированных </a:t>
            </a:r>
            <a:r>
              <a:rPr lang="en-US" sz="1600" dirty="0" smtClean="0"/>
              <a:t> </a:t>
            </a:r>
            <a:r>
              <a:rPr lang="ru-RU" sz="1600" dirty="0" smtClean="0"/>
              <a:t>источников, недоступных </a:t>
            </a:r>
            <a:r>
              <a:rPr lang="ru-RU" sz="1600" dirty="0"/>
              <a:t>удаленным </a:t>
            </a:r>
            <a:r>
              <a:rPr lang="ru-RU" sz="1600" dirty="0" smtClean="0"/>
              <a:t>пользователям</a:t>
            </a:r>
          </a:p>
          <a:p>
            <a:pPr marL="1976438" indent="-457200">
              <a:buFont typeface="Arial" panose="020B0604020202020204" pitchFamily="34" charset="0"/>
              <a:buChar char="•"/>
            </a:pPr>
            <a:r>
              <a:rPr lang="ru-RU" sz="1600" dirty="0" smtClean="0"/>
              <a:t>стандартизации метаданных </a:t>
            </a:r>
            <a:r>
              <a:rPr lang="ru-RU" sz="1600" dirty="0"/>
              <a:t>для интеграции их в библиотечные менеджеры </a:t>
            </a:r>
            <a:r>
              <a:rPr lang="ru-RU" sz="1600" dirty="0" smtClean="0"/>
              <a:t> и системы</a:t>
            </a:r>
            <a:endParaRPr lang="ru-RU" sz="1600" dirty="0"/>
          </a:p>
        </p:txBody>
      </p:sp>
      <p:grpSp>
        <p:nvGrpSpPr>
          <p:cNvPr id="29" name="Группа 28"/>
          <p:cNvGrpSpPr/>
          <p:nvPr/>
        </p:nvGrpSpPr>
        <p:grpSpPr>
          <a:xfrm>
            <a:off x="441063" y="392394"/>
            <a:ext cx="11446353" cy="2955924"/>
            <a:chOff x="283309" y="-138891"/>
            <a:chExt cx="11446353" cy="2955924"/>
          </a:xfrm>
        </p:grpSpPr>
        <p:grpSp>
          <p:nvGrpSpPr>
            <p:cNvPr id="19" name="Группа 18"/>
            <p:cNvGrpSpPr/>
            <p:nvPr/>
          </p:nvGrpSpPr>
          <p:grpSpPr>
            <a:xfrm>
              <a:off x="364647" y="-138891"/>
              <a:ext cx="11020344" cy="2801028"/>
              <a:chOff x="515753" y="-557991"/>
              <a:chExt cx="11020344" cy="2801028"/>
            </a:xfrm>
          </p:grpSpPr>
          <p:sp>
            <p:nvSpPr>
              <p:cNvPr id="6" name="Прямоугольник 5"/>
              <p:cNvSpPr/>
              <p:nvPr/>
            </p:nvSpPr>
            <p:spPr>
              <a:xfrm>
                <a:off x="2147965" y="-557991"/>
                <a:ext cx="7917435" cy="369332"/>
              </a:xfrm>
              <a:prstGeom prst="rect">
                <a:avLst/>
              </a:prstGeom>
              <a:ln/>
            </p:spPr>
            <p:style>
              <a:lnRef idx="1">
                <a:schemeClr val="accent1"/>
              </a:lnRef>
              <a:fillRef idx="3">
                <a:schemeClr val="accent1"/>
              </a:fillRef>
              <a:effectRef idx="2">
                <a:schemeClr val="accent1"/>
              </a:effectRef>
              <a:fontRef idx="minor">
                <a:schemeClr val="lt1"/>
              </a:fontRef>
            </p:style>
            <p:txBody>
              <a:bodyPr wrap="square">
                <a:spAutoFit/>
              </a:bodyPr>
              <a:lstStyle/>
              <a:p>
                <a:pPr algn="ctr"/>
                <a:r>
                  <a:rPr lang="ru-RU" b="1" dirty="0" smtClean="0"/>
                  <a:t> КРИТЕРИЙ АКТУАЛЬНОСТИ</a:t>
                </a:r>
                <a:endParaRPr lang="ru-RU" dirty="0" smtClean="0">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515753" y="627210"/>
                <a:ext cx="3400903" cy="1615827"/>
              </a:xfrm>
              <a:prstGeom prst="rect">
                <a:avLst/>
              </a:prstGeom>
            </p:spPr>
            <p:txBody>
              <a:bodyPr wrap="square">
                <a:spAutoFit/>
              </a:bodyPr>
              <a:lstStyle/>
              <a:p>
                <a:pPr lvl="0" algn="ctr">
                  <a:spcBef>
                    <a:spcPts val="1200"/>
                  </a:spcBef>
                  <a:spcAft>
                    <a:spcPts val="600"/>
                  </a:spcAft>
                </a:pPr>
                <a:r>
                  <a:rPr lang="ru-RU" b="1" dirty="0">
                    <a:latin typeface="Times New Roman" panose="02020603050405020304" pitchFamily="18" charset="0"/>
                    <a:ea typeface="Times New Roman" panose="02020603050405020304" pitchFamily="18" charset="0"/>
                  </a:rPr>
                  <a:t>Соответствие глобальным вызовам </a:t>
                </a:r>
                <a:endParaRPr lang="ru-RU" b="1" dirty="0" smtClean="0">
                  <a:latin typeface="Times New Roman" panose="02020603050405020304" pitchFamily="18" charset="0"/>
                  <a:ea typeface="Times New Roman" panose="02020603050405020304" pitchFamily="18" charset="0"/>
                </a:endParaRPr>
              </a:p>
              <a:p>
                <a:pPr lvl="0" algn="ctr">
                  <a:spcBef>
                    <a:spcPts val="1200"/>
                  </a:spcBef>
                  <a:spcAft>
                    <a:spcPts val="600"/>
                  </a:spcAft>
                </a:pPr>
                <a:r>
                  <a:rPr lang="ru-RU" sz="1600" b="1" dirty="0" smtClean="0">
                    <a:latin typeface="Times New Roman" panose="02020603050405020304" pitchFamily="18" charset="0"/>
                    <a:ea typeface="Times New Roman" panose="02020603050405020304" pitchFamily="18" charset="0"/>
                  </a:rPr>
                  <a:t>(стратегические направления развития: климат</a:t>
                </a:r>
                <a:r>
                  <a:rPr lang="ru-RU" sz="1600" b="1" dirty="0">
                    <a:latin typeface="Times New Roman" panose="02020603050405020304" pitchFamily="18" charset="0"/>
                    <a:ea typeface="Times New Roman" panose="02020603050405020304" pitchFamily="18" charset="0"/>
                  </a:rPr>
                  <a:t>, энергетика, медицина, ИИ и т. д.)</a:t>
                </a:r>
                <a:endParaRPr lang="ru-RU" sz="1600" b="1" dirty="0">
                  <a:effectLst/>
                  <a:latin typeface="Times New Roman" panose="02020603050405020304" pitchFamily="18" charset="0"/>
                  <a:ea typeface="Times New Roman" panose="02020603050405020304" pitchFamily="18" charset="0"/>
                </a:endParaRPr>
              </a:p>
            </p:txBody>
          </p:sp>
          <p:sp>
            <p:nvSpPr>
              <p:cNvPr id="9" name="Прямоугольник 8"/>
              <p:cNvSpPr/>
              <p:nvPr/>
            </p:nvSpPr>
            <p:spPr>
              <a:xfrm>
                <a:off x="4596059" y="627210"/>
                <a:ext cx="2628900" cy="1231106"/>
              </a:xfrm>
              <a:prstGeom prst="rect">
                <a:avLst/>
              </a:prstGeom>
            </p:spPr>
            <p:txBody>
              <a:bodyPr wrap="square">
                <a:spAutoFit/>
              </a:bodyPr>
              <a:lstStyle/>
              <a:p>
                <a:pPr algn="ctr"/>
                <a:r>
                  <a:rPr lang="ru-RU" b="1" dirty="0">
                    <a:latin typeface="Times New Roman" panose="02020603050405020304" pitchFamily="18" charset="0"/>
                    <a:ea typeface="Calibri" panose="020F0502020204030204" pitchFamily="34" charset="0"/>
                  </a:rPr>
                  <a:t>Научная </a:t>
                </a:r>
                <a:r>
                  <a:rPr lang="ru-RU" b="1" dirty="0" smtClean="0">
                    <a:latin typeface="Times New Roman" panose="02020603050405020304" pitchFamily="18" charset="0"/>
                    <a:ea typeface="Calibri" panose="020F0502020204030204" pitchFamily="34" charset="0"/>
                  </a:rPr>
                  <a:t>значимость </a:t>
                </a:r>
              </a:p>
              <a:p>
                <a:pPr algn="ctr"/>
                <a:endParaRPr lang="ru-RU" sz="1400" b="1" dirty="0">
                  <a:latin typeface="Times New Roman" panose="02020603050405020304" pitchFamily="18" charset="0"/>
                  <a:ea typeface="Calibri" panose="020F0502020204030204" pitchFamily="34" charset="0"/>
                </a:endParaRPr>
              </a:p>
              <a:p>
                <a:pPr algn="ctr"/>
                <a:r>
                  <a:rPr lang="ru-RU" sz="1400" b="1" dirty="0" smtClean="0">
                    <a:latin typeface="Times New Roman" panose="02020603050405020304" pitchFamily="18" charset="0"/>
                    <a:ea typeface="Calibri" panose="020F0502020204030204" pitchFamily="34" charset="0"/>
                  </a:rPr>
                  <a:t>(то, что может обеспечить дальнейшее развитие научно-технической сферы)</a:t>
                </a:r>
                <a:endParaRPr lang="ru-RU" sz="1400" dirty="0"/>
              </a:p>
            </p:txBody>
          </p:sp>
          <p:sp>
            <p:nvSpPr>
              <p:cNvPr id="10" name="Прямоугольник 9"/>
              <p:cNvSpPr/>
              <p:nvPr/>
            </p:nvSpPr>
            <p:spPr>
              <a:xfrm>
                <a:off x="7904362" y="662613"/>
                <a:ext cx="3631735" cy="1231106"/>
              </a:xfrm>
              <a:prstGeom prst="rect">
                <a:avLst/>
              </a:prstGeom>
            </p:spPr>
            <p:txBody>
              <a:bodyPr wrap="square">
                <a:spAutoFit/>
              </a:bodyPr>
              <a:lstStyle/>
              <a:p>
                <a:pPr algn="ctr"/>
                <a:r>
                  <a:rPr lang="ru-RU" b="1" dirty="0" smtClean="0">
                    <a:latin typeface="Times New Roman" panose="02020603050405020304" pitchFamily="18" charset="0"/>
                    <a:ea typeface="Calibri" panose="020F0502020204030204" pitchFamily="34" charset="0"/>
                  </a:rPr>
                  <a:t>Практическая применимость</a:t>
                </a:r>
              </a:p>
              <a:p>
                <a:pPr indent="450215" algn="ctr">
                  <a:spcAft>
                    <a:spcPts val="0"/>
                  </a:spcAft>
                </a:pPr>
                <a:endParaRPr lang="ru-RU" sz="1400" dirty="0" smtClean="0">
                  <a:latin typeface="Times New Roman" panose="02020603050405020304" pitchFamily="18" charset="0"/>
                  <a:ea typeface="Calibri" panose="020F0502020204030204" pitchFamily="34" charset="0"/>
                  <a:cs typeface="Times New Roman" panose="02020603050405020304" pitchFamily="18" charset="0"/>
                </a:endParaRPr>
              </a:p>
              <a:p>
                <a:pPr indent="450215" algn="ctr">
                  <a:spcAft>
                    <a:spcPts val="0"/>
                  </a:spcAft>
                </a:pPr>
                <a:r>
                  <a:rPr lang="en-US" sz="1400" b="1" dirty="0" smtClean="0">
                    <a:latin typeface="Times New Roman" panose="02020603050405020304" pitchFamily="18" charset="0"/>
                    <a:ea typeface="Calibri" panose="020F0502020204030204" pitchFamily="34" charset="0"/>
                    <a:cs typeface="Times New Roman" panose="02020603050405020304" pitchFamily="18" charset="0"/>
                  </a:rPr>
                  <a:t>(</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необходимо уже сегодня: </a:t>
                </a:r>
              </a:p>
              <a:p>
                <a:pPr indent="450215" algn="ctr">
                  <a:spcAft>
                    <a:spcPts val="0"/>
                  </a:spcAft>
                </a:pP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Материалы экспериментов</a:t>
                </a:r>
                <a:endParaRPr lang="ru-RU" sz="1400" b="1" dirty="0">
                  <a:latin typeface="Times New Roman" panose="02020603050405020304" pitchFamily="18" charset="0"/>
                  <a:ea typeface="Calibri" panose="020F0502020204030204" pitchFamily="34" charset="0"/>
                  <a:cs typeface="Times New Roman" panose="02020603050405020304" pitchFamily="18" charset="0"/>
                </a:endParaRPr>
              </a:p>
              <a:p>
                <a:pPr indent="450215" algn="ctr">
                  <a:spcAft>
                    <a:spcPts val="0"/>
                  </a:spcAft>
                </a:pPr>
                <a:r>
                  <a:rPr lang="ru-RU" sz="1400" b="1" dirty="0">
                    <a:latin typeface="Times New Roman" panose="02020603050405020304" pitchFamily="18" charset="0"/>
                    <a:ea typeface="Calibri" panose="020F0502020204030204" pitchFamily="34" charset="0"/>
                    <a:cs typeface="Times New Roman" panose="02020603050405020304" pitchFamily="18" charset="0"/>
                  </a:rPr>
                  <a:t>Методики </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исследований</a:t>
                </a:r>
                <a:r>
                  <a:rPr lang="en-US" sz="1400" b="1" dirty="0" smtClean="0">
                    <a:latin typeface="Times New Roman" panose="02020603050405020304" pitchFamily="18" charset="0"/>
                    <a:ea typeface="Calibri" panose="020F0502020204030204" pitchFamily="34" charset="0"/>
                    <a:cs typeface="Times New Roman" panose="02020603050405020304" pitchFamily="18" charset="0"/>
                  </a:rPr>
                  <a:t>)</a:t>
                </a:r>
                <a:r>
                  <a:rPr lang="ru-RU" sz="1400" b="1" dirty="0" smtClean="0">
                    <a:latin typeface="Times New Roman" panose="02020603050405020304" pitchFamily="18" charset="0"/>
                    <a:ea typeface="Calibri" panose="020F0502020204030204" pitchFamily="34" charset="0"/>
                    <a:cs typeface="Times New Roman" panose="02020603050405020304" pitchFamily="18" charset="0"/>
                  </a:rPr>
                  <a:t> </a:t>
                </a:r>
                <a:endParaRPr lang="ru-RU" sz="1400" b="1" dirty="0"/>
              </a:p>
            </p:txBody>
          </p:sp>
        </p:grpSp>
        <p:sp>
          <p:nvSpPr>
            <p:cNvPr id="23" name="Скругленный прямоугольник 22"/>
            <p:cNvSpPr/>
            <p:nvPr/>
          </p:nvSpPr>
          <p:spPr>
            <a:xfrm>
              <a:off x="283309" y="929496"/>
              <a:ext cx="11446353" cy="1887537"/>
            </a:xfrm>
            <a:prstGeom prst="roundRect">
              <a:avLst/>
            </a:prstGeom>
            <a:noFill/>
            <a:ln>
              <a:solidFill>
                <a:schemeClr val="tx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2" name="Стрелка вниз 1"/>
          <p:cNvSpPr/>
          <p:nvPr/>
        </p:nvSpPr>
        <p:spPr>
          <a:xfrm>
            <a:off x="2154613" y="1044147"/>
            <a:ext cx="302837" cy="350313"/>
          </a:xfrm>
          <a:prstGeom prst="down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трелка вниз 12"/>
          <p:cNvSpPr/>
          <p:nvPr/>
        </p:nvSpPr>
        <p:spPr>
          <a:xfrm>
            <a:off x="5680928" y="994618"/>
            <a:ext cx="302837" cy="350313"/>
          </a:xfrm>
          <a:prstGeom prst="down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вниз 13"/>
          <p:cNvSpPr/>
          <p:nvPr/>
        </p:nvSpPr>
        <p:spPr>
          <a:xfrm>
            <a:off x="9658638" y="1064698"/>
            <a:ext cx="302837" cy="350313"/>
          </a:xfrm>
          <a:prstGeom prst="downArrow">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TextBox 4"/>
          <p:cNvSpPr txBox="1"/>
          <p:nvPr/>
        </p:nvSpPr>
        <p:spPr>
          <a:xfrm>
            <a:off x="441063" y="3519744"/>
            <a:ext cx="11581910" cy="1200329"/>
          </a:xfrm>
          <a:prstGeom prst="rect">
            <a:avLst/>
          </a:prstGeom>
          <a:noFill/>
        </p:spPr>
        <p:txBody>
          <a:bodyPr wrap="square" rtlCol="0">
            <a:spAutoFit/>
          </a:bodyPr>
          <a:lstStyle/>
          <a:p>
            <a:r>
              <a:rPr lang="ru-RU" dirty="0" smtClean="0"/>
              <a:t>ПОЧЕМУ ЭТО ВАЖНО? </a:t>
            </a:r>
          </a:p>
          <a:p>
            <a:r>
              <a:rPr lang="ru-RU" dirty="0" smtClean="0"/>
              <a:t> в данном случае мы работаем на будущие исследования, а перевод </a:t>
            </a:r>
            <a:r>
              <a:rPr lang="ru-RU" dirty="0"/>
              <a:t>в цифровой формат, кроме функции сохранения имеет еще одно очень важное значение — оно даёт намного больше возможностей для работы с информацией, чем традиционные печатные издания и публикации.</a:t>
            </a:r>
          </a:p>
        </p:txBody>
      </p:sp>
      <p:sp>
        <p:nvSpPr>
          <p:cNvPr id="7" name="Стрелка углом 6"/>
          <p:cNvSpPr/>
          <p:nvPr/>
        </p:nvSpPr>
        <p:spPr>
          <a:xfrm rot="10800000" flipH="1">
            <a:off x="1726167" y="4891498"/>
            <a:ext cx="428446" cy="453311"/>
          </a:xfrm>
          <a:prstGeom prst="bentArrow">
            <a:avLst/>
          </a:prstGeom>
          <a:noFill/>
          <a:ln>
            <a:solidFill>
              <a:schemeClr val="bg2">
                <a:lumMod val="2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4263442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2669084396"/>
              </p:ext>
            </p:extLst>
          </p:nvPr>
        </p:nvGraphicFramePr>
        <p:xfrm>
          <a:off x="762000" y="234460"/>
          <a:ext cx="11056621" cy="6454786"/>
        </p:xfrm>
        <a:graphic>
          <a:graphicData uri="http://schemas.openxmlformats.org/drawingml/2006/table">
            <a:tbl>
              <a:tblPr firstRow="1" firstCol="1" bandRow="1">
                <a:tableStyleId>{5940675A-B579-460E-94D1-54222C63F5DA}</a:tableStyleId>
              </a:tblPr>
              <a:tblGrid>
                <a:gridCol w="6138273">
                  <a:extLst>
                    <a:ext uri="{9D8B030D-6E8A-4147-A177-3AD203B41FA5}">
                      <a16:colId xmlns="" xmlns:a16="http://schemas.microsoft.com/office/drawing/2014/main" val="20000"/>
                    </a:ext>
                  </a:extLst>
                </a:gridCol>
                <a:gridCol w="503245">
                  <a:extLst>
                    <a:ext uri="{9D8B030D-6E8A-4147-A177-3AD203B41FA5}">
                      <a16:colId xmlns="" xmlns:a16="http://schemas.microsoft.com/office/drawing/2014/main" val="20001"/>
                    </a:ext>
                  </a:extLst>
                </a:gridCol>
                <a:gridCol w="505453">
                  <a:extLst>
                    <a:ext uri="{9D8B030D-6E8A-4147-A177-3AD203B41FA5}">
                      <a16:colId xmlns="" xmlns:a16="http://schemas.microsoft.com/office/drawing/2014/main" val="20002"/>
                    </a:ext>
                  </a:extLst>
                </a:gridCol>
                <a:gridCol w="503245">
                  <a:extLst>
                    <a:ext uri="{9D8B030D-6E8A-4147-A177-3AD203B41FA5}">
                      <a16:colId xmlns="" xmlns:a16="http://schemas.microsoft.com/office/drawing/2014/main" val="20003"/>
                    </a:ext>
                  </a:extLst>
                </a:gridCol>
                <a:gridCol w="527527">
                  <a:extLst>
                    <a:ext uri="{9D8B030D-6E8A-4147-A177-3AD203B41FA5}">
                      <a16:colId xmlns="" xmlns:a16="http://schemas.microsoft.com/office/drawing/2014/main" val="20004"/>
                    </a:ext>
                  </a:extLst>
                </a:gridCol>
                <a:gridCol w="631264">
                  <a:extLst>
                    <a:ext uri="{9D8B030D-6E8A-4147-A177-3AD203B41FA5}">
                      <a16:colId xmlns="" xmlns:a16="http://schemas.microsoft.com/office/drawing/2014/main" val="20005"/>
                    </a:ext>
                  </a:extLst>
                </a:gridCol>
                <a:gridCol w="631264">
                  <a:extLst>
                    <a:ext uri="{9D8B030D-6E8A-4147-A177-3AD203B41FA5}">
                      <a16:colId xmlns="" xmlns:a16="http://schemas.microsoft.com/office/drawing/2014/main" val="20006"/>
                    </a:ext>
                  </a:extLst>
                </a:gridCol>
                <a:gridCol w="776180">
                  <a:extLst>
                    <a:ext uri="{9D8B030D-6E8A-4147-A177-3AD203B41FA5}">
                      <a16:colId xmlns="" xmlns:a16="http://schemas.microsoft.com/office/drawing/2014/main" val="20007"/>
                    </a:ext>
                  </a:extLst>
                </a:gridCol>
                <a:gridCol w="840170">
                  <a:extLst>
                    <a:ext uri="{9D8B030D-6E8A-4147-A177-3AD203B41FA5}">
                      <a16:colId xmlns="" xmlns:a16="http://schemas.microsoft.com/office/drawing/2014/main" val="20008"/>
                    </a:ext>
                  </a:extLst>
                </a:gridCol>
              </a:tblGrid>
              <a:tr h="977120">
                <a:tc>
                  <a:txBody>
                    <a:bodyPr/>
                    <a:lstStyle/>
                    <a:p>
                      <a:pPr lvl="0" algn="ctr">
                        <a:spcBef>
                          <a:spcPts val="1200"/>
                        </a:spcBef>
                        <a:spcAft>
                          <a:spcPts val="600"/>
                        </a:spcAft>
                      </a:pPr>
                      <a:endParaRPr lang="ru-RU" sz="2000" b="1" dirty="0" smtClean="0">
                        <a:latin typeface="Times New Roman" panose="02020603050405020304" pitchFamily="18" charset="0"/>
                        <a:ea typeface="Times New Roman" panose="02020603050405020304" pitchFamily="18" charset="0"/>
                      </a:endParaRPr>
                    </a:p>
                  </a:txBody>
                  <a:tcPr marL="42862" marR="42862" marT="0" marB="0" anchor="ctr"/>
                </a:tc>
                <a:tc>
                  <a:txBody>
                    <a:bodyPr/>
                    <a:lstStyle/>
                    <a:p>
                      <a:pPr marL="71755" marR="71755" indent="0" algn="ctr">
                        <a:lnSpc>
                          <a:spcPct val="150000"/>
                        </a:lnSpc>
                        <a:spcAft>
                          <a:spcPts val="0"/>
                        </a:spcAft>
                      </a:pPr>
                      <a:r>
                        <a:rPr lang="ru-RU" sz="1400" b="1" dirty="0">
                          <a:effectLst/>
                        </a:rPr>
                        <a:t>США</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vert="vert270" anchor="ctr"/>
                </a:tc>
                <a:tc>
                  <a:txBody>
                    <a:bodyPr/>
                    <a:lstStyle/>
                    <a:p>
                      <a:pPr marL="71755" marR="71755" indent="0" algn="ctr">
                        <a:lnSpc>
                          <a:spcPct val="150000"/>
                        </a:lnSpc>
                        <a:spcAft>
                          <a:spcPts val="0"/>
                        </a:spcAft>
                      </a:pPr>
                      <a:r>
                        <a:rPr lang="ru-RU" sz="1400" b="1" dirty="0">
                          <a:effectLst/>
                        </a:rPr>
                        <a:t>Китай</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vert="vert270" anchor="ctr"/>
                </a:tc>
                <a:tc>
                  <a:txBody>
                    <a:bodyPr/>
                    <a:lstStyle/>
                    <a:p>
                      <a:pPr marL="71755" marR="71755" indent="0" algn="ctr">
                        <a:lnSpc>
                          <a:spcPct val="150000"/>
                        </a:lnSpc>
                        <a:spcAft>
                          <a:spcPts val="0"/>
                        </a:spcAft>
                      </a:pPr>
                      <a:r>
                        <a:rPr lang="ru-RU" sz="1400" b="1" dirty="0">
                          <a:effectLst/>
                        </a:rPr>
                        <a:t>ЕС</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vert="vert270" anchor="ctr"/>
                </a:tc>
                <a:tc>
                  <a:txBody>
                    <a:bodyPr/>
                    <a:lstStyle/>
                    <a:p>
                      <a:pPr marL="71755" marR="71755" indent="0" algn="ctr">
                        <a:lnSpc>
                          <a:spcPct val="150000"/>
                        </a:lnSpc>
                        <a:spcAft>
                          <a:spcPts val="0"/>
                        </a:spcAft>
                      </a:pPr>
                      <a:r>
                        <a:rPr lang="ru-RU" sz="1400" b="1" dirty="0">
                          <a:effectLst/>
                        </a:rPr>
                        <a:t>Япония</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vert="vert270" anchor="ctr"/>
                </a:tc>
                <a:tc>
                  <a:txBody>
                    <a:bodyPr/>
                    <a:lstStyle/>
                    <a:p>
                      <a:pPr marL="71755" marR="71755" indent="0" algn="ctr">
                        <a:lnSpc>
                          <a:spcPct val="150000"/>
                        </a:lnSpc>
                        <a:spcAft>
                          <a:spcPts val="0"/>
                        </a:spcAft>
                      </a:pPr>
                      <a:r>
                        <a:rPr lang="ru-RU" sz="1400" b="1" dirty="0">
                          <a:effectLst/>
                        </a:rPr>
                        <a:t>Израиль</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vert="vert270" anchor="ctr"/>
                </a:tc>
                <a:tc>
                  <a:txBody>
                    <a:bodyPr/>
                    <a:lstStyle/>
                    <a:p>
                      <a:pPr marL="71755" marR="71755" indent="0" algn="ctr">
                        <a:lnSpc>
                          <a:spcPct val="150000"/>
                        </a:lnSpc>
                        <a:spcAft>
                          <a:spcPts val="0"/>
                        </a:spcAft>
                      </a:pPr>
                      <a:r>
                        <a:rPr lang="ru-RU" sz="1400" b="1" dirty="0">
                          <a:effectLst/>
                        </a:rPr>
                        <a:t>Россия</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vert="vert270" anchor="ctr">
                    <a:solidFill>
                      <a:schemeClr val="accent3">
                        <a:lumMod val="20000"/>
                        <a:lumOff val="80000"/>
                      </a:schemeClr>
                    </a:solidFill>
                  </a:tcPr>
                </a:tc>
                <a:tc>
                  <a:txBody>
                    <a:bodyPr/>
                    <a:lstStyle/>
                    <a:p>
                      <a:pPr marL="71755" marR="71755" indent="0" algn="ctr">
                        <a:lnSpc>
                          <a:spcPct val="150000"/>
                        </a:lnSpc>
                        <a:spcAft>
                          <a:spcPts val="0"/>
                        </a:spcAft>
                      </a:pPr>
                      <a:r>
                        <a:rPr lang="ru-RU" sz="1400" b="1" dirty="0">
                          <a:effectLst/>
                        </a:rPr>
                        <a:t>Индия</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vert="vert270" anchor="ctr"/>
                </a:tc>
                <a:tc>
                  <a:txBody>
                    <a:bodyPr/>
                    <a:lstStyle/>
                    <a:p>
                      <a:pPr marL="71755" marR="71755" indent="0" algn="ctr">
                        <a:lnSpc>
                          <a:spcPct val="150000"/>
                        </a:lnSpc>
                        <a:spcAft>
                          <a:spcPts val="0"/>
                        </a:spcAft>
                      </a:pPr>
                      <a:r>
                        <a:rPr lang="ru-RU" sz="1400" b="1" dirty="0">
                          <a:effectLst/>
                        </a:rPr>
                        <a:t>Южная Корея</a:t>
                      </a:r>
                      <a:endParaRPr lang="ru-RU" sz="14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vert="vert270" anchor="ctr"/>
                </a:tc>
                <a:extLst>
                  <a:ext uri="{0D108BD9-81ED-4DB2-BD59-A6C34878D82A}">
                    <a16:rowId xmlns="" xmlns:a16="http://schemas.microsoft.com/office/drawing/2014/main" val="10000"/>
                  </a:ext>
                </a:extLst>
              </a:tr>
              <a:tr h="344270">
                <a:tc>
                  <a:txBody>
                    <a:bodyPr/>
                    <a:lstStyle/>
                    <a:p>
                      <a:pPr indent="0">
                        <a:lnSpc>
                          <a:spcPct val="100000"/>
                        </a:lnSpc>
                        <a:spcAft>
                          <a:spcPts val="0"/>
                        </a:spcAft>
                      </a:pPr>
                      <a:r>
                        <a:rPr lang="ru-RU" sz="1400" dirty="0">
                          <a:effectLst/>
                        </a:rPr>
                        <a:t>Биомедицина (регенеративная медицина, </a:t>
                      </a:r>
                      <a:r>
                        <a:rPr lang="ru-RU" sz="1400" dirty="0" err="1">
                          <a:effectLst/>
                        </a:rPr>
                        <a:t>iPS</a:t>
                      </a:r>
                      <a:r>
                        <a:rPr lang="ru-RU" sz="1400" dirty="0">
                          <a:effectLst/>
                        </a:rPr>
                        <a:t>-клетки)</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01"/>
                  </a:ext>
                </a:extLst>
              </a:tr>
              <a:tr h="368853">
                <a:tc>
                  <a:txBody>
                    <a:bodyPr/>
                    <a:lstStyle/>
                    <a:p>
                      <a:pPr indent="0">
                        <a:lnSpc>
                          <a:spcPct val="100000"/>
                        </a:lnSpc>
                        <a:spcAft>
                          <a:spcPts val="0"/>
                        </a:spcAft>
                      </a:pPr>
                      <a:r>
                        <a:rPr lang="ru-RU" sz="1400">
                          <a:effectLst/>
                        </a:rPr>
                        <a:t>Биотехнологии и генная инженерия (CRISPR, mRNA-вакцины)</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02"/>
                  </a:ext>
                </a:extLst>
              </a:tr>
              <a:tr h="344270">
                <a:tc>
                  <a:txBody>
                    <a:bodyPr/>
                    <a:lstStyle/>
                    <a:p>
                      <a:pPr indent="0">
                        <a:lnSpc>
                          <a:spcPct val="100000"/>
                        </a:lnSpc>
                        <a:spcAft>
                          <a:spcPts val="0"/>
                        </a:spcAft>
                      </a:pPr>
                      <a:r>
                        <a:rPr lang="ru-RU" sz="1400">
                          <a:effectLst/>
                        </a:rPr>
                        <a:t>Водородная энергетика (стратегия "зелёного водорода")</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03"/>
                  </a:ext>
                </a:extLst>
              </a:tr>
              <a:tr h="344270">
                <a:tc>
                  <a:txBody>
                    <a:bodyPr/>
                    <a:lstStyle/>
                    <a:p>
                      <a:pPr indent="0">
                        <a:lnSpc>
                          <a:spcPct val="100000"/>
                        </a:lnSpc>
                        <a:spcAft>
                          <a:spcPts val="0"/>
                        </a:spcAft>
                      </a:pPr>
                      <a:r>
                        <a:rPr lang="ru-RU" sz="1400">
                          <a:effectLst/>
                        </a:rPr>
                        <a:t>Зелёные технологии (солнечная энергетика и EV)</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04"/>
                  </a:ext>
                </a:extLst>
              </a:tr>
              <a:tr h="688539">
                <a:tc>
                  <a:txBody>
                    <a:bodyPr/>
                    <a:lstStyle/>
                    <a:p>
                      <a:pPr indent="0">
                        <a:lnSpc>
                          <a:spcPct val="100000"/>
                        </a:lnSpc>
                        <a:spcAft>
                          <a:spcPts val="0"/>
                        </a:spcAft>
                      </a:pPr>
                      <a:r>
                        <a:rPr lang="ru-RU" sz="1400">
                          <a:effectLst/>
                        </a:rPr>
                        <a:t>Искусственный интеллект и машинное обучение (DARPA, OpenAI, NVIDIA)</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05"/>
                  </a:ext>
                </a:extLst>
              </a:tr>
              <a:tr h="344270">
                <a:tc>
                  <a:txBody>
                    <a:bodyPr/>
                    <a:lstStyle/>
                    <a:p>
                      <a:pPr indent="0">
                        <a:lnSpc>
                          <a:spcPct val="100000"/>
                        </a:lnSpc>
                        <a:spcAft>
                          <a:spcPts val="0"/>
                        </a:spcAft>
                      </a:pPr>
                      <a:r>
                        <a:rPr lang="ru-RU" sz="1400">
                          <a:effectLst/>
                        </a:rPr>
                        <a:t>Квантовые технологии</a:t>
                      </a:r>
                      <a:r>
                        <a:rPr lang="en-US" sz="1400">
                          <a:effectLst/>
                        </a:rPr>
                        <a:t> (National Quantum Initiative)</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06"/>
                  </a:ext>
                </a:extLst>
              </a:tr>
              <a:tr h="344270">
                <a:tc>
                  <a:txBody>
                    <a:bodyPr/>
                    <a:lstStyle/>
                    <a:p>
                      <a:pPr indent="0">
                        <a:lnSpc>
                          <a:spcPct val="100000"/>
                        </a:lnSpc>
                        <a:spcAft>
                          <a:spcPts val="0"/>
                        </a:spcAft>
                      </a:pPr>
                      <a:r>
                        <a:rPr lang="ru-RU" sz="1400">
                          <a:effectLst/>
                        </a:rPr>
                        <a:t>Космос и аэронавтика</a:t>
                      </a:r>
                      <a:r>
                        <a:rPr lang="en-US" sz="1400">
                          <a:effectLst/>
                        </a:rPr>
                        <a:t> (Artemis, SpaceX, Mars colonization)</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07"/>
                  </a:ext>
                </a:extLst>
              </a:tr>
              <a:tr h="368853">
                <a:tc>
                  <a:txBody>
                    <a:bodyPr/>
                    <a:lstStyle/>
                    <a:p>
                      <a:pPr indent="0">
                        <a:lnSpc>
                          <a:spcPct val="100000"/>
                        </a:lnSpc>
                        <a:spcAft>
                          <a:spcPts val="0"/>
                        </a:spcAft>
                      </a:pPr>
                      <a:r>
                        <a:rPr lang="ru-RU" sz="1400">
                          <a:effectLst/>
                        </a:rPr>
                        <a:t>Полупроводники и микроэлектроника (CHIPS and Science Act)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08"/>
                  </a:ext>
                </a:extLst>
              </a:tr>
              <a:tr h="344270">
                <a:tc>
                  <a:txBody>
                    <a:bodyPr/>
                    <a:lstStyle/>
                    <a:p>
                      <a:pPr indent="0">
                        <a:lnSpc>
                          <a:spcPct val="100000"/>
                        </a:lnSpc>
                        <a:spcAft>
                          <a:spcPts val="0"/>
                        </a:spcAft>
                      </a:pPr>
                      <a:r>
                        <a:rPr lang="ru-RU" sz="1400">
                          <a:effectLst/>
                        </a:rPr>
                        <a:t>Робототехника и ИИ (SoftBank, Toyota)</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09"/>
                  </a:ext>
                </a:extLst>
              </a:tr>
              <a:tr h="337185">
                <a:tc>
                  <a:txBody>
                    <a:bodyPr/>
                    <a:lstStyle/>
                    <a:p>
                      <a:pPr indent="0">
                        <a:lnSpc>
                          <a:spcPct val="100000"/>
                        </a:lnSpc>
                        <a:spcAft>
                          <a:spcPts val="0"/>
                        </a:spcAft>
                      </a:pPr>
                      <a:r>
                        <a:rPr lang="ru-RU" sz="1400" dirty="0">
                          <a:effectLst/>
                        </a:rPr>
                        <a:t>Фармацевтика ("аптека мира", вакцины)</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10"/>
                  </a:ext>
                </a:extLst>
              </a:tr>
              <a:tr h="491490">
                <a:tc>
                  <a:txBody>
                    <a:bodyPr/>
                    <a:lstStyle/>
                    <a:p>
                      <a:pPr indent="0">
                        <a:lnSpc>
                          <a:spcPct val="100000"/>
                        </a:lnSpc>
                        <a:spcAft>
                          <a:spcPts val="0"/>
                        </a:spcAft>
                      </a:pPr>
                      <a:r>
                        <a:rPr lang="ru-RU" sz="1400" dirty="0">
                          <a:effectLst/>
                        </a:rPr>
                        <a:t>Циркулярная экономика (переработка, устойчивые материалы)</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spcAft>
                          <a:spcPts val="800"/>
                        </a:spcAft>
                      </a:pPr>
                      <a:r>
                        <a:rPr lang="ru-RU" sz="1400" dirty="0">
                          <a:effectLst/>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11"/>
                  </a:ext>
                </a:extLst>
              </a:tr>
              <a:tr h="344270">
                <a:tc>
                  <a:txBody>
                    <a:bodyPr/>
                    <a:lstStyle/>
                    <a:p>
                      <a:pPr indent="0">
                        <a:lnSpc>
                          <a:spcPct val="100000"/>
                        </a:lnSpc>
                        <a:spcAft>
                          <a:spcPts val="0"/>
                        </a:spcAft>
                      </a:pPr>
                      <a:r>
                        <a:rPr lang="ru-RU" sz="1400">
                          <a:effectLst/>
                        </a:rPr>
                        <a:t>Цифровизация (GDPR, AI Act, квантовые вычисления)</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12"/>
                  </a:ext>
                </a:extLst>
              </a:tr>
              <a:tr h="368853">
                <a:tc>
                  <a:txBody>
                    <a:bodyPr/>
                    <a:lstStyle/>
                    <a:p>
                      <a:pPr indent="0">
                        <a:lnSpc>
                          <a:spcPct val="100000"/>
                        </a:lnSpc>
                        <a:spcAft>
                          <a:spcPts val="0"/>
                        </a:spcAft>
                      </a:pPr>
                      <a:r>
                        <a:rPr lang="ru-RU" sz="1400">
                          <a:effectLst/>
                        </a:rPr>
                        <a:t>Чистая энергетика</a:t>
                      </a:r>
                      <a:r>
                        <a:rPr lang="en-US" sz="1400">
                          <a:effectLst/>
                        </a:rPr>
                        <a:t> (IRA – Inflation Reduction Act, </a:t>
                      </a:r>
                      <a:r>
                        <a:rPr lang="ru-RU" sz="1400">
                          <a:effectLst/>
                        </a:rPr>
                        <a:t>водород</a:t>
                      </a:r>
                      <a:r>
                        <a:rPr lang="en-US" sz="1400">
                          <a:effectLst/>
                        </a:rPr>
                        <a:t>, </a:t>
                      </a:r>
                      <a:r>
                        <a:rPr lang="ru-RU" sz="1400">
                          <a:effectLst/>
                        </a:rPr>
                        <a:t>термояд</a:t>
                      </a:r>
                      <a:r>
                        <a:rPr lang="en-US"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a:effectLst/>
                        </a:rPr>
                        <a:t>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a:effectLst/>
                        <a:latin typeface="Times New Roman" panose="02020603050405020304" pitchFamily="18" charset="0"/>
                        <a:cs typeface="Times New Roman" panose="02020603050405020304" pitchFamily="18" charset="0"/>
                      </a:endParaRPr>
                    </a:p>
                  </a:txBody>
                  <a:tcPr marL="42862" marR="42862" marT="0" marB="0" anchor="ctr"/>
                </a:tc>
                <a:extLst>
                  <a:ext uri="{0D108BD9-81ED-4DB2-BD59-A6C34878D82A}">
                    <a16:rowId xmlns="" xmlns:a16="http://schemas.microsoft.com/office/drawing/2014/main" val="10013"/>
                  </a:ext>
                </a:extLst>
              </a:tr>
              <a:tr h="444003">
                <a:tc>
                  <a:txBody>
                    <a:bodyPr/>
                    <a:lstStyle/>
                    <a:p>
                      <a:pPr indent="0">
                        <a:lnSpc>
                          <a:spcPct val="100000"/>
                        </a:lnSpc>
                        <a:spcAft>
                          <a:spcPts val="0"/>
                        </a:spcAft>
                      </a:pPr>
                      <a:r>
                        <a:rPr lang="ru-RU" sz="1400" dirty="0">
                          <a:effectLst/>
                        </a:rPr>
                        <a:t>Ядерные технологии (быстрые реакторы, </a:t>
                      </a:r>
                      <a:r>
                        <a:rPr lang="ru-RU" sz="1400" dirty="0" smtClean="0">
                          <a:effectLst/>
                        </a:rPr>
                        <a:t>термоядерные </a:t>
                      </a:r>
                      <a:r>
                        <a:rPr lang="ru-RU" sz="1400" dirty="0">
                          <a:effectLst/>
                        </a:rPr>
                        <a:t>технологии)</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tc>
                <a:tc>
                  <a:txBody>
                    <a:bodyPr/>
                    <a:lstStyle/>
                    <a:p>
                      <a:pPr indent="0" algn="ctr">
                        <a:lnSpc>
                          <a:spcPct val="150000"/>
                        </a:lnSpc>
                        <a:spcAft>
                          <a:spcPts val="0"/>
                        </a:spcAft>
                      </a:pPr>
                      <a:r>
                        <a:rPr lang="ru-RU" sz="1400" dirty="0">
                          <a:effectLst/>
                        </a:rPr>
                        <a:t>+</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2862" marR="42862" marT="0" marB="0" anchor="ctr">
                    <a:solidFill>
                      <a:schemeClr val="accent3">
                        <a:lumMod val="20000"/>
                        <a:lumOff val="80000"/>
                      </a:schemeClr>
                    </a:solidFill>
                  </a:tcPr>
                </a:tc>
                <a:tc>
                  <a:txBody>
                    <a:bodyPr/>
                    <a:lstStyle/>
                    <a:p>
                      <a:pPr indent="0" algn="ctr">
                        <a:lnSpc>
                          <a:spcPct val="107000"/>
                        </a:lnSpc>
                      </a:pPr>
                      <a:endParaRPr lang="ru-RU" sz="1400" dirty="0">
                        <a:effectLst/>
                        <a:latin typeface="Times New Roman" panose="02020603050405020304" pitchFamily="18" charset="0"/>
                        <a:cs typeface="Times New Roman" panose="02020603050405020304" pitchFamily="18" charset="0"/>
                      </a:endParaRPr>
                    </a:p>
                  </a:txBody>
                  <a:tcPr marL="42862" marR="42862" marT="0" marB="0" anchor="ctr"/>
                </a:tc>
                <a:tc>
                  <a:txBody>
                    <a:bodyPr/>
                    <a:lstStyle/>
                    <a:p>
                      <a:endParaRPr lang="ru-RU" dirty="0"/>
                    </a:p>
                  </a:txBody>
                  <a:tcPr marL="42862" marR="42862" marT="0" marB="0" anchor="ctr"/>
                </a:tc>
                <a:extLst>
                  <a:ext uri="{0D108BD9-81ED-4DB2-BD59-A6C34878D82A}">
                    <a16:rowId xmlns="" xmlns:a16="http://schemas.microsoft.com/office/drawing/2014/main" val="10014"/>
                  </a:ext>
                </a:extLst>
              </a:tr>
            </a:tbl>
          </a:graphicData>
        </a:graphic>
      </p:graphicFrame>
      <p:sp>
        <p:nvSpPr>
          <p:cNvPr id="3" name="TextBox 2"/>
          <p:cNvSpPr txBox="1"/>
          <p:nvPr/>
        </p:nvSpPr>
        <p:spPr>
          <a:xfrm>
            <a:off x="1252085" y="497541"/>
            <a:ext cx="5172955" cy="461665"/>
          </a:xfrm>
          <a:prstGeom prst="rect">
            <a:avLst/>
          </a:prstGeom>
        </p:spPr>
        <p:style>
          <a:lnRef idx="3">
            <a:schemeClr val="lt1"/>
          </a:lnRef>
          <a:fillRef idx="1">
            <a:schemeClr val="dk1"/>
          </a:fillRef>
          <a:effectRef idx="1">
            <a:schemeClr val="dk1"/>
          </a:effectRef>
          <a:fontRef idx="minor">
            <a:schemeClr val="lt1"/>
          </a:fontRef>
        </p:style>
        <p:txBody>
          <a:bodyPr wrap="none" rtlCol="0">
            <a:spAutoFit/>
          </a:bodyPr>
          <a:lstStyle/>
          <a:p>
            <a:pPr lvl="0"/>
            <a:r>
              <a:rPr lang="ru-RU" sz="2400" b="1" dirty="0">
                <a:latin typeface="Times New Roman" panose="02020603050405020304" pitchFamily="18" charset="0"/>
                <a:ea typeface="Times New Roman" panose="02020603050405020304" pitchFamily="18" charset="0"/>
              </a:rPr>
              <a:t>Соответствие глобальным </a:t>
            </a:r>
            <a:r>
              <a:rPr lang="ru-RU" sz="2400" b="1" dirty="0" smtClean="0">
                <a:latin typeface="Times New Roman" panose="02020603050405020304" pitchFamily="18" charset="0"/>
                <a:ea typeface="Times New Roman" panose="02020603050405020304" pitchFamily="18" charset="0"/>
              </a:rPr>
              <a:t>вызовам</a:t>
            </a:r>
            <a:endParaRPr lang="ru-RU" sz="2400" dirty="0"/>
          </a:p>
        </p:txBody>
      </p:sp>
    </p:spTree>
    <p:extLst>
      <p:ext uri="{BB962C8B-B14F-4D97-AF65-F5344CB8AC3E}">
        <p14:creationId xmlns:p14="http://schemas.microsoft.com/office/powerpoint/2010/main" val="39219950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9047" y="958440"/>
            <a:ext cx="11132820" cy="5909310"/>
          </a:xfrm>
          <a:prstGeom prst="rect">
            <a:avLst/>
          </a:prstGeom>
        </p:spPr>
        <p:txBody>
          <a:bodyPr wrap="square">
            <a:spAutoFit/>
          </a:bodyPr>
          <a:lstStyle/>
          <a:p>
            <a:pPr lvl="1" indent="450215" algn="just">
              <a:lnSpc>
                <a:spcPct val="150000"/>
              </a:lnSpc>
            </a:pPr>
            <a:r>
              <a:rPr lang="ru-RU" b="1" dirty="0">
                <a:latin typeface="Times New Roman" panose="02020603050405020304" pitchFamily="18" charset="0"/>
                <a:ea typeface="Times New Roman" panose="02020603050405020304" pitchFamily="18" charset="0"/>
                <a:cs typeface="Times New Roman" panose="02020603050405020304" pitchFamily="18" charset="0"/>
              </a:rPr>
              <a:t>Для России</a:t>
            </a:r>
            <a:r>
              <a:rPr lang="ru-RU" dirty="0">
                <a:latin typeface="Times New Roman" panose="02020603050405020304" pitchFamily="18" charset="0"/>
                <a:ea typeface="Times New Roman" panose="02020603050405020304" pitchFamily="18" charset="0"/>
                <a:cs typeface="Times New Roman" panose="02020603050405020304" pitchFamily="18" charset="0"/>
              </a:rPr>
              <a:t>, согласно Указу Президента РФ № 642 от 01.12.2016 и № 145 от 28.02.2024 г. "О Стратегии научно-технологического развития Российской Федерации" </a:t>
            </a:r>
            <a:r>
              <a:rPr lang="ru-RU" dirty="0" smtClean="0">
                <a:latin typeface="Times New Roman" panose="02020603050405020304" pitchFamily="18" charset="0"/>
                <a:ea typeface="Calibri" panose="020F0502020204030204" pitchFamily="34" charset="0"/>
                <a:cs typeface="Times New Roman" panose="02020603050405020304" pitchFamily="18" charset="0"/>
              </a:rPr>
              <a:t>основные </a:t>
            </a:r>
            <a:r>
              <a:rPr lang="ru-RU" dirty="0">
                <a:latin typeface="Times New Roman" panose="02020603050405020304" pitchFamily="18" charset="0"/>
                <a:ea typeface="Calibri" panose="020F0502020204030204" pitchFamily="34" charset="0"/>
                <a:cs typeface="Times New Roman" panose="02020603050405020304" pitchFamily="18" charset="0"/>
              </a:rPr>
              <a:t>направления включают:</a:t>
            </a:r>
          </a:p>
          <a:p>
            <a:pPr marL="342900" lvl="0" indent="-342900" algn="just">
              <a:lnSpc>
                <a:spcPct val="150000"/>
              </a:lnSpc>
              <a:spcAft>
                <a:spcPts val="0"/>
              </a:spcAft>
              <a:buFont typeface="Symbol" panose="05050102010706020507" pitchFamily="18" charset="2"/>
              <a:buChar char=""/>
              <a:tabLst>
                <a:tab pos="457200" algn="l"/>
              </a:tabLst>
            </a:pPr>
            <a:r>
              <a:rPr lang="ru-RU" sz="2400" dirty="0" smtClean="0">
                <a:latin typeface="Times New Roman" panose="02020603050405020304" pitchFamily="18" charset="0"/>
                <a:ea typeface="Times New Roman" panose="02020603050405020304" pitchFamily="18" charset="0"/>
                <a:cs typeface="Times New Roman" panose="02020603050405020304" pitchFamily="18" charset="0"/>
              </a:rPr>
              <a:t>Создание высокотехнологичной продукции, с применением машинного обучения и искусственного интеллекта; </a:t>
            </a:r>
          </a:p>
          <a:p>
            <a:pPr marL="342900" lvl="0" indent="-342900" algn="just">
              <a:lnSpc>
                <a:spcPct val="150000"/>
              </a:lnSpc>
              <a:spcAft>
                <a:spcPts val="0"/>
              </a:spcAft>
              <a:buFont typeface="Symbol" panose="05050102010706020507" pitchFamily="18" charset="2"/>
              <a:buChar char=""/>
              <a:tabLst>
                <a:tab pos="457200" algn="l"/>
              </a:tabLst>
            </a:pPr>
            <a:r>
              <a:rPr lang="ru-RU" sz="2400" dirty="0" smtClean="0">
                <a:latin typeface="Times New Roman" panose="02020603050405020304" pitchFamily="18" charset="0"/>
                <a:ea typeface="Times New Roman" panose="02020603050405020304" pitchFamily="18" charset="0"/>
                <a:cs typeface="Times New Roman" panose="02020603050405020304" pitchFamily="18" charset="0"/>
              </a:rPr>
              <a:t>Робототехника;</a:t>
            </a:r>
          </a:p>
          <a:p>
            <a:pPr marL="342900" lvl="0" indent="-342900" algn="just">
              <a:lnSpc>
                <a:spcPct val="150000"/>
              </a:lnSpc>
              <a:spcAft>
                <a:spcPts val="0"/>
              </a:spcAft>
              <a:buFont typeface="Symbol" panose="05050102010706020507" pitchFamily="18" charset="2"/>
              <a:buChar char=""/>
              <a:tabLst>
                <a:tab pos="457200" algn="l"/>
              </a:tabLst>
            </a:pPr>
            <a:r>
              <a:rPr lang="ru-RU" sz="2400" dirty="0" smtClean="0">
                <a:latin typeface="Times New Roman" panose="02020603050405020304" pitchFamily="18" charset="0"/>
                <a:ea typeface="Times New Roman" panose="02020603050405020304" pitchFamily="18" charset="0"/>
                <a:cs typeface="Times New Roman" panose="02020603050405020304" pitchFamily="18" charset="0"/>
              </a:rPr>
              <a:t>Квантовые технологии;</a:t>
            </a:r>
          </a:p>
          <a:p>
            <a:pPr marL="342900" lvl="0" indent="-342900" algn="just">
              <a:lnSpc>
                <a:spcPct val="150000"/>
              </a:lnSpc>
              <a:spcAft>
                <a:spcPts val="0"/>
              </a:spcAft>
              <a:buFont typeface="Symbol" panose="05050102010706020507" pitchFamily="18" charset="2"/>
              <a:buChar char=""/>
              <a:tabLst>
                <a:tab pos="457200" algn="l"/>
              </a:tabLst>
            </a:pPr>
            <a:r>
              <a:rPr lang="ru-RU" sz="2400" dirty="0" smtClean="0">
                <a:latin typeface="Times New Roman" panose="02020603050405020304" pitchFamily="18" charset="0"/>
                <a:ea typeface="Times New Roman" panose="02020603050405020304" pitchFamily="18" charset="0"/>
                <a:cs typeface="Times New Roman" panose="02020603050405020304" pitchFamily="18" charset="0"/>
              </a:rPr>
              <a:t>Экологически чистая и ресурсосберегающая энергетика;</a:t>
            </a:r>
          </a:p>
          <a:p>
            <a:pPr marL="342900" lvl="0" indent="-342900" algn="just">
              <a:lnSpc>
                <a:spcPct val="150000"/>
              </a:lnSpc>
              <a:spcAft>
                <a:spcPts val="0"/>
              </a:spcAft>
              <a:buFont typeface="Symbol" panose="05050102010706020507" pitchFamily="18" charset="2"/>
              <a:buChar char=""/>
              <a:tabLst>
                <a:tab pos="457200" algn="l"/>
              </a:tabLst>
            </a:pPr>
            <a:r>
              <a:rPr lang="ru-RU" sz="2400" dirty="0" smtClean="0">
                <a:latin typeface="Times New Roman" panose="02020603050405020304" pitchFamily="18" charset="0"/>
                <a:ea typeface="Times New Roman" panose="02020603050405020304" pitchFamily="18" charset="0"/>
                <a:cs typeface="Times New Roman" panose="02020603050405020304" pitchFamily="18" charset="0"/>
              </a:rPr>
              <a:t>Биотехнологии и генная инженерия (в медицине; фармацевтике, промышленных и пищевых технологиях, С/Х);</a:t>
            </a:r>
          </a:p>
          <a:p>
            <a:pPr marL="342900" lvl="0" indent="-342900" algn="just">
              <a:lnSpc>
                <a:spcPct val="150000"/>
              </a:lnSpc>
              <a:spcAft>
                <a:spcPts val="0"/>
              </a:spcAft>
              <a:buFont typeface="Symbol" panose="05050102010706020507" pitchFamily="18" charset="2"/>
              <a:buChar char=""/>
              <a:tabLst>
                <a:tab pos="457200" algn="l"/>
              </a:tabLst>
            </a:pPr>
            <a:r>
              <a:rPr lang="ru-RU" sz="2400" dirty="0" smtClean="0">
                <a:latin typeface="Times New Roman" panose="02020603050405020304" pitchFamily="18" charset="0"/>
                <a:ea typeface="Times New Roman" panose="02020603050405020304" pitchFamily="18" charset="0"/>
                <a:cs typeface="Times New Roman" panose="02020603050405020304" pitchFamily="18" charset="0"/>
              </a:rPr>
              <a:t>Развитие космических технологий;</a:t>
            </a:r>
          </a:p>
          <a:p>
            <a:pPr marL="342900" lvl="0" indent="-342900" algn="just">
              <a:lnSpc>
                <a:spcPct val="150000"/>
              </a:lnSpc>
              <a:spcAft>
                <a:spcPts val="0"/>
              </a:spcAft>
              <a:buFont typeface="Symbol" panose="05050102010706020507" pitchFamily="18" charset="2"/>
              <a:buChar char=""/>
              <a:tabLst>
                <a:tab pos="457200" algn="l"/>
              </a:tabLst>
            </a:pPr>
            <a:r>
              <a:rPr lang="ru-RU" sz="2400" dirty="0" smtClean="0">
                <a:latin typeface="Times New Roman" panose="02020603050405020304" pitchFamily="18" charset="0"/>
                <a:ea typeface="Times New Roman" panose="02020603050405020304" pitchFamily="18" charset="0"/>
                <a:cs typeface="Times New Roman" panose="02020603050405020304" pitchFamily="18" charset="0"/>
              </a:rPr>
              <a:t>Совершенствование технологий ядерной энергетики и др.</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TextBox 4"/>
          <p:cNvSpPr txBox="1"/>
          <p:nvPr/>
        </p:nvSpPr>
        <p:spPr>
          <a:xfrm>
            <a:off x="94493" y="254350"/>
            <a:ext cx="5172955" cy="461665"/>
          </a:xfrm>
          <a:prstGeom prst="rect">
            <a:avLst/>
          </a:prstGeom>
        </p:spPr>
        <p:style>
          <a:lnRef idx="3">
            <a:schemeClr val="lt1"/>
          </a:lnRef>
          <a:fillRef idx="1">
            <a:schemeClr val="dk1"/>
          </a:fillRef>
          <a:effectRef idx="1">
            <a:schemeClr val="dk1"/>
          </a:effectRef>
          <a:fontRef idx="minor">
            <a:schemeClr val="lt1"/>
          </a:fontRef>
        </p:style>
        <p:txBody>
          <a:bodyPr wrap="none" rtlCol="0">
            <a:spAutoFit/>
          </a:bodyPr>
          <a:lstStyle/>
          <a:p>
            <a:pPr lvl="0"/>
            <a:r>
              <a:rPr lang="ru-RU" sz="2400" b="1" dirty="0">
                <a:latin typeface="Times New Roman" panose="02020603050405020304" pitchFamily="18" charset="0"/>
                <a:ea typeface="Times New Roman" panose="02020603050405020304" pitchFamily="18" charset="0"/>
              </a:rPr>
              <a:t>Соответствие глобальным </a:t>
            </a:r>
            <a:r>
              <a:rPr lang="ru-RU" sz="2400" b="1" dirty="0" smtClean="0">
                <a:latin typeface="Times New Roman" panose="02020603050405020304" pitchFamily="18" charset="0"/>
                <a:ea typeface="Times New Roman" panose="02020603050405020304" pitchFamily="18" charset="0"/>
              </a:rPr>
              <a:t>вызовам</a:t>
            </a:r>
            <a:endParaRPr lang="ru-RU" sz="2400" dirty="0"/>
          </a:p>
        </p:txBody>
      </p:sp>
      <p:sp>
        <p:nvSpPr>
          <p:cNvPr id="3" name="Скругленный прямоугольник 2"/>
          <p:cNvSpPr/>
          <p:nvPr/>
        </p:nvSpPr>
        <p:spPr>
          <a:xfrm>
            <a:off x="332510" y="4655127"/>
            <a:ext cx="11346872" cy="95596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906649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56362394"/>
              </p:ext>
            </p:extLst>
          </p:nvPr>
        </p:nvGraphicFramePr>
        <p:xfrm>
          <a:off x="1384299" y="660400"/>
          <a:ext cx="10156371" cy="5867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Прямоугольник 2"/>
          <p:cNvSpPr/>
          <p:nvPr/>
        </p:nvSpPr>
        <p:spPr>
          <a:xfrm>
            <a:off x="536442" y="151368"/>
            <a:ext cx="3699411" cy="369332"/>
          </a:xfrm>
          <a:prstGeom prst="rect">
            <a:avLst/>
          </a:prstGeom>
          <a:ln>
            <a:solidFill>
              <a:schemeClr val="tx1"/>
            </a:solidFill>
          </a:ln>
        </p:spPr>
        <p:txBody>
          <a:bodyPr wrap="none">
            <a:spAutoFit/>
          </a:bodyPr>
          <a:lstStyle/>
          <a:p>
            <a:r>
              <a:rPr lang="ru-RU" dirty="0">
                <a:latin typeface="Times New Roman" panose="02020603050405020304" pitchFamily="18" charset="0"/>
                <a:cs typeface="Times New Roman" panose="02020603050405020304" pitchFamily="18" charset="0"/>
              </a:rPr>
              <a:t>Биотехнологии и генная инженерия</a:t>
            </a:r>
            <a:endParaRPr lang="ru-RU" dirty="0"/>
          </a:p>
        </p:txBody>
      </p:sp>
      <p:sp>
        <p:nvSpPr>
          <p:cNvPr id="6" name="Стрелка углом вверх 5"/>
          <p:cNvSpPr/>
          <p:nvPr/>
        </p:nvSpPr>
        <p:spPr>
          <a:xfrm rot="5400000">
            <a:off x="625839" y="515579"/>
            <a:ext cx="698502" cy="780578"/>
          </a:xfrm>
          <a:prstGeom prst="bentUpArrow">
            <a:avLst>
              <a:gd name="adj1" fmla="val 32840"/>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8" name="Полилиния 7"/>
          <p:cNvSpPr/>
          <p:nvPr/>
        </p:nvSpPr>
        <p:spPr>
          <a:xfrm>
            <a:off x="3855993" y="884010"/>
            <a:ext cx="839466" cy="652991"/>
          </a:xfrm>
          <a:custGeom>
            <a:avLst/>
            <a:gdLst>
              <a:gd name="connsiteX0" fmla="*/ 0 w 839466"/>
              <a:gd name="connsiteY0" fmla="*/ 0 h 652991"/>
              <a:gd name="connsiteX1" fmla="*/ 839466 w 839466"/>
              <a:gd name="connsiteY1" fmla="*/ 0 h 652991"/>
              <a:gd name="connsiteX2" fmla="*/ 839466 w 839466"/>
              <a:gd name="connsiteY2" fmla="*/ 652991 h 652991"/>
              <a:gd name="connsiteX3" fmla="*/ 0 w 839466"/>
              <a:gd name="connsiteY3" fmla="*/ 652991 h 652991"/>
              <a:gd name="connsiteX4" fmla="*/ 0 w 839466"/>
              <a:gd name="connsiteY4" fmla="*/ 0 h 652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9466" h="652991">
                <a:moveTo>
                  <a:pt x="0" y="0"/>
                </a:moveTo>
                <a:lnTo>
                  <a:pt x="839466" y="0"/>
                </a:lnTo>
                <a:lnTo>
                  <a:pt x="839466" y="652991"/>
                </a:lnTo>
                <a:lnTo>
                  <a:pt x="0" y="6529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marL="114300" lvl="1" indent="-114300" algn="l" defTabSz="622300">
              <a:lnSpc>
                <a:spcPct val="90000"/>
              </a:lnSpc>
              <a:spcBef>
                <a:spcPct val="0"/>
              </a:spcBef>
              <a:spcAft>
                <a:spcPct val="15000"/>
              </a:spcAft>
              <a:buChar char="••"/>
            </a:pPr>
            <a:endParaRPr lang="ru-RU" sz="1400" kern="1200"/>
          </a:p>
        </p:txBody>
      </p:sp>
      <p:sp>
        <p:nvSpPr>
          <p:cNvPr id="9" name="Стрелка углом вверх 8"/>
          <p:cNvSpPr/>
          <p:nvPr/>
        </p:nvSpPr>
        <p:spPr>
          <a:xfrm rot="5400000">
            <a:off x="210032" y="1545093"/>
            <a:ext cx="1404000" cy="701422"/>
          </a:xfrm>
          <a:prstGeom prst="bentUpArrow">
            <a:avLst>
              <a:gd name="adj1" fmla="val 36545"/>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1" name="Полилиния 10"/>
          <p:cNvSpPr/>
          <p:nvPr/>
        </p:nvSpPr>
        <p:spPr>
          <a:xfrm>
            <a:off x="4812961" y="1791564"/>
            <a:ext cx="839466" cy="652991"/>
          </a:xfrm>
          <a:custGeom>
            <a:avLst/>
            <a:gdLst>
              <a:gd name="connsiteX0" fmla="*/ 0 w 839466"/>
              <a:gd name="connsiteY0" fmla="*/ 0 h 652991"/>
              <a:gd name="connsiteX1" fmla="*/ 839466 w 839466"/>
              <a:gd name="connsiteY1" fmla="*/ 0 h 652991"/>
              <a:gd name="connsiteX2" fmla="*/ 839466 w 839466"/>
              <a:gd name="connsiteY2" fmla="*/ 652991 h 652991"/>
              <a:gd name="connsiteX3" fmla="*/ 0 w 839466"/>
              <a:gd name="connsiteY3" fmla="*/ 652991 h 652991"/>
              <a:gd name="connsiteX4" fmla="*/ 0 w 839466"/>
              <a:gd name="connsiteY4" fmla="*/ 0 h 652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9466" h="652991">
                <a:moveTo>
                  <a:pt x="0" y="0"/>
                </a:moveTo>
                <a:lnTo>
                  <a:pt x="839466" y="0"/>
                </a:lnTo>
                <a:lnTo>
                  <a:pt x="839466" y="652991"/>
                </a:lnTo>
                <a:lnTo>
                  <a:pt x="0" y="6529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marL="114300" lvl="1" indent="-114300" algn="l" defTabSz="622300">
              <a:lnSpc>
                <a:spcPct val="90000"/>
              </a:lnSpc>
              <a:spcBef>
                <a:spcPct val="0"/>
              </a:spcBef>
              <a:spcAft>
                <a:spcPct val="15000"/>
              </a:spcAft>
              <a:buChar char="••"/>
            </a:pPr>
            <a:endParaRPr lang="ru-RU" sz="1400" kern="1200"/>
          </a:p>
        </p:txBody>
      </p:sp>
      <p:sp>
        <p:nvSpPr>
          <p:cNvPr id="12" name="Стрелка углом вверх 11"/>
          <p:cNvSpPr/>
          <p:nvPr/>
        </p:nvSpPr>
        <p:spPr>
          <a:xfrm rot="5400000">
            <a:off x="197679" y="2803227"/>
            <a:ext cx="1483290" cy="733925"/>
          </a:xfrm>
          <a:prstGeom prst="bentUpArrow">
            <a:avLst>
              <a:gd name="adj1" fmla="val 32840"/>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4" name="Прямоугольник 13"/>
          <p:cNvSpPr/>
          <p:nvPr/>
        </p:nvSpPr>
        <p:spPr>
          <a:xfrm>
            <a:off x="5769929" y="2699118"/>
            <a:ext cx="839466" cy="65299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5" name="Стрелка углом вверх 14"/>
          <p:cNvSpPr/>
          <p:nvPr/>
        </p:nvSpPr>
        <p:spPr>
          <a:xfrm rot="5400000">
            <a:off x="333820" y="3792466"/>
            <a:ext cx="1217227" cy="727704"/>
          </a:xfrm>
          <a:prstGeom prst="bentUpArrow">
            <a:avLst>
              <a:gd name="adj1" fmla="val 32840"/>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7" name="Прямоугольник 16"/>
          <p:cNvSpPr/>
          <p:nvPr/>
        </p:nvSpPr>
        <p:spPr>
          <a:xfrm>
            <a:off x="6726897" y="3606672"/>
            <a:ext cx="839466" cy="65299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8" name="Стрелка углом вверх 17"/>
          <p:cNvSpPr/>
          <p:nvPr/>
        </p:nvSpPr>
        <p:spPr>
          <a:xfrm rot="5400000">
            <a:off x="436366" y="4656445"/>
            <a:ext cx="1012135" cy="727704"/>
          </a:xfrm>
          <a:prstGeom prst="bentUpArrow">
            <a:avLst>
              <a:gd name="adj1" fmla="val 32840"/>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0" name="Прямоугольник 19"/>
          <p:cNvSpPr/>
          <p:nvPr/>
        </p:nvSpPr>
        <p:spPr>
          <a:xfrm>
            <a:off x="7683865" y="4514226"/>
            <a:ext cx="839466" cy="65299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2" name="Полилиния 21"/>
          <p:cNvSpPr/>
          <p:nvPr/>
        </p:nvSpPr>
        <p:spPr>
          <a:xfrm>
            <a:off x="8640833" y="5421780"/>
            <a:ext cx="839466" cy="652991"/>
          </a:xfrm>
          <a:custGeom>
            <a:avLst/>
            <a:gdLst>
              <a:gd name="connsiteX0" fmla="*/ 0 w 839466"/>
              <a:gd name="connsiteY0" fmla="*/ 0 h 652991"/>
              <a:gd name="connsiteX1" fmla="*/ 839466 w 839466"/>
              <a:gd name="connsiteY1" fmla="*/ 0 h 652991"/>
              <a:gd name="connsiteX2" fmla="*/ 839466 w 839466"/>
              <a:gd name="connsiteY2" fmla="*/ 652991 h 652991"/>
              <a:gd name="connsiteX3" fmla="*/ 0 w 839466"/>
              <a:gd name="connsiteY3" fmla="*/ 652991 h 652991"/>
              <a:gd name="connsiteX4" fmla="*/ 0 w 839466"/>
              <a:gd name="connsiteY4" fmla="*/ 0 h 6529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9466" h="652991">
                <a:moveTo>
                  <a:pt x="0" y="0"/>
                </a:moveTo>
                <a:lnTo>
                  <a:pt x="839466" y="0"/>
                </a:lnTo>
                <a:lnTo>
                  <a:pt x="839466" y="652991"/>
                </a:lnTo>
                <a:lnTo>
                  <a:pt x="0" y="6529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marL="114300" lvl="1" indent="-114300" algn="l" defTabSz="622300">
              <a:lnSpc>
                <a:spcPct val="90000"/>
              </a:lnSpc>
              <a:spcBef>
                <a:spcPct val="0"/>
              </a:spcBef>
              <a:spcAft>
                <a:spcPct val="15000"/>
              </a:spcAft>
              <a:buChar char="••"/>
            </a:pPr>
            <a:endParaRPr lang="ru-RU" sz="1400" kern="1200"/>
          </a:p>
        </p:txBody>
      </p:sp>
      <p:sp>
        <p:nvSpPr>
          <p:cNvPr id="16" name="TextBox 15"/>
          <p:cNvSpPr txBox="1"/>
          <p:nvPr/>
        </p:nvSpPr>
        <p:spPr>
          <a:xfrm>
            <a:off x="8266887" y="0"/>
            <a:ext cx="3925113" cy="369332"/>
          </a:xfrm>
          <a:prstGeom prst="rect">
            <a:avLst/>
          </a:prstGeom>
        </p:spPr>
        <p:style>
          <a:lnRef idx="3">
            <a:schemeClr val="lt1"/>
          </a:lnRef>
          <a:fillRef idx="1">
            <a:schemeClr val="dk1"/>
          </a:fillRef>
          <a:effectRef idx="1">
            <a:schemeClr val="dk1"/>
          </a:effectRef>
          <a:fontRef idx="minor">
            <a:schemeClr val="lt1"/>
          </a:fontRef>
        </p:style>
        <p:txBody>
          <a:bodyPr wrap="none" rtlCol="0">
            <a:spAutoFit/>
          </a:bodyPr>
          <a:lstStyle/>
          <a:p>
            <a:pPr lvl="0"/>
            <a:r>
              <a:rPr lang="ru-RU" b="1" dirty="0">
                <a:latin typeface="Times New Roman" panose="02020603050405020304" pitchFamily="18" charset="0"/>
                <a:ea typeface="Times New Roman" panose="02020603050405020304" pitchFamily="18" charset="0"/>
              </a:rPr>
              <a:t>Соответствие глобальным </a:t>
            </a:r>
            <a:r>
              <a:rPr lang="ru-RU" b="1" dirty="0" smtClean="0">
                <a:latin typeface="Times New Roman" panose="02020603050405020304" pitchFamily="18" charset="0"/>
                <a:ea typeface="Times New Roman" panose="02020603050405020304" pitchFamily="18" charset="0"/>
              </a:rPr>
              <a:t>вызовам</a:t>
            </a:r>
            <a:endParaRPr lang="ru-RU" dirty="0"/>
          </a:p>
        </p:txBody>
      </p:sp>
      <p:sp>
        <p:nvSpPr>
          <p:cNvPr id="5" name="Стрелка вправо 4"/>
          <p:cNvSpPr/>
          <p:nvPr/>
        </p:nvSpPr>
        <p:spPr>
          <a:xfrm>
            <a:off x="11111948" y="964096"/>
            <a:ext cx="964095" cy="397565"/>
          </a:xfrm>
          <a:prstGeom prst="rightArrow">
            <a:avLst/>
          </a:prstGeom>
          <a:solidFill>
            <a:schemeClr val="accent2"/>
          </a:solidFill>
          <a:ln>
            <a:solidFill>
              <a:schemeClr val="tx1">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Стрелка углом вверх 22"/>
          <p:cNvSpPr/>
          <p:nvPr/>
        </p:nvSpPr>
        <p:spPr>
          <a:xfrm rot="5400000">
            <a:off x="-1958871" y="3076811"/>
            <a:ext cx="5856883" cy="816498"/>
          </a:xfrm>
          <a:prstGeom prst="bentUpArrow">
            <a:avLst>
              <a:gd name="adj1" fmla="val 30988"/>
              <a:gd name="adj2" fmla="val 25000"/>
              <a:gd name="adj3" fmla="val 35780"/>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3623324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p14="http://schemas.microsoft.com/office/powerpoint/2010/main" val="3040630558"/>
              </p:ext>
            </p:extLst>
          </p:nvPr>
        </p:nvGraphicFramePr>
        <p:xfrm>
          <a:off x="389965" y="1233088"/>
          <a:ext cx="10588064" cy="5396294"/>
        </p:xfrm>
        <a:graphic>
          <a:graphicData uri="http://schemas.openxmlformats.org/drawingml/2006/table">
            <a:tbl>
              <a:tblPr firstRow="1" firstCol="1" bandRow="1">
                <a:tableStyleId>{5940675A-B579-460E-94D1-54222C63F5DA}</a:tableStyleId>
              </a:tblPr>
              <a:tblGrid>
                <a:gridCol w="1948286">
                  <a:extLst>
                    <a:ext uri="{9D8B030D-6E8A-4147-A177-3AD203B41FA5}">
                      <a16:colId xmlns="" xmlns:a16="http://schemas.microsoft.com/office/drawing/2014/main" val="20000"/>
                    </a:ext>
                  </a:extLst>
                </a:gridCol>
                <a:gridCol w="2455818"/>
                <a:gridCol w="1624092"/>
                <a:gridCol w="1937692">
                  <a:extLst>
                    <a:ext uri="{9D8B030D-6E8A-4147-A177-3AD203B41FA5}">
                      <a16:colId xmlns="" xmlns:a16="http://schemas.microsoft.com/office/drawing/2014/main" val="20003"/>
                    </a:ext>
                  </a:extLst>
                </a:gridCol>
                <a:gridCol w="2622176">
                  <a:extLst>
                    <a:ext uri="{9D8B030D-6E8A-4147-A177-3AD203B41FA5}">
                      <a16:colId xmlns="" xmlns:a16="http://schemas.microsoft.com/office/drawing/2014/main" val="4092339566"/>
                    </a:ext>
                  </a:extLst>
                </a:gridCol>
              </a:tblGrid>
              <a:tr h="0">
                <a:tc>
                  <a:txBody>
                    <a:bodyPr/>
                    <a:lstStyle/>
                    <a:p>
                      <a:pPr algn="ctr">
                        <a:lnSpc>
                          <a:spcPct val="107000"/>
                        </a:lnSpc>
                        <a:spcAft>
                          <a:spcPts val="0"/>
                        </a:spcAft>
                      </a:pPr>
                      <a:r>
                        <a:rPr lang="ru-RU" sz="1400" b="1" dirty="0">
                          <a:effectLst/>
                          <a:latin typeface="+mj-lt"/>
                          <a:cs typeface="Times New Roman" panose="02020603050405020304" pitchFamily="18" charset="0"/>
                        </a:rPr>
                        <a:t>Направление</a:t>
                      </a:r>
                      <a:endParaRPr lang="ru-RU" sz="1400" b="1"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pPr algn="ctr">
                        <a:lnSpc>
                          <a:spcPct val="107000"/>
                        </a:lnSpc>
                        <a:spcAft>
                          <a:spcPts val="0"/>
                        </a:spcAft>
                      </a:pPr>
                      <a:r>
                        <a:rPr lang="ru-RU" sz="1400" b="1" dirty="0">
                          <a:effectLst/>
                          <a:latin typeface="+mj-lt"/>
                          <a:cs typeface="Times New Roman" panose="02020603050405020304" pitchFamily="18" charset="0"/>
                        </a:rPr>
                        <a:t>УДК</a:t>
                      </a:r>
                      <a:endParaRPr lang="ru-RU" sz="1400" b="1"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pPr algn="ctr">
                        <a:lnSpc>
                          <a:spcPct val="107000"/>
                        </a:lnSpc>
                        <a:spcAft>
                          <a:spcPts val="0"/>
                        </a:spcAft>
                      </a:pPr>
                      <a:r>
                        <a:rPr lang="ru-RU" sz="1400" b="1" dirty="0" err="1">
                          <a:effectLst/>
                          <a:latin typeface="+mj-lt"/>
                          <a:cs typeface="Times New Roman" panose="02020603050405020304" pitchFamily="18" charset="0"/>
                        </a:rPr>
                        <a:t>ББК</a:t>
                      </a:r>
                      <a:endParaRPr lang="ru-RU" sz="1400" b="1"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pPr algn="ctr">
                        <a:lnSpc>
                          <a:spcPct val="107000"/>
                        </a:lnSpc>
                        <a:spcAft>
                          <a:spcPts val="0"/>
                        </a:spcAft>
                      </a:pPr>
                      <a:r>
                        <a:rPr lang="ru-RU" sz="1400" b="1" dirty="0">
                          <a:effectLst/>
                          <a:latin typeface="+mj-lt"/>
                          <a:cs typeface="Times New Roman" panose="02020603050405020304" pitchFamily="18" charset="0"/>
                        </a:rPr>
                        <a:t>ГРНТИ</a:t>
                      </a:r>
                      <a:endParaRPr lang="ru-RU" sz="1400" b="1"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pPr algn="ctr">
                        <a:lnSpc>
                          <a:spcPct val="107000"/>
                        </a:lnSpc>
                        <a:spcAft>
                          <a:spcPts val="0"/>
                        </a:spcAft>
                      </a:pPr>
                      <a:r>
                        <a:rPr lang="ru-RU" sz="1400" b="1" dirty="0">
                          <a:effectLst/>
                          <a:latin typeface="+mj-lt"/>
                          <a:cs typeface="Times New Roman" panose="02020603050405020304" pitchFamily="18" charset="0"/>
                        </a:rPr>
                        <a:t>Систематический каталог БЕН РАН</a:t>
                      </a:r>
                      <a:endParaRPr lang="ru-RU" sz="1400" b="1" dirty="0">
                        <a:effectLst/>
                        <a:latin typeface="+mj-lt"/>
                        <a:ea typeface="Times New Roman" panose="02020603050405020304" pitchFamily="18" charset="0"/>
                        <a:cs typeface="Times New Roman" panose="02020603050405020304" pitchFamily="18" charset="0"/>
                      </a:endParaRPr>
                    </a:p>
                  </a:txBody>
                  <a:tcPr marL="45720" marR="45720" anchor="ctr"/>
                </a:tc>
                <a:extLst>
                  <a:ext uri="{0D108BD9-81ED-4DB2-BD59-A6C34878D82A}">
                    <a16:rowId xmlns="" xmlns:a16="http://schemas.microsoft.com/office/drawing/2014/main" val="10000"/>
                  </a:ext>
                </a:extLst>
              </a:tr>
              <a:tr h="0">
                <a:tc gridSpan="5">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ru-RU" sz="1400" b="0" dirty="0" smtClean="0">
                          <a:effectLst/>
                          <a:latin typeface="+mj-lt"/>
                          <a:cs typeface="Times New Roman" panose="02020603050405020304" pitchFamily="18" charset="0"/>
                        </a:rPr>
                        <a:t> </a:t>
                      </a:r>
                      <a:r>
                        <a:rPr lang="ru-RU" sz="1400" b="1" dirty="0" smtClean="0">
                          <a:latin typeface="+mj-lt"/>
                          <a:cs typeface="Times New Roman" panose="02020603050405020304" pitchFamily="18" charset="0"/>
                        </a:rPr>
                        <a:t>Генная инженерия и редактирование генома</a:t>
                      </a:r>
                    </a:p>
                  </a:txBody>
                  <a:tcPr marL="45720" marR="4572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 xmlns:a16="http://schemas.microsoft.com/office/drawing/2014/main" val="10001"/>
                  </a:ext>
                </a:extLst>
              </a:tr>
              <a:tr h="0">
                <a:tc>
                  <a:txBody>
                    <a:bodyPr/>
                    <a:lstStyle/>
                    <a:p>
                      <a:pPr>
                        <a:lnSpc>
                          <a:spcPct val="107000"/>
                        </a:lnSpc>
                        <a:spcAft>
                          <a:spcPts val="0"/>
                        </a:spcAft>
                      </a:pPr>
                      <a:r>
                        <a:rPr lang="ru-RU" sz="1200" b="0" dirty="0">
                          <a:effectLst/>
                          <a:latin typeface="+mj-lt"/>
                          <a:cs typeface="Times New Roman" panose="02020603050405020304" pitchFamily="18" charset="0"/>
                        </a:rPr>
                        <a:t>CRISPR/Cas9 и редактирование генома</a:t>
                      </a:r>
                      <a:endParaRPr lang="ru-RU" sz="1200" b="0"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pPr marL="0" marR="0" lvl="0" indent="0" algn="l" defTabSz="457200" rtl="0" eaLnBrk="1" fontAlgn="auto" latinLnBrk="0" hangingPunct="1">
                        <a:lnSpc>
                          <a:spcPct val="107000"/>
                        </a:lnSpc>
                        <a:spcBef>
                          <a:spcPts val="0"/>
                        </a:spcBef>
                        <a:spcAft>
                          <a:spcPts val="0"/>
                        </a:spcAft>
                        <a:buClrTx/>
                        <a:buSzTx/>
                        <a:buFontTx/>
                        <a:buNone/>
                        <a:tabLst/>
                        <a:defRPr/>
                      </a:pPr>
                      <a:r>
                        <a:rPr lang="ru-RU" sz="1200" b="0" dirty="0" smtClean="0">
                          <a:effectLst/>
                          <a:latin typeface="+mj-lt"/>
                          <a:cs typeface="Times New Roman" panose="02020603050405020304" pitchFamily="18" charset="0"/>
                        </a:rPr>
                        <a:t>575</a:t>
                      </a:r>
                      <a:r>
                        <a:rPr lang="en-US" sz="1200" b="0" dirty="0" smtClean="0">
                          <a:effectLst/>
                          <a:latin typeface="+mj-lt"/>
                          <a:cs typeface="Times New Roman" panose="02020603050405020304" pitchFamily="18" charset="0"/>
                        </a:rPr>
                        <a:t>.1</a:t>
                      </a:r>
                      <a:r>
                        <a:rPr lang="ru-RU" sz="1200" b="0" dirty="0" smtClean="0">
                          <a:effectLst/>
                          <a:latin typeface="+mj-lt"/>
                          <a:cs typeface="Times New Roman" panose="02020603050405020304" pitchFamily="18" charset="0"/>
                        </a:rPr>
                        <a:t> - </a:t>
                      </a:r>
                      <a:r>
                        <a:rPr lang="ru-RU" sz="1200" b="0" i="0" kern="1200" dirty="0" smtClean="0">
                          <a:solidFill>
                            <a:schemeClr val="tx1"/>
                          </a:solidFill>
                          <a:effectLst/>
                          <a:latin typeface="+mj-lt"/>
                          <a:ea typeface="+mn-ea"/>
                          <a:cs typeface="+mn-cs"/>
                        </a:rPr>
                        <a:t>наследственность. наследование</a:t>
                      </a:r>
                    </a:p>
                    <a:p>
                      <a:r>
                        <a:rPr lang="ru-RU" sz="1200" b="0" i="0" kern="1200" dirty="0" smtClean="0">
                          <a:solidFill>
                            <a:schemeClr val="tx1"/>
                          </a:solidFill>
                          <a:effectLst/>
                          <a:latin typeface="+mj-lt"/>
                          <a:ea typeface="+mn-ea"/>
                          <a:cs typeface="+mn-cs"/>
                        </a:rPr>
                        <a:t>57</a:t>
                      </a:r>
                      <a:r>
                        <a:rPr lang="en-US" sz="1200" b="0" i="0" kern="1200" dirty="0" smtClean="0">
                          <a:solidFill>
                            <a:schemeClr val="tx1"/>
                          </a:solidFill>
                          <a:effectLst/>
                          <a:latin typeface="+mj-lt"/>
                          <a:ea typeface="+mn-ea"/>
                          <a:cs typeface="+mn-cs"/>
                        </a:rPr>
                        <a:t>7</a:t>
                      </a:r>
                      <a:r>
                        <a:rPr lang="ru-RU" sz="1200" b="0" i="0" kern="1200" dirty="0" smtClean="0">
                          <a:solidFill>
                            <a:schemeClr val="tx1"/>
                          </a:solidFill>
                          <a:effectLst/>
                          <a:latin typeface="+mj-lt"/>
                          <a:ea typeface="+mn-ea"/>
                          <a:cs typeface="+mn-cs"/>
                        </a:rPr>
                        <a:t>.</a:t>
                      </a:r>
                      <a:r>
                        <a:rPr lang="en-US" sz="1200" b="0" i="0" kern="1200" dirty="0" smtClean="0">
                          <a:solidFill>
                            <a:schemeClr val="tx1"/>
                          </a:solidFill>
                          <a:effectLst/>
                          <a:latin typeface="+mj-lt"/>
                          <a:ea typeface="+mn-ea"/>
                          <a:cs typeface="+mn-cs"/>
                        </a:rPr>
                        <a:t>2 </a:t>
                      </a:r>
                      <a:r>
                        <a:rPr lang="ru-RU" sz="1200" b="0" i="0" kern="1200" dirty="0" smtClean="0">
                          <a:solidFill>
                            <a:schemeClr val="tx1"/>
                          </a:solidFill>
                          <a:effectLst/>
                          <a:latin typeface="+mj-lt"/>
                          <a:ea typeface="+mn-ea"/>
                          <a:cs typeface="+mn-cs"/>
                        </a:rPr>
                        <a:t>молекулярная биология</a:t>
                      </a:r>
                    </a:p>
                    <a:p>
                      <a:pPr>
                        <a:lnSpc>
                          <a:spcPct val="107000"/>
                        </a:lnSpc>
                        <a:spcAft>
                          <a:spcPts val="0"/>
                        </a:spcAft>
                      </a:pPr>
                      <a:r>
                        <a:rPr lang="ru-RU" sz="1200" b="0" dirty="0" smtClean="0">
                          <a:effectLst/>
                          <a:latin typeface="+mj-lt"/>
                          <a:cs typeface="Times New Roman" panose="02020603050405020304" pitchFamily="18" charset="0"/>
                        </a:rPr>
                        <a:t>578.5 генетика вирусов</a:t>
                      </a:r>
                    </a:p>
                    <a:p>
                      <a:pPr>
                        <a:lnSpc>
                          <a:spcPct val="107000"/>
                        </a:lnSpc>
                        <a:spcAft>
                          <a:spcPts val="0"/>
                        </a:spcAft>
                      </a:pPr>
                      <a:r>
                        <a:rPr lang="ru-RU" sz="1200" b="0" dirty="0" smtClean="0">
                          <a:effectLst/>
                          <a:latin typeface="+mj-lt"/>
                          <a:cs typeface="Times New Roman" panose="02020603050405020304" pitchFamily="18" charset="0"/>
                        </a:rPr>
                        <a:t>578.7 медицинская вирусология</a:t>
                      </a:r>
                    </a:p>
                  </a:txBody>
                  <a:tcPr marL="45720" marR="45720" anchor="ctr"/>
                </a:tc>
                <a:tc rowSpan="3">
                  <a:txBody>
                    <a:bodyPr/>
                    <a:lstStyle/>
                    <a:p>
                      <a:pPr>
                        <a:lnSpc>
                          <a:spcPct val="107000"/>
                        </a:lnSpc>
                        <a:spcAft>
                          <a:spcPts val="0"/>
                        </a:spcAft>
                      </a:pPr>
                      <a:r>
                        <a:rPr lang="ru-RU" sz="1200" b="0" dirty="0" smtClean="0">
                          <a:effectLst/>
                          <a:latin typeface="+mj-lt"/>
                          <a:cs typeface="Times New Roman" panose="02020603050405020304" pitchFamily="18" charset="0"/>
                        </a:rPr>
                        <a:t>р32 – наследственные болезни</a:t>
                      </a:r>
                    </a:p>
                    <a:p>
                      <a:pPr>
                        <a:lnSpc>
                          <a:spcPct val="107000"/>
                        </a:lnSpc>
                        <a:spcAft>
                          <a:spcPts val="0"/>
                        </a:spcAft>
                      </a:pPr>
                      <a:r>
                        <a:rPr lang="ru-RU" sz="1200" b="0" dirty="0" smtClean="0">
                          <a:effectLst/>
                          <a:latin typeface="+mj-lt"/>
                          <a:cs typeface="Times New Roman" panose="02020603050405020304" pitchFamily="18" charset="0"/>
                        </a:rPr>
                        <a:t>р324 - генные болезни</a:t>
                      </a:r>
                    </a:p>
                    <a:p>
                      <a:pPr>
                        <a:lnSpc>
                          <a:spcPct val="107000"/>
                        </a:lnSpc>
                        <a:spcAft>
                          <a:spcPts val="0"/>
                        </a:spcAft>
                      </a:pPr>
                      <a:r>
                        <a:rPr lang="ru-RU" sz="1200" b="0" dirty="0" smtClean="0">
                          <a:effectLst/>
                          <a:latin typeface="+mj-lt"/>
                          <a:cs typeface="Times New Roman" panose="02020603050405020304" pitchFamily="18" charset="0"/>
                        </a:rPr>
                        <a:t>р353.7 - генная терапия (</a:t>
                      </a:r>
                      <a:r>
                        <a:rPr lang="ru-RU" sz="1200" b="0" dirty="0" err="1" smtClean="0">
                          <a:effectLst/>
                          <a:latin typeface="+mj-lt"/>
                          <a:cs typeface="Times New Roman" panose="02020603050405020304" pitchFamily="18" charset="0"/>
                        </a:rPr>
                        <a:t>генотерапия</a:t>
                      </a:r>
                      <a:r>
                        <a:rPr lang="ru-RU" sz="1200" b="0" dirty="0" smtClean="0">
                          <a:effectLst/>
                          <a:latin typeface="+mj-lt"/>
                          <a:cs typeface="Times New Roman" panose="02020603050405020304" pitchFamily="18" charset="0"/>
                        </a:rPr>
                        <a:t>)</a:t>
                      </a:r>
                    </a:p>
                    <a:p>
                      <a:pPr>
                        <a:lnSpc>
                          <a:spcPct val="107000"/>
                        </a:lnSpc>
                        <a:spcAft>
                          <a:spcPts val="0"/>
                        </a:spcAft>
                      </a:pPr>
                      <a:r>
                        <a:rPr lang="ru-RU" sz="1200" b="0" dirty="0" smtClean="0">
                          <a:effectLst/>
                          <a:latin typeface="+mj-lt"/>
                          <a:ea typeface="Times New Roman" panose="02020603050405020304" pitchFamily="18" charset="0"/>
                          <a:cs typeface="Times New Roman" panose="02020603050405020304" pitchFamily="18" charset="0"/>
                        </a:rPr>
                        <a:t>е440.4 генетическая (генная) инженерия микроорганизмов</a:t>
                      </a:r>
                      <a:endParaRPr lang="ru-RU" sz="1200" b="0"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pPr>
                        <a:lnSpc>
                          <a:spcPct val="107000"/>
                        </a:lnSpc>
                        <a:spcAft>
                          <a:spcPts val="0"/>
                        </a:spcAft>
                      </a:pPr>
                      <a:r>
                        <a:rPr lang="ru-RU" sz="1200" b="0" i="0" kern="1200" dirty="0" smtClean="0">
                          <a:solidFill>
                            <a:schemeClr val="tx1"/>
                          </a:solidFill>
                          <a:effectLst/>
                          <a:latin typeface="+mj-lt"/>
                          <a:ea typeface="+mn-ea"/>
                          <a:cs typeface="+mn-cs"/>
                        </a:rPr>
                        <a:t>13.01.09 - генетическая инженерия</a:t>
                      </a:r>
                    </a:p>
                    <a:p>
                      <a:pPr>
                        <a:lnSpc>
                          <a:spcPct val="107000"/>
                        </a:lnSpc>
                        <a:spcAft>
                          <a:spcPts val="0"/>
                        </a:spcAft>
                      </a:pPr>
                      <a:r>
                        <a:rPr lang="ru-RU" sz="1200" b="0" i="0" kern="1200" dirty="0" smtClean="0">
                          <a:solidFill>
                            <a:schemeClr val="tx1"/>
                          </a:solidFill>
                          <a:effectLst/>
                          <a:latin typeface="+mj-lt"/>
                          <a:ea typeface="+mn-ea"/>
                          <a:cs typeface="+mn-cs"/>
                        </a:rPr>
                        <a:t>13.11.15 - технологии геномного редактирования</a:t>
                      </a:r>
                      <a:endParaRPr lang="ru-RU" sz="1200" b="0"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pPr>
                        <a:lnSpc>
                          <a:spcPct val="107000"/>
                        </a:lnSpc>
                        <a:spcAft>
                          <a:spcPts val="0"/>
                        </a:spcAft>
                      </a:pPr>
                      <a:r>
                        <a:rPr lang="ru-RU" sz="1200" b="0" dirty="0" smtClean="0">
                          <a:effectLst/>
                          <a:latin typeface="+mj-lt"/>
                          <a:cs typeface="Times New Roman" panose="02020603050405020304" pitchFamily="18" charset="0"/>
                        </a:rPr>
                        <a:t>биотехнология. генная инженерия</a:t>
                      </a:r>
                      <a:endParaRPr lang="ru-RU" sz="1200" b="0" dirty="0">
                        <a:effectLst/>
                        <a:latin typeface="+mj-lt"/>
                        <a:ea typeface="Times New Roman" panose="02020603050405020304" pitchFamily="18" charset="0"/>
                        <a:cs typeface="Times New Roman" panose="02020603050405020304" pitchFamily="18" charset="0"/>
                      </a:endParaRPr>
                    </a:p>
                  </a:txBody>
                  <a:tcPr marL="45720" marR="45720" anchor="ctr"/>
                </a:tc>
                <a:extLst>
                  <a:ext uri="{0D108BD9-81ED-4DB2-BD59-A6C34878D82A}">
                    <a16:rowId xmlns="" xmlns:a16="http://schemas.microsoft.com/office/drawing/2014/main" val="10002"/>
                  </a:ext>
                </a:extLst>
              </a:tr>
              <a:tr h="0">
                <a:tc>
                  <a:txBody>
                    <a:bodyPr/>
                    <a:lstStyle/>
                    <a:p>
                      <a:pPr>
                        <a:lnSpc>
                          <a:spcPct val="107000"/>
                        </a:lnSpc>
                        <a:spcAft>
                          <a:spcPts val="0"/>
                        </a:spcAft>
                      </a:pPr>
                      <a:r>
                        <a:rPr lang="ru-RU" sz="1200" b="0" dirty="0">
                          <a:effectLst/>
                          <a:latin typeface="+mj-lt"/>
                          <a:cs typeface="Times New Roman" panose="02020603050405020304" pitchFamily="18" charset="0"/>
                        </a:rPr>
                        <a:t>Лечение ВИЧ с помощью </a:t>
                      </a:r>
                      <a:r>
                        <a:rPr lang="ru-RU" sz="1200" b="0" dirty="0" err="1">
                          <a:effectLst/>
                          <a:latin typeface="+mj-lt"/>
                          <a:cs typeface="Times New Roman" panose="02020603050405020304" pitchFamily="18" charset="0"/>
                        </a:rPr>
                        <a:t>CRISPR</a:t>
                      </a:r>
                      <a:endParaRPr lang="ru-RU" sz="1200" b="0"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ru-RU" sz="1200" b="0" dirty="0" smtClean="0">
                          <a:effectLst/>
                          <a:latin typeface="+mj-lt"/>
                        </a:rPr>
                        <a:t>575.</a:t>
                      </a:r>
                      <a:r>
                        <a:rPr lang="ru-RU" sz="1200" b="0" i="0" kern="1200" dirty="0" smtClean="0">
                          <a:solidFill>
                            <a:schemeClr val="tx1"/>
                          </a:solidFill>
                          <a:effectLst/>
                          <a:latin typeface="+mj-lt"/>
                          <a:ea typeface="+mn-ea"/>
                          <a:cs typeface="+mn-cs"/>
                        </a:rPr>
                        <a:t> иммуногенетика</a:t>
                      </a:r>
                    </a:p>
                    <a:p>
                      <a:r>
                        <a:rPr lang="ru-RU" sz="1200" b="0" i="0" kern="1200" dirty="0" smtClean="0">
                          <a:solidFill>
                            <a:schemeClr val="tx1"/>
                          </a:solidFill>
                          <a:effectLst/>
                          <a:latin typeface="+mj-lt"/>
                          <a:ea typeface="+mn-ea"/>
                          <a:cs typeface="+mn-cs"/>
                        </a:rPr>
                        <a:t>578 - вирусология</a:t>
                      </a:r>
                    </a:p>
                    <a:p>
                      <a:pPr rtl="0" fontAlgn="auto"/>
                      <a:r>
                        <a:rPr lang="ru-RU" sz="1200" b="0" dirty="0" smtClean="0">
                          <a:effectLst/>
                          <a:latin typeface="+mj-lt"/>
                        </a:rPr>
                        <a:t> </a:t>
                      </a:r>
                      <a:r>
                        <a:rPr lang="ru-RU" sz="1200" b="0" i="0" kern="1200" dirty="0" smtClean="0">
                          <a:solidFill>
                            <a:schemeClr val="tx1"/>
                          </a:solidFill>
                          <a:effectLst/>
                          <a:latin typeface="+mj-lt"/>
                          <a:ea typeface="+mn-ea"/>
                          <a:cs typeface="+mn-cs"/>
                        </a:rPr>
                        <a:t>578.5- генетика вирусов</a:t>
                      </a:r>
                    </a:p>
                    <a:p>
                      <a:pPr marL="0" marR="0" lvl="0" indent="0" algn="l" defTabSz="457200" rtl="0" eaLnBrk="1" fontAlgn="auto" latinLnBrk="0" hangingPunct="1">
                        <a:lnSpc>
                          <a:spcPct val="107000"/>
                        </a:lnSpc>
                        <a:spcBef>
                          <a:spcPts val="0"/>
                        </a:spcBef>
                        <a:spcAft>
                          <a:spcPts val="0"/>
                        </a:spcAft>
                        <a:buClrTx/>
                        <a:buSzTx/>
                        <a:buFontTx/>
                        <a:buNone/>
                        <a:tabLst/>
                        <a:defRPr/>
                      </a:pPr>
                      <a:r>
                        <a:rPr lang="ru-RU" sz="1200" b="0" dirty="0" smtClean="0">
                          <a:effectLst/>
                          <a:latin typeface="+mj-lt"/>
                          <a:cs typeface="Times New Roman" panose="02020603050405020304" pitchFamily="18" charset="0"/>
                        </a:rPr>
                        <a:t>616-9… </a:t>
                      </a:r>
                      <a:r>
                        <a:rPr lang="ru-RU" sz="1200" b="0" i="0" kern="1200" dirty="0" smtClean="0">
                          <a:solidFill>
                            <a:schemeClr val="tx1"/>
                          </a:solidFill>
                          <a:effectLst/>
                          <a:latin typeface="+mj-lt"/>
                          <a:ea typeface="+mn-ea"/>
                          <a:cs typeface="+mn-cs"/>
                        </a:rPr>
                        <a:t>инфекционные заболевания</a:t>
                      </a:r>
                    </a:p>
                  </a:txBody>
                  <a:tcPr marL="45720" marR="45720" anchor="ctr"/>
                </a:tc>
                <a:tc vMerge="1">
                  <a:txBody>
                    <a:bodyPr/>
                    <a:lstStyle/>
                    <a:p>
                      <a:endParaRPr lang="ru-RU"/>
                    </a:p>
                  </a:txBody>
                  <a:tcPr/>
                </a:tc>
                <a:tc>
                  <a:txBody>
                    <a:bodyPr/>
                    <a:lstStyle/>
                    <a:p>
                      <a:r>
                        <a:rPr lang="ru-RU" sz="1200" b="0" i="0" kern="1200" cap="none" dirty="0" smtClean="0">
                          <a:solidFill>
                            <a:schemeClr val="tx1"/>
                          </a:solidFill>
                          <a:effectLst/>
                          <a:latin typeface="+mj-lt"/>
                          <a:ea typeface="+mn-ea"/>
                          <a:cs typeface="+mn-cs"/>
                        </a:rPr>
                        <a:t>76.03.41: медицинская вирусология</a:t>
                      </a:r>
                    </a:p>
                    <a:p>
                      <a:pPr marL="0" marR="0" lvl="0" indent="0" algn="l" defTabSz="457200" rtl="0" eaLnBrk="1" fontAlgn="auto" latinLnBrk="0" hangingPunct="1">
                        <a:lnSpc>
                          <a:spcPct val="100000"/>
                        </a:lnSpc>
                        <a:spcBef>
                          <a:spcPts val="0"/>
                        </a:spcBef>
                        <a:spcAft>
                          <a:spcPts val="0"/>
                        </a:spcAft>
                        <a:buClrTx/>
                        <a:buSzTx/>
                        <a:buFontTx/>
                        <a:buNone/>
                        <a:tabLst/>
                        <a:defRPr/>
                      </a:pPr>
                      <a:r>
                        <a:rPr lang="ru-RU" sz="1200" b="0" i="0" kern="1200" cap="none" dirty="0" smtClean="0">
                          <a:solidFill>
                            <a:schemeClr val="tx1"/>
                          </a:solidFill>
                          <a:effectLst/>
                          <a:latin typeface="+mj-lt"/>
                          <a:ea typeface="+mn-ea"/>
                          <a:cs typeface="+mn-cs"/>
                        </a:rPr>
                        <a:t>76.03.55: медицинская иммунология</a:t>
                      </a:r>
                    </a:p>
                    <a:p>
                      <a:pPr>
                        <a:lnSpc>
                          <a:spcPct val="107000"/>
                        </a:lnSpc>
                        <a:spcAft>
                          <a:spcPts val="0"/>
                        </a:spcAft>
                      </a:pPr>
                      <a:r>
                        <a:rPr lang="ru-RU" sz="1200" b="0" i="0" kern="1200" dirty="0" smtClean="0">
                          <a:solidFill>
                            <a:schemeClr val="tx1"/>
                          </a:solidFill>
                          <a:effectLst/>
                          <a:latin typeface="+mj-lt"/>
                          <a:ea typeface="+mn-ea"/>
                          <a:cs typeface="+mn-cs"/>
                        </a:rPr>
                        <a:t>34.43.59 инфекционная иммунология</a:t>
                      </a:r>
                    </a:p>
                    <a:p>
                      <a:pPr marL="0" marR="0" lvl="0" indent="0" algn="l" defTabSz="457200" rtl="0" eaLnBrk="1" fontAlgn="auto" latinLnBrk="0" hangingPunct="1">
                        <a:lnSpc>
                          <a:spcPct val="107000"/>
                        </a:lnSpc>
                        <a:spcBef>
                          <a:spcPts val="0"/>
                        </a:spcBef>
                        <a:spcAft>
                          <a:spcPts val="0"/>
                        </a:spcAft>
                        <a:buClrTx/>
                        <a:buSzTx/>
                        <a:buFontTx/>
                        <a:buNone/>
                        <a:tabLst/>
                        <a:defRPr/>
                      </a:pPr>
                      <a:r>
                        <a:rPr lang="ru-RU" sz="1200" b="0" i="0" kern="1200" cap="none" dirty="0" smtClean="0">
                          <a:solidFill>
                            <a:schemeClr val="tx1"/>
                          </a:solidFill>
                          <a:effectLst/>
                          <a:latin typeface="+mj-lt"/>
                          <a:ea typeface="+mn-ea"/>
                          <a:cs typeface="+mn-cs"/>
                        </a:rPr>
                        <a:t>34.23.31: иммуногенетика</a:t>
                      </a:r>
                    </a:p>
                  </a:txBody>
                  <a:tcPr marL="45720" marR="45720" anchor="ctr"/>
                </a:tc>
                <a:tc>
                  <a:txBody>
                    <a:bodyPr/>
                    <a:lstStyle/>
                    <a:p>
                      <a:pPr>
                        <a:lnSpc>
                          <a:spcPct val="107000"/>
                        </a:lnSpc>
                        <a:spcAft>
                          <a:spcPts val="0"/>
                        </a:spcAft>
                      </a:pPr>
                      <a:r>
                        <a:rPr lang="ru-RU" sz="1200" b="0" dirty="0" smtClean="0">
                          <a:effectLst/>
                          <a:latin typeface="+mj-lt"/>
                          <a:cs typeface="Times New Roman" panose="02020603050405020304" pitchFamily="18" charset="0"/>
                        </a:rPr>
                        <a:t>вирусология. иммунология. генная терапия</a:t>
                      </a:r>
                      <a:endParaRPr lang="ru-RU" sz="1200" b="0" dirty="0">
                        <a:effectLst/>
                        <a:latin typeface="+mj-lt"/>
                        <a:ea typeface="Times New Roman" panose="02020603050405020304" pitchFamily="18" charset="0"/>
                        <a:cs typeface="Times New Roman" panose="02020603050405020304" pitchFamily="18" charset="0"/>
                      </a:endParaRPr>
                    </a:p>
                  </a:txBody>
                  <a:tcPr marL="45720" marR="45720" anchor="ctr"/>
                </a:tc>
                <a:extLst>
                  <a:ext uri="{0D108BD9-81ED-4DB2-BD59-A6C34878D82A}">
                    <a16:rowId xmlns="" xmlns:a16="http://schemas.microsoft.com/office/drawing/2014/main" val="10003"/>
                  </a:ext>
                </a:extLst>
              </a:tr>
              <a:tr h="0">
                <a:tc>
                  <a:txBody>
                    <a:bodyPr/>
                    <a:lstStyle/>
                    <a:p>
                      <a:pPr>
                        <a:lnSpc>
                          <a:spcPct val="107000"/>
                        </a:lnSpc>
                        <a:spcAft>
                          <a:spcPts val="0"/>
                        </a:spcAft>
                      </a:pPr>
                      <a:r>
                        <a:rPr lang="ru-RU" sz="1200" b="0" dirty="0">
                          <a:effectLst/>
                          <a:latin typeface="+mj-lt"/>
                          <a:cs typeface="Times New Roman" panose="02020603050405020304" pitchFamily="18" charset="0"/>
                        </a:rPr>
                        <a:t>Лечение наследственных заболеваний (генная терапия)</a:t>
                      </a:r>
                      <a:endParaRPr lang="ru-RU" sz="1200" b="0"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r>
                        <a:rPr lang="ru-RU" sz="1200" b="0" i="0" kern="1200" dirty="0" smtClean="0">
                          <a:solidFill>
                            <a:schemeClr val="tx1"/>
                          </a:solidFill>
                          <a:effectLst/>
                          <a:latin typeface="+mj-lt"/>
                          <a:ea typeface="+mn-ea"/>
                          <a:cs typeface="+mn-cs"/>
                        </a:rPr>
                        <a:t>575.1 - наследственность. наследование</a:t>
                      </a:r>
                    </a:p>
                    <a:p>
                      <a:pPr>
                        <a:lnSpc>
                          <a:spcPct val="107000"/>
                        </a:lnSpc>
                        <a:spcAft>
                          <a:spcPts val="0"/>
                        </a:spcAft>
                      </a:pPr>
                      <a:r>
                        <a:rPr lang="ru-RU" sz="1200" b="0" dirty="0" smtClean="0">
                          <a:effectLst/>
                          <a:latin typeface="+mj-lt"/>
                          <a:cs typeface="Times New Roman" panose="02020603050405020304" pitchFamily="18" charset="0"/>
                        </a:rPr>
                        <a:t>616-056.7-- лечение наследственных заболеваний</a:t>
                      </a:r>
                    </a:p>
                  </a:txBody>
                  <a:tcPr marL="45720" marR="45720" anchor="ctr"/>
                </a:tc>
                <a:tc vMerge="1">
                  <a:txBody>
                    <a:bodyPr/>
                    <a:lstStyle/>
                    <a:p>
                      <a:endParaRPr lang="ru-RU"/>
                    </a:p>
                  </a:txBody>
                  <a:tcPr/>
                </a:tc>
                <a:tc>
                  <a:txBody>
                    <a:bodyPr/>
                    <a:lstStyle/>
                    <a:p>
                      <a:pPr>
                        <a:lnSpc>
                          <a:spcPct val="107000"/>
                        </a:lnSpc>
                        <a:spcAft>
                          <a:spcPts val="0"/>
                        </a:spcAft>
                      </a:pPr>
                      <a:r>
                        <a:rPr lang="ru-RU" sz="1200" b="0" dirty="0" smtClean="0">
                          <a:effectLst/>
                          <a:latin typeface="+mj-lt"/>
                          <a:cs typeface="Times New Roman" panose="02020603050405020304" pitchFamily="18" charset="0"/>
                        </a:rPr>
                        <a:t>76.29.03, 34.29.23</a:t>
                      </a:r>
                    </a:p>
                    <a:p>
                      <a:pPr>
                        <a:lnSpc>
                          <a:spcPct val="107000"/>
                        </a:lnSpc>
                        <a:spcAft>
                          <a:spcPts val="0"/>
                        </a:spcAft>
                      </a:pPr>
                      <a:r>
                        <a:rPr lang="ru-RU" sz="1200" b="0" i="0" kern="1200" dirty="0" smtClean="0">
                          <a:solidFill>
                            <a:schemeClr val="tx1"/>
                          </a:solidFill>
                          <a:effectLst/>
                          <a:latin typeface="+mj-lt"/>
                          <a:ea typeface="+mn-ea"/>
                          <a:cs typeface="+mn-cs"/>
                        </a:rPr>
                        <a:t>34.23.53 относится к категории "гены человека с патологическим эффектом</a:t>
                      </a:r>
                    </a:p>
                    <a:p>
                      <a:pPr marL="0" marR="0" lvl="0" indent="0" algn="l" defTabSz="457200" rtl="0" eaLnBrk="1" fontAlgn="auto" latinLnBrk="0" hangingPunct="1">
                        <a:lnSpc>
                          <a:spcPct val="107000"/>
                        </a:lnSpc>
                        <a:spcBef>
                          <a:spcPts val="0"/>
                        </a:spcBef>
                        <a:spcAft>
                          <a:spcPts val="0"/>
                        </a:spcAft>
                        <a:buClrTx/>
                        <a:buSzTx/>
                        <a:buFontTx/>
                        <a:buNone/>
                        <a:tabLst/>
                        <a:defRPr/>
                      </a:pPr>
                      <a:r>
                        <a:rPr lang="ru-RU" sz="1200" b="0" i="0" kern="1200" cap="none" dirty="0" smtClean="0">
                          <a:solidFill>
                            <a:schemeClr val="tx1"/>
                          </a:solidFill>
                          <a:effectLst/>
                          <a:latin typeface="+mj-lt"/>
                          <a:ea typeface="+mn-ea"/>
                          <a:cs typeface="+mn-cs"/>
                        </a:rPr>
                        <a:t>76.03.39</a:t>
                      </a:r>
                      <a:r>
                        <a:rPr lang="ru-RU" sz="1200" b="0" i="0" kern="1200" cap="none" baseline="0" dirty="0" smtClean="0">
                          <a:solidFill>
                            <a:schemeClr val="tx1"/>
                          </a:solidFill>
                          <a:effectLst/>
                          <a:latin typeface="+mj-lt"/>
                          <a:ea typeface="+mn-ea"/>
                          <a:cs typeface="+mn-cs"/>
                        </a:rPr>
                        <a:t> - </a:t>
                      </a:r>
                      <a:r>
                        <a:rPr lang="ru-RU" sz="1200" b="0" i="0" kern="1200" cap="none" dirty="0" smtClean="0">
                          <a:solidFill>
                            <a:schemeClr val="tx1"/>
                          </a:solidFill>
                          <a:effectLst/>
                          <a:latin typeface="+mj-lt"/>
                          <a:ea typeface="+mn-ea"/>
                          <a:cs typeface="+mn-cs"/>
                        </a:rPr>
                        <a:t>медицинская генетика. </a:t>
                      </a:r>
                    </a:p>
                    <a:p>
                      <a:pPr>
                        <a:lnSpc>
                          <a:spcPct val="107000"/>
                        </a:lnSpc>
                        <a:spcAft>
                          <a:spcPts val="0"/>
                        </a:spcAft>
                      </a:pPr>
                      <a:endParaRPr lang="ru-RU" sz="1200" b="0" dirty="0">
                        <a:effectLst/>
                        <a:latin typeface="+mj-lt"/>
                        <a:ea typeface="Times New Roman" panose="02020603050405020304" pitchFamily="18" charset="0"/>
                        <a:cs typeface="Times New Roman" panose="02020603050405020304" pitchFamily="18" charset="0"/>
                      </a:endParaRPr>
                    </a:p>
                  </a:txBody>
                  <a:tcPr marL="45720" marR="45720" anchor="ctr"/>
                </a:tc>
                <a:tc>
                  <a:txBody>
                    <a:bodyPr/>
                    <a:lstStyle/>
                    <a:p>
                      <a:pPr>
                        <a:lnSpc>
                          <a:spcPct val="107000"/>
                        </a:lnSpc>
                        <a:spcAft>
                          <a:spcPts val="0"/>
                        </a:spcAft>
                      </a:pPr>
                      <a:r>
                        <a:rPr lang="ru-RU" sz="1200" b="0" dirty="0" smtClean="0">
                          <a:effectLst/>
                          <a:latin typeface="+mj-lt"/>
                          <a:cs typeface="Times New Roman" panose="02020603050405020304" pitchFamily="18" charset="0"/>
                        </a:rPr>
                        <a:t>медицинская генетика. терапия наследственных заболеваний</a:t>
                      </a:r>
                      <a:endParaRPr lang="ru-RU" sz="1200" b="0" dirty="0">
                        <a:effectLst/>
                        <a:latin typeface="+mj-lt"/>
                        <a:ea typeface="Times New Roman" panose="02020603050405020304" pitchFamily="18" charset="0"/>
                        <a:cs typeface="Times New Roman" panose="02020603050405020304" pitchFamily="18" charset="0"/>
                      </a:endParaRPr>
                    </a:p>
                  </a:txBody>
                  <a:tcPr marL="45720" marR="45720" anchor="ctr"/>
                </a:tc>
                <a:extLst>
                  <a:ext uri="{0D108BD9-81ED-4DB2-BD59-A6C34878D82A}">
                    <a16:rowId xmlns="" xmlns:a16="http://schemas.microsoft.com/office/drawing/2014/main" val="10004"/>
                  </a:ext>
                </a:extLst>
              </a:tr>
            </a:tbl>
          </a:graphicData>
        </a:graphic>
      </p:graphicFrame>
      <p:sp>
        <p:nvSpPr>
          <p:cNvPr id="3" name="Rectangle 1"/>
          <p:cNvSpPr>
            <a:spLocks noChangeArrowheads="1"/>
          </p:cNvSpPr>
          <p:nvPr/>
        </p:nvSpPr>
        <p:spPr bwMode="auto">
          <a:xfrm>
            <a:off x="161364" y="567741"/>
            <a:ext cx="1180203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Литература по этим направлениям находится по классификаторам (например):</a:t>
            </a:r>
            <a:endParaRPr kumimoji="0" lang="ru-RU" altLang="ru-RU" sz="2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4" name="TextBox 3"/>
          <p:cNvSpPr txBox="1"/>
          <p:nvPr/>
        </p:nvSpPr>
        <p:spPr>
          <a:xfrm>
            <a:off x="0" y="-5273"/>
            <a:ext cx="3925113" cy="369332"/>
          </a:xfrm>
          <a:prstGeom prst="rect">
            <a:avLst/>
          </a:prstGeom>
        </p:spPr>
        <p:style>
          <a:lnRef idx="3">
            <a:schemeClr val="lt1"/>
          </a:lnRef>
          <a:fillRef idx="1">
            <a:schemeClr val="dk1"/>
          </a:fillRef>
          <a:effectRef idx="1">
            <a:schemeClr val="dk1"/>
          </a:effectRef>
          <a:fontRef idx="minor">
            <a:schemeClr val="lt1"/>
          </a:fontRef>
        </p:style>
        <p:txBody>
          <a:bodyPr wrap="none" rtlCol="0">
            <a:spAutoFit/>
          </a:bodyPr>
          <a:lstStyle/>
          <a:p>
            <a:pPr lvl="0"/>
            <a:r>
              <a:rPr lang="ru-RU" b="1" dirty="0">
                <a:latin typeface="Times New Roman" panose="02020603050405020304" pitchFamily="18" charset="0"/>
                <a:ea typeface="Times New Roman" panose="02020603050405020304" pitchFamily="18" charset="0"/>
              </a:rPr>
              <a:t>Соответствие глобальным </a:t>
            </a:r>
            <a:r>
              <a:rPr lang="ru-RU" b="1" dirty="0" smtClean="0">
                <a:latin typeface="Times New Roman" panose="02020603050405020304" pitchFamily="18" charset="0"/>
                <a:ea typeface="Times New Roman" panose="02020603050405020304" pitchFamily="18" charset="0"/>
              </a:rPr>
              <a:t>вызовам</a:t>
            </a:r>
            <a:endParaRPr lang="ru-RU" dirty="0"/>
          </a:p>
        </p:txBody>
      </p:sp>
    </p:spTree>
    <p:extLst>
      <p:ext uri="{BB962C8B-B14F-4D97-AF65-F5344CB8AC3E}">
        <p14:creationId xmlns:p14="http://schemas.microsoft.com/office/powerpoint/2010/main" val="1902679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5332430" y="327975"/>
            <a:ext cx="4575146" cy="2456215"/>
          </a:xfrm>
          <a:prstGeom prst="rect">
            <a:avLst/>
          </a:prstGeom>
          <a:ln>
            <a:solidFill>
              <a:schemeClr val="accent1"/>
            </a:solidFill>
          </a:ln>
          <a:effectLst>
            <a:outerShdw blurRad="292100" dist="139700" dir="2700000" algn="tl" rotWithShape="0">
              <a:srgbClr val="333333">
                <a:alpha val="65000"/>
              </a:srgbClr>
            </a:outerShdw>
          </a:effectLst>
        </p:spPr>
      </p:pic>
      <p:sp>
        <p:nvSpPr>
          <p:cNvPr id="4" name="TextBox 3"/>
          <p:cNvSpPr txBox="1"/>
          <p:nvPr/>
        </p:nvSpPr>
        <p:spPr>
          <a:xfrm>
            <a:off x="389965" y="5822576"/>
            <a:ext cx="11040035"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r"/>
            <a:r>
              <a:rPr lang="ru-RU" dirty="0" smtClean="0"/>
              <a:t> Таким образом </a:t>
            </a:r>
            <a:r>
              <a:rPr lang="ru-RU" b="1" dirty="0" smtClean="0"/>
              <a:t>литература по этим рубрикаторам может стать кандидатом для перевода в цифровой формат, как отвечающая «стратегии глобального развития…»</a:t>
            </a:r>
            <a:endParaRPr lang="ru-RU" b="1" dirty="0"/>
          </a:p>
        </p:txBody>
      </p:sp>
      <p:pic>
        <p:nvPicPr>
          <p:cNvPr id="5" name="Рисунок 4"/>
          <p:cNvPicPr>
            <a:picLocks noChangeAspect="1"/>
          </p:cNvPicPr>
          <p:nvPr/>
        </p:nvPicPr>
        <p:blipFill>
          <a:blip r:embed="rId3"/>
          <a:stretch>
            <a:fillRect/>
          </a:stretch>
        </p:blipFill>
        <p:spPr>
          <a:xfrm>
            <a:off x="262172" y="527649"/>
            <a:ext cx="3678980" cy="2861430"/>
          </a:xfrm>
          <a:prstGeom prst="rect">
            <a:avLst/>
          </a:prstGeom>
          <a:ln>
            <a:noFill/>
          </a:ln>
          <a:effectLst>
            <a:outerShdw blurRad="292100" dist="139700" dir="2700000" algn="tl" rotWithShape="0">
              <a:srgbClr val="333333">
                <a:alpha val="65000"/>
              </a:srgbClr>
            </a:outerShdw>
          </a:effectLst>
        </p:spPr>
      </p:pic>
      <p:pic>
        <p:nvPicPr>
          <p:cNvPr id="6" name="Рисунок 5"/>
          <p:cNvPicPr>
            <a:picLocks noChangeAspect="1"/>
          </p:cNvPicPr>
          <p:nvPr/>
        </p:nvPicPr>
        <p:blipFill>
          <a:blip r:embed="rId4"/>
          <a:stretch>
            <a:fillRect/>
          </a:stretch>
        </p:blipFill>
        <p:spPr>
          <a:xfrm>
            <a:off x="1320075" y="2401898"/>
            <a:ext cx="5438295" cy="3117956"/>
          </a:xfrm>
          <a:prstGeom prst="rect">
            <a:avLst/>
          </a:prstGeom>
          <a:ln>
            <a:noFill/>
          </a:ln>
          <a:effectLst>
            <a:outerShdw blurRad="292100" dist="139700" dir="2700000" algn="tl" rotWithShape="0">
              <a:srgbClr val="333333">
                <a:alpha val="65000"/>
              </a:srgbClr>
            </a:outerShdw>
          </a:effectLst>
        </p:spPr>
      </p:pic>
      <p:pic>
        <p:nvPicPr>
          <p:cNvPr id="3" name="Рисунок 2"/>
          <p:cNvPicPr>
            <a:picLocks noChangeAspect="1"/>
          </p:cNvPicPr>
          <p:nvPr/>
        </p:nvPicPr>
        <p:blipFill>
          <a:blip r:embed="rId5"/>
          <a:stretch>
            <a:fillRect/>
          </a:stretch>
        </p:blipFill>
        <p:spPr>
          <a:xfrm>
            <a:off x="7109180" y="1877217"/>
            <a:ext cx="4610006" cy="2290960"/>
          </a:xfrm>
          <a:prstGeom prst="rect">
            <a:avLst/>
          </a:prstGeom>
          <a:ln>
            <a:solidFill>
              <a:schemeClr val="accent1"/>
            </a:solidFill>
          </a:ln>
          <a:effectLst>
            <a:outerShdw blurRad="292100" dist="139700" dir="2700000" algn="tl" rotWithShape="0">
              <a:srgbClr val="333333">
                <a:alpha val="65000"/>
              </a:srgbClr>
            </a:outerShdw>
          </a:effectLst>
        </p:spPr>
      </p:pic>
      <p:sp>
        <p:nvSpPr>
          <p:cNvPr id="7" name="Скругленный прямоугольник 6"/>
          <p:cNvSpPr/>
          <p:nvPr/>
        </p:nvSpPr>
        <p:spPr>
          <a:xfrm>
            <a:off x="1379913" y="2588029"/>
            <a:ext cx="3336174" cy="196161"/>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5408815" y="482138"/>
            <a:ext cx="2305396" cy="149629"/>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0406095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3"/>
          <a:stretch>
            <a:fillRect/>
          </a:stretch>
        </p:blipFill>
        <p:spPr>
          <a:xfrm>
            <a:off x="262430" y="115683"/>
            <a:ext cx="10917129" cy="6521226"/>
          </a:xfrm>
          <a:prstGeom prst="rect">
            <a:avLst/>
          </a:prstGeom>
          <a:ln>
            <a:noFill/>
          </a:ln>
          <a:effectLst>
            <a:outerShdw blurRad="292100" dist="139700" dir="2700000" algn="tl" rotWithShape="0">
              <a:srgbClr val="333333">
                <a:alpha val="65000"/>
              </a:srgbClr>
            </a:outerShdw>
          </a:effectLst>
        </p:spPr>
      </p:pic>
      <p:sp>
        <p:nvSpPr>
          <p:cNvPr id="13" name="Прямоугольник 12"/>
          <p:cNvSpPr/>
          <p:nvPr/>
        </p:nvSpPr>
        <p:spPr>
          <a:xfrm>
            <a:off x="3850566" y="2093835"/>
            <a:ext cx="6528991" cy="43183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p:nvSpPr>
        <p:spPr>
          <a:xfrm>
            <a:off x="9039091" y="1590744"/>
            <a:ext cx="1476508" cy="4343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задачи</a:t>
            </a:r>
            <a:endParaRPr lang="ru-RU" dirty="0"/>
          </a:p>
        </p:txBody>
      </p:sp>
      <p:sp>
        <p:nvSpPr>
          <p:cNvPr id="15" name="Стрелка вниз 14"/>
          <p:cNvSpPr/>
          <p:nvPr/>
        </p:nvSpPr>
        <p:spPr>
          <a:xfrm rot="2469775">
            <a:off x="7995494" y="1778352"/>
            <a:ext cx="537210" cy="10172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Скругленный прямоугольник 1"/>
          <p:cNvSpPr/>
          <p:nvPr/>
        </p:nvSpPr>
        <p:spPr>
          <a:xfrm>
            <a:off x="1053578" y="6209673"/>
            <a:ext cx="1196788" cy="39747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Скругленный прямоугольник 3"/>
          <p:cNvSpPr/>
          <p:nvPr/>
        </p:nvSpPr>
        <p:spPr>
          <a:xfrm>
            <a:off x="672353" y="1969024"/>
            <a:ext cx="1600200" cy="389964"/>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8" name="Скругленный прямоугольник 7"/>
          <p:cNvSpPr/>
          <p:nvPr/>
        </p:nvSpPr>
        <p:spPr>
          <a:xfrm>
            <a:off x="2272553" y="2093835"/>
            <a:ext cx="1542378" cy="488876"/>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cxnSp>
        <p:nvCxnSpPr>
          <p:cNvPr id="10" name="Прямая со стрелкой 9"/>
          <p:cNvCxnSpPr/>
          <p:nvPr/>
        </p:nvCxnSpPr>
        <p:spPr>
          <a:xfrm flipH="1" flipV="1">
            <a:off x="1628775" y="2457450"/>
            <a:ext cx="92449" cy="37819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1882589" y="2676766"/>
            <a:ext cx="55132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3109868" y="431551"/>
            <a:ext cx="8069691"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a:r>
              <a:rPr lang="ru-RU" dirty="0">
                <a:latin typeface="Times New Roman" panose="02020603050405020304" pitchFamily="18" charset="0"/>
                <a:ea typeface="Calibri" panose="020F0502020204030204" pitchFamily="34" charset="0"/>
              </a:rPr>
              <a:t>«Программы фундаментальных научных исследований в Российской Федерации </a:t>
            </a:r>
            <a:endParaRPr lang="ru-RU" dirty="0" smtClean="0">
              <a:latin typeface="Times New Roman" panose="02020603050405020304" pitchFamily="18" charset="0"/>
              <a:ea typeface="Calibri" panose="020F0502020204030204" pitchFamily="34" charset="0"/>
            </a:endParaRPr>
          </a:p>
          <a:p>
            <a:pPr algn="r"/>
            <a:r>
              <a:rPr lang="ru-RU" dirty="0" smtClean="0">
                <a:latin typeface="Times New Roman" panose="02020603050405020304" pitchFamily="18" charset="0"/>
                <a:ea typeface="Calibri" panose="020F0502020204030204" pitchFamily="34" charset="0"/>
              </a:rPr>
              <a:t>на </a:t>
            </a:r>
            <a:r>
              <a:rPr lang="ru-RU" dirty="0">
                <a:latin typeface="Times New Roman" panose="02020603050405020304" pitchFamily="18" charset="0"/>
                <a:ea typeface="Calibri" panose="020F0502020204030204" pitchFamily="34" charset="0"/>
              </a:rPr>
              <a:t>долгосрочный период (2021 — 2030 годы)»</a:t>
            </a:r>
            <a:endParaRPr lang="ru-RU" dirty="0"/>
          </a:p>
        </p:txBody>
      </p:sp>
      <p:sp>
        <p:nvSpPr>
          <p:cNvPr id="12" name="Прямоугольник 11"/>
          <p:cNvSpPr/>
          <p:nvPr/>
        </p:nvSpPr>
        <p:spPr>
          <a:xfrm>
            <a:off x="90982" y="78684"/>
            <a:ext cx="3230880" cy="461665"/>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r>
              <a:rPr lang="ru-RU" sz="2400" b="1" dirty="0">
                <a:latin typeface="Times New Roman" panose="02020603050405020304" pitchFamily="18" charset="0"/>
                <a:ea typeface="Calibri" panose="020F0502020204030204" pitchFamily="34" charset="0"/>
              </a:rPr>
              <a:t>Научная значимость</a:t>
            </a:r>
            <a:endParaRPr lang="ru-RU" sz="2400" dirty="0"/>
          </a:p>
        </p:txBody>
      </p:sp>
      <p:sp>
        <p:nvSpPr>
          <p:cNvPr id="7" name="Прямоугольник 6"/>
          <p:cNvSpPr/>
          <p:nvPr/>
        </p:nvSpPr>
        <p:spPr>
          <a:xfrm>
            <a:off x="5876365" y="5162606"/>
            <a:ext cx="5303194" cy="8343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Т.е. направления, исследования по которым будут актуальны в ближайшие годы</a:t>
            </a:r>
            <a:endParaRPr lang="ru-RU" dirty="0"/>
          </a:p>
        </p:txBody>
      </p:sp>
    </p:spTree>
    <p:extLst>
      <p:ext uri="{BB962C8B-B14F-4D97-AF65-F5344CB8AC3E}">
        <p14:creationId xmlns:p14="http://schemas.microsoft.com/office/powerpoint/2010/main" val="441814168"/>
      </p:ext>
    </p:extLst>
  </p:cSld>
  <p:clrMapOvr>
    <a:masterClrMapping/>
  </p:clrMapOvr>
  <p:timing>
    <p:tnLst>
      <p:par>
        <p:cTn id="1" dur="indefinite" restart="never" nodeType="tmRoot"/>
      </p:par>
    </p:tnLst>
  </p:timing>
</p:sld>
</file>

<file path=ppt/theme/theme1.xml><?xml version="1.0" encoding="utf-8"?>
<a:theme xmlns:a="http://schemas.openxmlformats.org/drawingml/2006/main" name="Сектор">
  <a:themeElements>
    <a:clrScheme name="Другая 3">
      <a:dk1>
        <a:srgbClr val="010135"/>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Другая 1">
      <a:majorFont>
        <a:latin typeface="Georgia"/>
        <a:ea typeface=""/>
        <a:cs typeface=""/>
      </a:majorFont>
      <a:minorFont>
        <a:latin typeface="Constantia"/>
        <a:ea typeface=""/>
        <a:cs typeface=""/>
      </a:minorFont>
    </a:fontScheme>
    <a:fmtScheme name="Окаймленный край">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spDef>
      <a:spPr>
        <a:noFill/>
        <a:ln>
          <a:solidFill>
            <a:srgbClr val="C00000"/>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Специальное оформление">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Сектор</Template>
  <TotalTime>2568</TotalTime>
  <Words>2279</Words>
  <Application>Microsoft Office PowerPoint</Application>
  <PresentationFormat>Широкоэкранный</PresentationFormat>
  <Paragraphs>330</Paragraphs>
  <Slides>14</Slides>
  <Notes>13</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2</vt:i4>
      </vt:variant>
      <vt:variant>
        <vt:lpstr>Заголовки слайдов</vt:lpstr>
      </vt:variant>
      <vt:variant>
        <vt:i4>14</vt:i4>
      </vt:variant>
    </vt:vector>
  </HeadingPairs>
  <TitlesOfParts>
    <vt:vector size="26" baseType="lpstr">
      <vt:lpstr>Arial</vt:lpstr>
      <vt:lpstr>Calibri</vt:lpstr>
      <vt:lpstr>Calibri Light</vt:lpstr>
      <vt:lpstr>Constantia</vt:lpstr>
      <vt:lpstr>Gabriola</vt:lpstr>
      <vt:lpstr>Georgia</vt:lpstr>
      <vt:lpstr>Symbol</vt:lpstr>
      <vt:lpstr>Times New Roman</vt:lpstr>
      <vt:lpstr>Wingdings</vt:lpstr>
      <vt:lpstr>Wingdings 3</vt:lpstr>
      <vt:lpstr>Сектор</vt:lpstr>
      <vt:lpstr>Специальное оформление</vt:lpstr>
      <vt:lpstr>Критерии отбора фонда для оцифровки в соответствии с национальными приоритетами направлений научно-технологического развития.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Критерии отбора фонда для оцифровки в соответствии с национальными приоритетами направлений научно-технологического развития.</dc:title>
  <dc:creator>Учетная запись Майкрософт</dc:creator>
  <cp:lastModifiedBy>Учетная запись Майкрософт</cp:lastModifiedBy>
  <cp:revision>112</cp:revision>
  <cp:lastPrinted>2025-10-27T07:52:43Z</cp:lastPrinted>
  <dcterms:created xsi:type="dcterms:W3CDTF">2025-09-19T11:15:47Z</dcterms:created>
  <dcterms:modified xsi:type="dcterms:W3CDTF">2025-10-28T12:59:18Z</dcterms:modified>
</cp:coreProperties>
</file>