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16"/>
  </p:notesMasterIdLst>
  <p:handoutMasterIdLst>
    <p:handoutMasterId r:id="rId17"/>
  </p:handoutMasterIdLst>
  <p:sldIdLst>
    <p:sldId id="340" r:id="rId2"/>
    <p:sldId id="365" r:id="rId3"/>
    <p:sldId id="366" r:id="rId4"/>
    <p:sldId id="367" r:id="rId5"/>
    <p:sldId id="355" r:id="rId6"/>
    <p:sldId id="358" r:id="rId7"/>
    <p:sldId id="353" r:id="rId8"/>
    <p:sldId id="357" r:id="rId9"/>
    <p:sldId id="349" r:id="rId10"/>
    <p:sldId id="350" r:id="rId11"/>
    <p:sldId id="361" r:id="rId12"/>
    <p:sldId id="362" r:id="rId13"/>
    <p:sldId id="364" r:id="rId14"/>
    <p:sldId id="336" r:id="rId1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Ольга Б. Старцева" initials="ОБС" lastIdx="0" clrIdx="0">
    <p:extLst>
      <p:ext uri="{19B8F6BF-5375-455C-9EA6-DF929625EA0E}">
        <p15:presenceInfo xmlns:p15="http://schemas.microsoft.com/office/powerpoint/2012/main" userId="S-1-5-21-3997650103-3977744728-4242478327-24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F2D4"/>
    <a:srgbClr val="83DAE3"/>
    <a:srgbClr val="83E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8251" autoAdjust="0"/>
  </p:normalViewPr>
  <p:slideViewPr>
    <p:cSldViewPr showGuides="1">
      <p:cViewPr>
        <p:scale>
          <a:sx n="75" d="100"/>
          <a:sy n="75" d="100"/>
        </p:scale>
        <p:origin x="1812" y="342"/>
      </p:cViewPr>
      <p:guideLst>
        <p:guide orient="horz" pos="2160"/>
        <p:guide pos="37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7" d="100"/>
          <a:sy n="87" d="100"/>
        </p:scale>
        <p:origin x="3780" y="102"/>
      </p:cViewPr>
      <p:guideLst>
        <p:guide orient="horz" pos="3126"/>
        <p:guide pos="2141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B214096D-5EA3-4894-8BEE-A5277AB20DC2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FDB08953-45E0-4099-A115-AD0BB67DB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6501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F0E6C218-5EA7-452F-9D8E-B6E49D7FC66A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1CF503A2-0031-4D4A-B89A-C418CBC7BE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03054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434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636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1855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066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4741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26"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498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03A2-0031-4D4A-B89A-C418CBC7BEDF}" type="slidenum">
              <a:rPr lang="ru-RU" smtClean="0"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09 Дмитриева Гармонизация классификаций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487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trike="sngStrik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03A2-0031-4D4A-B89A-C418CBC7BEDF}" type="slidenum">
              <a:rPr lang="ru-RU" smtClean="0"/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09 Дмитриева Гармонизация классификаций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920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03A2-0031-4D4A-B89A-C418CBC7BEDF}" type="slidenum">
              <a:rPr lang="ru-RU" smtClean="0"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09 Дмитриева Гармонизация классификаций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195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trike="sngStrike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251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790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690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  <a:spcAft>
                <a:spcPts val="600"/>
              </a:spcAft>
            </a:pPr>
            <a:endParaRPr lang="ru-RU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779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trike="sngStrike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10 Дмитриева ГРНТИ как основа для унификации Окт 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47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20F41CD-317E-449D-AC6B-0E045535D069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763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5AE49-9AF0-4190-83D9-A23DA6D061EC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206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4C3F3AC-AA0A-46ED-8B48-1D3BEACA6B6A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78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1038-0765-4EFB-B17F-34FB56808362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609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B3C4949-DE87-4064-B051-9E2203E06DFC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82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EF11-1500-4CFB-8742-A82258B18B51}" type="datetime1">
              <a:rPr lang="ru-RU" smtClean="0"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07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3101-B736-437B-B5C3-021590DFDD19}" type="datetime1">
              <a:rPr lang="ru-RU" smtClean="0"/>
              <a:t>28.10.2025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01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66E1-164F-45C3-867C-ED8C83D909AD}" type="datetime1">
              <a:rPr lang="ru-RU" smtClean="0"/>
              <a:t>28.10.2025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61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1172-E4C6-4858-84E2-FB9EA43BD862}" type="datetime1">
              <a:rPr lang="ru-RU" smtClean="0"/>
              <a:t>28.10.2025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03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22616F1-E368-4385-A2BC-ACB5F2ED597A}" type="datetime1">
              <a:rPr lang="ru-RU" smtClean="0"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58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5A43-2124-412F-AE9B-D5274EAC4386}" type="datetime1">
              <a:rPr lang="ru-RU" smtClean="0"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94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3060E22-2C0D-4D12-85DA-82FB321EF8BB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0A0D023F-D4D4-4AF0-874A-22F2CB0FAB4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5540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560326" y="1327944"/>
            <a:ext cx="11504549" cy="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9D06B7EA-0ECC-BC43-876C-0C25226B2890}"/>
              </a:ext>
            </a:extLst>
          </p:cNvPr>
          <p:cNvSpPr txBox="1"/>
          <p:nvPr/>
        </p:nvSpPr>
        <p:spPr>
          <a:xfrm>
            <a:off x="1583499" y="332712"/>
            <a:ext cx="2787539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67"/>
              </a:lnSpc>
            </a:pPr>
            <a:r>
              <a:rPr lang="ru-RU" sz="1600" kern="100" dirty="0">
                <a:solidFill>
                  <a:srgbClr val="001F60"/>
                </a:solidFill>
                <a:latin typeface="Arial Narrow" panose="020B0606020202030204" pitchFamily="34" charset="0"/>
              </a:rPr>
              <a:t>Государственная публичная </a:t>
            </a:r>
          </a:p>
          <a:p>
            <a:pPr>
              <a:lnSpc>
                <a:spcPts val="1467"/>
              </a:lnSpc>
            </a:pPr>
            <a:r>
              <a:rPr lang="ru-RU" sz="1600" kern="100" dirty="0">
                <a:solidFill>
                  <a:srgbClr val="001F60"/>
                </a:solidFill>
                <a:latin typeface="Arial Narrow" panose="020B0606020202030204" pitchFamily="34" charset="0"/>
              </a:rPr>
              <a:t>научно-техническая </a:t>
            </a:r>
          </a:p>
          <a:p>
            <a:pPr>
              <a:lnSpc>
                <a:spcPts val="1467"/>
              </a:lnSpc>
            </a:pPr>
            <a:r>
              <a:rPr lang="ru-RU" sz="1600" kern="100" dirty="0">
                <a:solidFill>
                  <a:srgbClr val="001F60"/>
                </a:solidFill>
                <a:latin typeface="Arial Narrow" panose="020B0606020202030204" pitchFamily="34" charset="0"/>
              </a:rPr>
              <a:t>библиотека России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6BA0A0C0-EA8E-2D4F-9585-36C7D6E03CE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69" y="260649"/>
            <a:ext cx="874643" cy="831497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393500" y="2699122"/>
            <a:ext cx="9405000" cy="1330728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</a:pPr>
            <a:r>
              <a:rPr lang="ru-RU" sz="2600" b="1" cap="non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взаимосвязанных классификационных кодов: формирование единой информационной среды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одзаголовок 2">
            <a:extLst>
              <a:ext uri="{FF2B5EF4-FFF2-40B4-BE49-F238E27FC236}">
                <a16:creationId xmlns="" xmlns:a16="http://schemas.microsoft.com/office/drawing/2014/main" id="{CA8BAC63-E545-D87A-FCC0-11C28AE880F8}"/>
              </a:ext>
            </a:extLst>
          </p:cNvPr>
          <p:cNvSpPr txBox="1">
            <a:spLocks/>
          </p:cNvSpPr>
          <p:nvPr/>
        </p:nvSpPr>
        <p:spPr>
          <a:xfrm>
            <a:off x="529665" y="5016262"/>
            <a:ext cx="5769043" cy="13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None/>
              <a:defRPr sz="2400" kern="120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2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Е. Ю. Дмитриева</a:t>
            </a:r>
          </a:p>
          <a:p>
            <a:pPr algn="l">
              <a:spcBef>
                <a:spcPts val="0"/>
              </a:spcBef>
              <a:defRPr/>
            </a:pPr>
            <a:r>
              <a:rPr lang="ru-RU" sz="12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канд. </a:t>
            </a:r>
            <a:r>
              <a:rPr lang="ru-RU" sz="1200" dirty="0" err="1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техн</a:t>
            </a:r>
            <a:r>
              <a:rPr lang="ru-RU" sz="12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наук, ведущий научный сотрудник, </a:t>
            </a:r>
          </a:p>
          <a:p>
            <a:pPr algn="l">
              <a:spcBef>
                <a:spcPts val="0"/>
              </a:spcBef>
              <a:defRPr/>
            </a:pPr>
            <a:r>
              <a:rPr lang="ru-RU" sz="12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руководитель группы развития классификационных </a:t>
            </a:r>
          </a:p>
          <a:p>
            <a:pPr algn="l">
              <a:spcBef>
                <a:spcPts val="0"/>
              </a:spcBef>
              <a:defRPr/>
            </a:pPr>
            <a:r>
              <a:rPr lang="ru-RU" sz="12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систем и стандартизации ГПНТБ России,</a:t>
            </a:r>
          </a:p>
          <a:p>
            <a:pPr algn="l">
              <a:spcBef>
                <a:spcPts val="0"/>
              </a:spcBef>
              <a:defRPr/>
            </a:pPr>
            <a:r>
              <a:rPr lang="ru-RU" sz="12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председатель Методического совета по классификационным </a:t>
            </a:r>
            <a:r>
              <a:rPr lang="ru-RU" sz="12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системам НТИ, председатель </a:t>
            </a:r>
            <a:r>
              <a:rPr lang="ru-RU" sz="12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Технического комитета по стандартизации 191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855999" y="6503783"/>
            <a:ext cx="312877" cy="365125"/>
          </a:xfrm>
        </p:spPr>
        <p:txBody>
          <a:bodyPr/>
          <a:lstStyle/>
          <a:p>
            <a:fld id="{0A0D023F-D4D4-4AF0-874A-22F2CB0FAB44}" type="slidenum">
              <a:rPr lang="ru-RU" smtClean="0">
                <a:solidFill>
                  <a:srgbClr val="0070C0"/>
                </a:solidFill>
              </a:rPr>
              <a:t>1</a:t>
            </a:fld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26000" y="355795"/>
            <a:ext cx="3959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b="1" dirty="0" smtClean="0">
                <a:solidFill>
                  <a:srgbClr val="002060"/>
                </a:solidFill>
                <a:latin typeface="Evolventa"/>
              </a:rPr>
              <a:t>		           30 </a:t>
            </a:r>
            <a:r>
              <a:rPr lang="ru-RU" sz="1400" b="1" dirty="0">
                <a:solidFill>
                  <a:srgbClr val="002060"/>
                </a:solidFill>
                <a:latin typeface="Evolventa"/>
              </a:rPr>
              <a:t>октября 2025 </a:t>
            </a:r>
          </a:p>
          <a:p>
            <a:pPr algn="just"/>
            <a:r>
              <a:rPr lang="ru-RU" sz="1100" b="1" dirty="0" smtClean="0">
                <a:solidFill>
                  <a:srgbClr val="002060"/>
                </a:solidFill>
              </a:rPr>
              <a:t>Управление </a:t>
            </a:r>
            <a:r>
              <a:rPr lang="ru-RU" sz="1100" b="1" dirty="0">
                <a:solidFill>
                  <a:srgbClr val="002060"/>
                </a:solidFill>
              </a:rPr>
              <a:t>фондами научно-технических библиотек: </a:t>
            </a:r>
            <a:r>
              <a:rPr lang="ru-RU" sz="1100" b="1" dirty="0" smtClean="0">
                <a:solidFill>
                  <a:srgbClr val="002060"/>
                </a:solidFill>
              </a:rPr>
              <a:t> от </a:t>
            </a:r>
            <a:r>
              <a:rPr lang="ru-RU" sz="1100" b="1" dirty="0">
                <a:solidFill>
                  <a:srgbClr val="002060"/>
                </a:solidFill>
              </a:rPr>
              <a:t>классификации </a:t>
            </a:r>
            <a:r>
              <a:rPr lang="ru-RU" sz="1100" b="1" dirty="0" smtClean="0">
                <a:solidFill>
                  <a:srgbClr val="002060"/>
                </a:solidFill>
              </a:rPr>
              <a:t>к  </a:t>
            </a:r>
            <a:r>
              <a:rPr lang="ru-RU" sz="1100" b="1" dirty="0">
                <a:solidFill>
                  <a:srgbClr val="002060"/>
                </a:solidFill>
              </a:rPr>
              <a:t>цифровой </a:t>
            </a:r>
            <a:r>
              <a:rPr lang="ru-RU" sz="1100" b="1" dirty="0" smtClean="0">
                <a:solidFill>
                  <a:srgbClr val="002060"/>
                </a:solidFill>
              </a:rPr>
              <a:t> трансформации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371515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297" y="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659467" y="770863"/>
            <a:ext cx="1034999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Сопоставительная таблица МПК – ГРНТИ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(фрагмент)</a:t>
            </a:r>
            <a:endParaRPr lang="ru-RU" sz="1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384324"/>
              </p:ext>
            </p:extLst>
          </p:nvPr>
        </p:nvGraphicFramePr>
        <p:xfrm>
          <a:off x="718013" y="1184508"/>
          <a:ext cx="10574999" cy="532912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9577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772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8157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64842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1508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МПК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Вид соответствия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ГРНТИ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3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Индекс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Наименование индекса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Код рубрики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Наименование рубрики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06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A23N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Устройства для массовой переработки собранных плодов, овощей или цветочных луковиц, не отнесенные к другим подклассам; снятие кожуры с овощей или плодов при их массовой переработке; устройства для приготовления кормов (машины для резки соломы или другого грубого корма A 01F 29/00; измельчение, например истирание B 02C; разделение, например резка, распиливание, рубка B 26B, B 26D)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&gt;&lt;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65.53 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Переработка плодоовощной продукции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06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A23N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Устройства для массовой переработки собранных плодов, овощей или цветочных луковиц, не отнесенные к другим подклассам; снятие кожуры с овощей или плодов при их массовой переработке; устройства для приготовления кормов (машины для резки соломы или другого грубого корма A 01F 29/00; измельчение, например истирание B 02C; разделение, например резка, распиливание, рубка B 26B, B 26D)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&gt;&lt;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65.13.13 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Оборудование пищевых производств общего назначения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06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A23N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Устройства для массовой переработки собранных плодов, овощей или цветочных луковиц, не отнесенные к другим подклассам; снятие кожуры с овощей или плодов при их массовой переработке; устройства для приготовления кормов (машины для резки соломы или другого грубого корма A 01F 29/00; измельчение, например истирание B 02C; разделение, например резка, распиливание, рубка B 26B, B 26D)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&gt;&lt;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55.63.29 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Пищевые машины и аппараты общего назначения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06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A23N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Устройства для массовой переработки собранных плодов, овощей или цветочных луковиц, не отнесенные к другим подклассам; снятие кожуры с овощей или плодов при их массовой переработке; устройства для приготовления кормов (машины для резки соломы или другого грубого корма A 01F 29/00; измельчение, например истирание B 02C; разделение, например резка, распиливание, рубка B 26B, B 26D)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&gt;&lt;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55.63.41 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Машины и оборудование для консервной, овощесушильной и </a:t>
                      </a:r>
                      <a:r>
                        <a:rPr lang="ru-RU" sz="900" dirty="0" err="1">
                          <a:solidFill>
                            <a:schemeClr val="tx1"/>
                          </a:solidFill>
                          <a:effectLst/>
                        </a:rPr>
                        <a:t>пищеконцентратной</a:t>
                      </a: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 промышленности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45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A23N 1/00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Машины или аппараты для извлечения сока (приготовление безалкогольных напитков, например добавлением компонентов к овощным и фруктовым сокам A 23L 2/00; устройства для приготовления напитков A 47J 31/00; прессы для отжима B 30B)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&lt;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65.53.39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Производство плодово-ягодных и овощных соков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45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A23N 1/00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Машины или аппараты для извлечения сока (приготовление безалкогольных напитков, например добавлением компонентов к овощным и фруктовым сокам A 23L 2/00; устройства для приготовления напитков A 47J 31/00; прессы для отжима B 30B)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&gt;&lt;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65.13.13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Оборудование пищевых производств общего назначения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45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A23N 1/00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Машины или аппараты для извлечения сока (приготовление безалкогольных напитков, например добавлением компонентов к овощным и фруктовым сокам A 23L 2/00; устройства для приготовления напитков A 47J 31/00; прессы для отжима B 30B)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&gt;&lt;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55.63.29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Пищевые машины и аппараты общего назначения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22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A23N 1/02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.в сочетании с дроблением или резкой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&lt;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65.53.39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Производство плодово-ягодных и овощных соков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22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A23N 1/02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.в сочетании с дроблением или резкой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&gt;&lt;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65.13.13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Оборудование пищевых производств общего назначения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22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A23N 1/02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.в сочетании с дроблением или резкой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&gt;&lt;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55.63.29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Пищевые машины и аппараты общего назначения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59" marR="47759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5" name="Номер слайда 4"/>
          <p:cNvSpPr txBox="1">
            <a:spLocks/>
          </p:cNvSpPr>
          <p:nvPr/>
        </p:nvSpPr>
        <p:spPr>
          <a:xfrm>
            <a:off x="11766000" y="6480000"/>
            <a:ext cx="438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1B854E-51C6-4158-A17C-970BABB8E3D9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10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7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0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76507" y="1104121"/>
            <a:ext cx="9045000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ru-RU" sz="2000" b="1" dirty="0" smtClean="0"/>
              <a:t>Переходник ГРНТИ 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– классификатор ОЭСР. </a:t>
            </a:r>
            <a:b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Тематически систематизированный массив предметных индексов</a:t>
            </a:r>
          </a:p>
          <a:p>
            <a:pPr algn="just">
              <a:spcAft>
                <a:spcPts val="600"/>
              </a:spcAft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Сопоставление методом интеллектуального анализа рубрик ГРНТИ с кодами классификатора ОЭСР выполнено по 2-му иерархическому уровню ГРНТИ. Сопряженные коды классификаций гармонизированы с индексами УДК, </a:t>
            </a:r>
            <a:b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шифрами Номенклатуры научных специальностей ВАК, кодами предметных категорий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Web of Science.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Построены тематические профили в виде массивов проблемно-ориентированных предметных индексов. Общий объем структурированного массива предметных индексов включает 14689 устойчивых слов и словосочетаний, распределенных по 698 тематическим направлениям развития научного и технического знания (рубрики 2-го уровня ГРНТИ). Подготовлено издание книжного 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типа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«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Предметные индексы по тематическим направлениям сопряженных кодов классификаций (ГРНТИ, УДК, Номенклатура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научных специальностей 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ВАК, классификации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Web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of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Science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классификатор 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ОЭСР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)».</a:t>
            </a:r>
            <a:endParaRPr lang="ru-RU" dirty="0" smtClean="0"/>
          </a:p>
        </p:txBody>
      </p:sp>
      <p:sp>
        <p:nvSpPr>
          <p:cNvPr id="11" name="Номер слайда 4"/>
          <p:cNvSpPr txBox="1">
            <a:spLocks/>
          </p:cNvSpPr>
          <p:nvPr/>
        </p:nvSpPr>
        <p:spPr>
          <a:xfrm>
            <a:off x="11807114" y="6480000"/>
            <a:ext cx="396886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B76368D-0A02-4738-B2D1-62DC35798841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11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95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7" y="-29723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86000" y="989829"/>
            <a:ext cx="8820000" cy="389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endParaRPr lang="ru-RU" sz="1900" dirty="0" smtClean="0"/>
          </a:p>
        </p:txBody>
      </p:sp>
      <p:sp>
        <p:nvSpPr>
          <p:cNvPr id="11" name="Номер слайда 4"/>
          <p:cNvSpPr txBox="1">
            <a:spLocks/>
          </p:cNvSpPr>
          <p:nvPr/>
        </p:nvSpPr>
        <p:spPr>
          <a:xfrm>
            <a:off x="11807114" y="6480000"/>
            <a:ext cx="396886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B76368D-0A02-4738-B2D1-62DC35798841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12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F46D9E8A-076A-20C7-5D53-E533E63059D5}"/>
              </a:ext>
            </a:extLst>
          </p:cNvPr>
          <p:cNvSpPr/>
          <p:nvPr/>
        </p:nvSpPr>
        <p:spPr>
          <a:xfrm>
            <a:off x="744382" y="656340"/>
            <a:ext cx="10909248" cy="66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600272" algn="just"/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Фрагмент таблицы 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соответствий сопряженных кодов классификаций и предметных индексов (фрагмент)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010545"/>
              </p:ext>
            </p:extLst>
          </p:nvPr>
        </p:nvGraphicFramePr>
        <p:xfrm>
          <a:off x="744383" y="1669501"/>
          <a:ext cx="10909247" cy="4831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6617"/>
                <a:gridCol w="5805000"/>
                <a:gridCol w="585000"/>
                <a:gridCol w="720000"/>
                <a:gridCol w="1035000"/>
                <a:gridCol w="630000"/>
                <a:gridCol w="787630"/>
              </a:tblGrid>
              <a:tr h="4021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Наименование тематического профиля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73" marR="37373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Устойчивые слова и словосочетания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73" marR="37373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Рубрика ГРНТИ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73" marR="37373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Индекс УДК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73" marR="37373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Код </a:t>
                      </a:r>
                      <a:r>
                        <a:rPr lang="ru-RU" sz="900" dirty="0" err="1">
                          <a:solidFill>
                            <a:schemeClr val="tx1"/>
                          </a:solidFill>
                          <a:effectLst/>
                        </a:rPr>
                        <a:t>WoS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73" marR="37373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Код подкласса ОЭСР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73" marR="37373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Шифр ВАК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73" marR="37373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</a:tr>
              <a:tr h="4021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Технология пестицидов и дезинфицирующих веществ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технологии производства пестицидов; технологии производства средств защиты растений; технологии производства дезинфицирующих веществ; экологические проблемы производства пестицидов; экологические проблемы производства средств защиты растений; экологические проблемы производства дезинфицирующих веществ; экологические проблемы применения пестицидов; экологические проблемы применения дезинфицирующих веществ; экологические проблемы применения средств защиты растений; технологии производства зооцидов; технологии производства инсектицидов; технологии производства акарицидов; технологии производства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нематоцидов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технологии производства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антифоулингов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технологии производства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моллюскоцидов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технологии производства фунгицидов; технологии производства бактерицидов; технологии производства протравителей семян; технологии производства дезинфицирующих веществ; технологии производства гербицидов; технологии производства дефолиантов; технологии производства регуляторов роста растений; оборудование для применения пестицидов; оборудование для применения средств защиты растений; формы применения пестицидов; формы применения средств защиты растений; формы применения дезинфицирующих веществ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61.49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661.16; 632.95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II; JA; DW; IH; YO; DX; UY; DE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2.4; 1.6; 4.1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2.6.10; 2.10.2; 1.6.21; 4.1.3; 1.4.2; 4.2.2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</a:tr>
              <a:tr h="7038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Переработка природных газов, нефти, газового конденсата, их продуктов и аналогов. Моторное топливо. Смазочные материалы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технологии переработки природных газов; технологии переработки нефти; технологии переработки газового конденсата; состав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нефте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-газового сырья; свойства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нефте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-газового сырья; классификация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нефте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-газового сырья; продукты переработки нефти; моделирование в нефтеперерабатывающей промышленности; моделирование в газоперерабатывающей промышленности; переработка природных газов; переработка нефти; подготовка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нефте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-газового сырья к переработке; первичные процессы переработки нефти; вторичные процессы переработки нефти; производство нефтепродуктов; производство сырья для нефтехимии; очистка нефтепродуктов; разделение нефтепродуктов;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депарафинизация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нефтепродуктов; регенерация нефтепродуктов; очистка природных газов; разделение природных газов; технологии переработки природных газов; технологии переработки нефтяных газов; технологии переработки газового конденсата; технологии переработки газового гидрата; производство топлива; производство моторного топлива; производство масел; производство смазок; производство смазочных материалов; производство гидравлических жидкостей; производства охлаждающих жидкостей; производство присадок; производство парафинов; производство битумов; методы анализа нефти; методы анализа нефтепродуктов; методы анализа газов; методы анализа масел; методы анализа смазок; утилизация отходов нефтехимического производства; устранение разливов нефти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61.51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665.6/.7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DW; ID II; IP; UY; EE; EI; EA; DB; IH; JA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2.4; 2.7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2.6.10; 1.4.12; 2.6.12; 2.8.9; 2.6.15; 1.4.10; 1.5.15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  <a:alpha val="3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940162" y="1296907"/>
            <a:ext cx="603160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61 ХИМИЧЕСКАЯ ТЕХНОЛОГИЯ. ХИМИЧЕСКАЯ ПРОМЫШЛЕННОСТЬ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05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0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61000" y="981204"/>
            <a:ext cx="9270000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lang="ru-RU" sz="2000" b="1" dirty="0" smtClean="0"/>
              <a:t>Планируемые направления развития Системы взаимосвязанных классификационных кодов</a:t>
            </a:r>
            <a:endParaRPr lang="ru-RU" sz="2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Построение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переходника между Общероссийским классификатором стандартов (ОКС) и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ГРНТИ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Построение переходника между ГРНТИ и Библиотечно-библиографической классификацией (ББК)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Корректировка единой сети сопряженных кодов классификаций по мере актуализации их эталонных версий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Пополнение и актуализация тематически систематизированного массива предметных индексов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омер слайда 4"/>
          <p:cNvSpPr txBox="1">
            <a:spLocks/>
          </p:cNvSpPr>
          <p:nvPr/>
        </p:nvSpPr>
        <p:spPr>
          <a:xfrm>
            <a:off x="11807114" y="6480000"/>
            <a:ext cx="396886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B76368D-0A02-4738-B2D1-62DC35798841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13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919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10" name="Номер слайда 4"/>
          <p:cNvSpPr txBox="1">
            <a:spLocks/>
          </p:cNvSpPr>
          <p:nvPr/>
        </p:nvSpPr>
        <p:spPr>
          <a:xfrm>
            <a:off x="11856000" y="6480000"/>
            <a:ext cx="348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178B147-C6F3-4249-969C-0CE82E8BC3FB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14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56303" y="2684355"/>
            <a:ext cx="66793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>
                <a:cs typeface="Times New Roman" panose="02020603050405020304" pitchFamily="18" charset="0"/>
              </a:rPr>
              <a:t>Благодарю за внимание!</a:t>
            </a:r>
            <a:endParaRPr lang="ru-RU" sz="4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536568" y="6110668"/>
            <a:ext cx="68430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Dmitrieva@gpntb.ru</a:t>
            </a:r>
            <a:endParaRPr lang="ru-RU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</p:spTree>
    <p:extLst>
      <p:ext uri="{BB962C8B-B14F-4D97-AF65-F5344CB8AC3E}">
        <p14:creationId xmlns:p14="http://schemas.microsoft.com/office/powerpoint/2010/main" val="573289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00"/>
            <a:ext cx="12192000" cy="6858000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17154" y="1494624"/>
            <a:ext cx="9765000" cy="3841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 ГПНТБ России ведутся исследования по построению и развитию информационно-аналитического инструментария для решения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задачи унификации и совместимости разобщенных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информационных ресурсов,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включая фонды НТБ, и формирования единой информационной среды</a:t>
            </a:r>
            <a:endParaRPr lang="ru-RU" dirty="0" smtClean="0"/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исследований: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Актуализация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эталонной версии базовой классификации ГСНТИ – Государственного рубрикатора научно-технической информации (ГРНТИ) в соответствии с современным состоянием и тенденциями развития научного и технического знания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Гармонизация классификаций научно-технической информации с базовой классификацией ГСНТИ и построение корректных взаимных отражений сопряженных классификационных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кодов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916000" y="6480000"/>
            <a:ext cx="288000" cy="360000"/>
          </a:xfrm>
        </p:spPr>
        <p:txBody>
          <a:bodyPr/>
          <a:lstStyle/>
          <a:p>
            <a:fld id="{0A0D023F-D4D4-4AF0-874A-22F2CB0FAB44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2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</p:spTree>
    <p:extLst>
      <p:ext uri="{BB962C8B-B14F-4D97-AF65-F5344CB8AC3E}">
        <p14:creationId xmlns:p14="http://schemas.microsoft.com/office/powerpoint/2010/main" val="95752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00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11" name="Номер слайда 4"/>
          <p:cNvSpPr txBox="1">
            <a:spLocks/>
          </p:cNvSpPr>
          <p:nvPr/>
        </p:nvSpPr>
        <p:spPr>
          <a:xfrm>
            <a:off x="11916000" y="6480000"/>
            <a:ext cx="288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6E714D-0214-4D53-8801-9B6602C9216B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3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3500" y="635267"/>
            <a:ext cx="9765000" cy="214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07950" algn="ctr">
              <a:lnSpc>
                <a:spcPct val="110000"/>
              </a:lnSpc>
              <a:spcAft>
                <a:spcPts val="120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ГРНТИ –  базовая классификация </a:t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Системы взаимосвязанных классификационных кодов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Отличительные особенности ГРНТИ как классификации: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универсальный тематический охват знания;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сравнительно неглубокая иерархическая структура (три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рубрикационных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уровня);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центимальный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принцип деления классов.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213500" y="2802131"/>
            <a:ext cx="9630000" cy="3590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4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Функции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ГРНТИ, согласно национальному стандарту ГОСТ Р 7.0.49 «СИБИД. Государственный рубрикатор научно-технической информации. Структура, </a:t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правила использования и ведения»: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тематическая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систематизация и упорядочение структуризации научного и технического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знания;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определение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тематического охвата информационных служб и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систем;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тематических информационных массивов в органах НТИ с целью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обмена;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систематизация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и индексирование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рубрикационными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кодами материалов в информационных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изданиях; 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поиск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информации по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рубрикационным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кодам;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унификация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методов разработки и ведения локальных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рубрикаторов;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совместимость разобщенных информационных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массивов, в том числе при выполнении работ в области межгосударственного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сотрудничества.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802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0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11" name="Номер слайда 4"/>
          <p:cNvSpPr txBox="1">
            <a:spLocks/>
          </p:cNvSpPr>
          <p:nvPr/>
        </p:nvSpPr>
        <p:spPr>
          <a:xfrm>
            <a:off x="11916000" y="6480000"/>
            <a:ext cx="288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DC68911-0FAF-4789-9ACA-89A04C6A1677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4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02041" y="936757"/>
            <a:ext cx="9406943" cy="4978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ru-RU" b="1" dirty="0" smtClean="0"/>
              <a:t>Система </a:t>
            </a:r>
            <a:r>
              <a:rPr lang="ru-RU" b="1" dirty="0"/>
              <a:t>взаимосвязанных классификационных кодов </a:t>
            </a:r>
            <a:r>
              <a:rPr lang="ru-RU" b="1" dirty="0" smtClean="0"/>
              <a:t>– </a:t>
            </a:r>
            <a:br>
              <a:rPr lang="ru-RU" b="1" dirty="0" smtClean="0"/>
            </a:br>
            <a:r>
              <a:rPr lang="ru-RU" b="1" dirty="0" smtClean="0"/>
              <a:t>система парных переходников между ГРНТИ </a:t>
            </a:r>
            <a:br>
              <a:rPr lang="ru-RU" b="1" dirty="0" smtClean="0"/>
            </a:br>
            <a:r>
              <a:rPr lang="ru-RU" b="1" dirty="0" smtClean="0"/>
              <a:t>и другими классификациями научного и технического знания </a:t>
            </a:r>
            <a:endParaRPr lang="ru-RU" b="1" dirty="0"/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sz="1700" dirty="0"/>
              <a:t>Система строится с использованием </a:t>
            </a:r>
            <a:r>
              <a:rPr lang="ru-RU" sz="1700" dirty="0" smtClean="0"/>
              <a:t>метода интеллектуального </a:t>
            </a:r>
            <a:r>
              <a:rPr lang="ru-RU" sz="1700" dirty="0"/>
              <a:t>анализа </a:t>
            </a:r>
            <a:r>
              <a:rPr lang="ru-RU" sz="1700" dirty="0" err="1"/>
              <a:t>рубрикационных</a:t>
            </a:r>
            <a:r>
              <a:rPr lang="ru-RU" sz="1700" dirty="0"/>
              <a:t> вершин ГРНТИ и соответствующих кодов сопоставляемых с ГРНТИ классификаций. Мера смыслового соответствия между </a:t>
            </a:r>
            <a:r>
              <a:rPr lang="ru-RU" sz="1700" dirty="0" smtClean="0"/>
              <a:t>классификационными объектами определяется </a:t>
            </a:r>
            <a:r>
              <a:rPr lang="ru-RU" sz="1700" dirty="0"/>
              <a:t>как отношение логического совпадения, включения и пересечения объемов </a:t>
            </a:r>
            <a:r>
              <a:rPr lang="ru-RU" sz="1700" dirty="0" smtClean="0"/>
              <a:t>понятий, то есть между сопряженными кодами классификаций устанавливаются следующие виды смысловых связей:</a:t>
            </a:r>
            <a:endParaRPr lang="ru-RU" sz="1700" dirty="0"/>
          </a:p>
          <a:p>
            <a:pPr marL="285750" indent="-285750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эквивалентная связь (тематическое содержание рубрики ГРНТИ и тематическое содержание кода сопоставляемой классификации совпадают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связь иерархической подчиненности (тематическое содержание рубрики ГРНТИ охватывает или включается в тематическое содержание кода сопоставляемой классификации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ассоциативная связь (тематические содержание рубрики ГРНТИ в значительной мере пересекается с тематическим содержанием кода сопоставляемой классификации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57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0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31000" y="820939"/>
            <a:ext cx="10545987" cy="53388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 dirty="0"/>
              <a:t>В полном объеме на основе актуальных эталонных версий классификаций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разработаны </a:t>
            </a:r>
            <a:r>
              <a:rPr lang="ru-RU" b="1" dirty="0"/>
              <a:t>переходники:</a:t>
            </a:r>
            <a:endParaRPr lang="ru-RU" dirty="0"/>
          </a:p>
          <a:p>
            <a:pPr marL="285750" indent="-285750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ГРНТИ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– УДК (8246 рубрик ГРНТИ, 10034 смысловых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соответствий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с индексами УДК)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Номенклатура ВАК – ГРНТИ (352 научных специальности, 440 паспортов научных специальностей, 7772 направления исследований, 10186 смысловых соответствий с рубриками ГРНТИ) </a:t>
            </a: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200"/>
              </a:spcAft>
            </a:pPr>
            <a:r>
              <a:rPr lang="ru-RU" sz="1700" dirty="0" smtClean="0"/>
              <a:t>Подготовлены издания книжного типа:</a:t>
            </a:r>
          </a:p>
          <a:p>
            <a:pPr>
              <a:spcAft>
                <a:spcPts val="400"/>
              </a:spcAft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4-х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томное издание «Система взаимосвязанных классификационных кодов: смысловые связи рубрик ГРНТИ и индексов УДК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»:</a:t>
            </a:r>
          </a:p>
          <a:p>
            <a:pPr marL="539750">
              <a:lnSpc>
                <a:spcPct val="90000"/>
              </a:lnSpc>
              <a:defRPr/>
            </a:pP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1 «Общественные науки»</a:t>
            </a:r>
          </a:p>
          <a:p>
            <a:pPr marL="539750">
              <a:lnSpc>
                <a:spcPct val="90000"/>
              </a:lnSpc>
              <a:defRPr/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«Естественные и точные науки» </a:t>
            </a:r>
          </a:p>
          <a:p>
            <a:pPr marL="539750">
              <a:lnSpc>
                <a:spcPct val="90000"/>
              </a:lnSpc>
              <a:defRPr/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«Технические 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прикладные науки. Отрасли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экономики»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0">
              <a:lnSpc>
                <a:spcPct val="90000"/>
              </a:lnSpc>
              <a:defRPr/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«Межотраслевые проблемы»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5-и томное издание «Система взаимосвязанных классификационных кодов: смысловые связи шифров Номенклатуры научных специальностей ВАК и рубрик ГРНТИ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»: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125" indent="174625">
              <a:lnSpc>
                <a:spcPct val="90000"/>
              </a:lnSpc>
              <a:spcAft>
                <a:spcPts val="300"/>
              </a:spcAft>
              <a:defRPr/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1 «Естественные науки»</a:t>
            </a:r>
          </a:p>
          <a:p>
            <a:pPr marL="365125" indent="174625">
              <a:lnSpc>
                <a:spcPct val="90000"/>
              </a:lnSpc>
              <a:spcAft>
                <a:spcPts val="300"/>
              </a:spcAft>
              <a:defRPr/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2 «Технические науки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125" indent="174625">
              <a:lnSpc>
                <a:spcPct val="90000"/>
              </a:lnSpc>
              <a:spcAft>
                <a:spcPts val="300"/>
              </a:spcAft>
              <a:defRPr/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3 «Медицинские науки»</a:t>
            </a:r>
          </a:p>
          <a:p>
            <a:pPr marL="365125" indent="174625">
              <a:lnSpc>
                <a:spcPct val="90000"/>
              </a:lnSpc>
              <a:spcAft>
                <a:spcPts val="300"/>
              </a:spcAft>
              <a:defRPr/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4 «Сельскохозяйственные науки»</a:t>
            </a:r>
          </a:p>
          <a:p>
            <a:pPr marL="365125" indent="174625">
              <a:lnSpc>
                <a:spcPct val="90000"/>
              </a:lnSpc>
              <a:spcAft>
                <a:spcPts val="300"/>
              </a:spcAft>
              <a:defRPr/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«Социальные 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гуманитарные науки» </a:t>
            </a:r>
          </a:p>
        </p:txBody>
      </p:sp>
      <p:sp>
        <p:nvSpPr>
          <p:cNvPr id="12" name="Номер слайда 4"/>
          <p:cNvSpPr txBox="1">
            <a:spLocks/>
          </p:cNvSpPr>
          <p:nvPr/>
        </p:nvSpPr>
        <p:spPr>
          <a:xfrm>
            <a:off x="11916000" y="6480000"/>
            <a:ext cx="288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E25A46-0954-4F45-99AB-AF3B31347B62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5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484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659467" y="770863"/>
            <a:ext cx="1034999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Сопоставительная таблица ГРНТИ – УДК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(фрагмент)</a:t>
            </a:r>
            <a:endParaRPr lang="ru-RU" sz="1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680545"/>
              </p:ext>
            </p:extLst>
          </p:nvPr>
        </p:nvGraphicFramePr>
        <p:xfrm>
          <a:off x="876000" y="1203664"/>
          <a:ext cx="10890000" cy="497375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087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60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160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8956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6317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80953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317137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02980">
                <a:tc gridSpan="4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ГРНТИ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Вид </a:t>
                      </a:r>
                      <a:r>
                        <a:rPr lang="ru-RU" sz="1000" dirty="0" err="1">
                          <a:effectLst/>
                        </a:rPr>
                        <a:t>соответ</a:t>
                      </a:r>
                      <a:r>
                        <a:rPr lang="en-US" sz="1000" dirty="0">
                          <a:effectLst/>
                        </a:rPr>
                        <a:t>-</a:t>
                      </a:r>
                      <a:r>
                        <a:rPr lang="ru-RU" sz="1000" dirty="0" err="1">
                          <a:effectLst/>
                        </a:rPr>
                        <a:t>ствия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УДК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6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Класс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Наименование класса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Код рубрики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Наименование рубрики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Индекс УДК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индекса УДК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965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Космические исследования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89.15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Приборы и методы научных исследований космического пространства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&gt;&lt;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520.8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Методы и средства наблюдений, измерений и анализа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965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Космические исследования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89.15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Приборы и методы научных исследований космического пространства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&gt;&lt;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520.6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Приборы для применения в особых условиях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965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Космические исследования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89.15.02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Общие проблемы и перспективы развития методов космических исследований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&lt;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520.8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Методы и средства наблюдений, измерений и анализа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965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Космические исследования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89.15.15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Аппаратура и методы исследования тел Солнечной системы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=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520.6:523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Приборы для применения в особых условиях; Солнечная система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965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Космические исследования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89.15.17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Аппаратура и методы исследования Солнца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=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520.6:523.9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Приборы для применения в особых условиях; Солнце. Физика Солнца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584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Космические исследования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89.15.25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Аппаратура и методы исследования объектов за пределами Солнечной системы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=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520.6:524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Приборы для применения в особых условиях; Звезды. Звездные системы. Вселенная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0584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Космические исследования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89.15.35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Аппаратура и методы исследования межпланетной среды, околоземного пространства и земной атмосферы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=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520.6:[523.62+523.31-852]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Приборы для применения в особых условиях;  Межпланетная среда; Земля, как астрономическое тело. Атмосфера Земли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0584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Космические исследования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89.15.71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Обработка результатов измерений, проведенных с искусственных спутников и космических аппаратов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&gt;&lt; 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520.6.05-14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Приборы на спутниках; Результаты анализа и оценки наблюдений и измерений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0584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Космические исследования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89.15.71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Обработка результатов измерений, проведенных с искусственных спутников и космических аппаратов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&gt;&lt;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520.6.05-17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Приборы на спутниках; Численная обработка. Моделирование. Математические методы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62477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89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Космические исследования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89.21.45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Движение космических аппаратов и искусственных небесных тел в атмосфере Земли и планет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&gt;&lt;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521.1:[629.78:523.31-852]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3600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Небесная механика. Общие принципы динамической астрономии; Космическая техника. Космонавтика. Космические аппараты; Атмосфера Земли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585" marR="25585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5" name="Номер слайда 4"/>
          <p:cNvSpPr txBox="1">
            <a:spLocks/>
          </p:cNvSpPr>
          <p:nvPr/>
        </p:nvSpPr>
        <p:spPr>
          <a:xfrm>
            <a:off x="11916000" y="6480000"/>
            <a:ext cx="288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F4DE73F-BC8C-46F6-96D6-AFCE8C59B047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6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17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659467" y="770863"/>
            <a:ext cx="1034999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Сопоставительная таблица Номенклатура ВАК – ГРНТИ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(фрагмент)</a:t>
            </a:r>
            <a:endParaRPr lang="ru-RU" sz="1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793826"/>
              </p:ext>
            </p:extLst>
          </p:nvPr>
        </p:nvGraphicFramePr>
        <p:xfrm>
          <a:off x="582125" y="1232869"/>
          <a:ext cx="11027750" cy="524713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7498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528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49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2596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10155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30015"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Номенклатура ВАК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Вид соответствия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ГРНТИ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524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Шифр </a:t>
                      </a:r>
                      <a:r>
                        <a:rPr lang="ru-RU" sz="900" dirty="0" err="1">
                          <a:effectLst/>
                        </a:rPr>
                        <a:t>специаль-ности</a:t>
                      </a:r>
                      <a:r>
                        <a:rPr lang="ru-RU" sz="900" dirty="0">
                          <a:effectLst/>
                        </a:rPr>
                        <a:t> научных работников</a:t>
                      </a:r>
                      <a:endParaRPr lang="ru-RU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831215" algn="l"/>
                        </a:tabLst>
                      </a:pPr>
                      <a:r>
                        <a:rPr lang="ru-RU" sz="1000" dirty="0">
                          <a:effectLst/>
                        </a:rPr>
                        <a:t>Наименование научной специальности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Код рубрики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831215" algn="l"/>
                        </a:tabLst>
                      </a:pPr>
                      <a:r>
                        <a:rPr lang="ru-RU" sz="1000" dirty="0">
                          <a:effectLst/>
                        </a:rPr>
                        <a:t>Наименование рубрики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20.21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Управление данными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27.37.17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Математическая теория управления. Оптимальное управление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27.43.21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Методы статистического моделирования и анализа данных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27.47.15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Математическая теория управляющих систем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&gt; 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28.17.31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Моделирование процессов управления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&gt; 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28.19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Теория кибернетических систем управления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&gt; 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28.29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Системный анализ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&gt; 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50.03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Теория автоматического управления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&gt; 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50.49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Автоматизированные системы организационного управления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82.05.21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Принятие решений. Модели и методы принятия решений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2.3.1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83.03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Общая теория статистики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&gt;&lt;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27.43.17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Математическая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&gt;&lt;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27.43.51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Применение теоретико-вероятностных и статистических методов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&gt;&lt; 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27.47.17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Математическая теория информации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5751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&gt;&lt;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28.17.33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Компьютерное моделирование реальности. Виртуальная реальность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35751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&gt;&lt;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28.23.20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Формирование решений в интеллектуальной среде. Модели рассуждений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&gt;&lt;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28.23.35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Экспертные системы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2405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2.3.1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Системный анализ, управление и обработка информации, статистика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&gt;&lt; 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82.29.09</a:t>
                      </a:r>
                      <a:endParaRPr lang="ru-RU" sz="1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Методы прогнозирования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75" marR="30575" marT="0" marB="0" anchor="ctr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14" name="Номер слайда 4"/>
          <p:cNvSpPr txBox="1">
            <a:spLocks/>
          </p:cNvSpPr>
          <p:nvPr/>
        </p:nvSpPr>
        <p:spPr>
          <a:xfrm>
            <a:off x="11856000" y="6480000"/>
            <a:ext cx="348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63EA94-6DE7-4EF3-AE2D-0D34AE7DC970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7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376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0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11" name="Номер слайда 4"/>
          <p:cNvSpPr txBox="1">
            <a:spLocks/>
          </p:cNvSpPr>
          <p:nvPr/>
        </p:nvSpPr>
        <p:spPr>
          <a:xfrm>
            <a:off x="11811000" y="6480000"/>
            <a:ext cx="393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7E43904-6D82-4C21-8065-94E082B6B881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8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56458" y="1105610"/>
            <a:ext cx="8800489" cy="4316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/>
              <a:t>Основные направления </a:t>
            </a:r>
            <a:r>
              <a:rPr lang="ru-RU" sz="2200" b="1" dirty="0" smtClean="0"/>
              <a:t>развития</a:t>
            </a:r>
            <a:br>
              <a:rPr lang="ru-RU" sz="2200" b="1" dirty="0" smtClean="0"/>
            </a:br>
            <a:r>
              <a:rPr lang="ru-RU" sz="2200" b="1" dirty="0" smtClean="0"/>
              <a:t>Системы </a:t>
            </a:r>
            <a:r>
              <a:rPr lang="ru-RU" sz="2200" b="1" dirty="0"/>
              <a:t>взаимосвязанных классификационных </a:t>
            </a:r>
            <a:r>
              <a:rPr lang="ru-RU" sz="2200" b="1" dirty="0" smtClean="0"/>
              <a:t>кодов</a:t>
            </a:r>
            <a:endParaRPr lang="ru-RU" sz="2200" dirty="0"/>
          </a:p>
          <a:p>
            <a:endParaRPr lang="ru-RU" sz="2000" dirty="0"/>
          </a:p>
          <a:p>
            <a:pPr marL="285750" indent="-285750" algn="just">
              <a:lnSpc>
                <a:spcPct val="11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Построение переходника между Международной патентной классификацией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МПК) и ГРНТИ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Построение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переходника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между ГРНТИ 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классификатором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экономического сотрудничества и развития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ОЭСР)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массива предметных индексов по тематическим направлениям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рубрикационных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вершин ГРНТИ и сопряженных кодов других классификаций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Актуализация построенных совокупностей взаимных отражений сопряженных кодов классификаций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48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00"/>
            <a:ext cx="12192000" cy="685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47981"/>
            <a:ext cx="2058797" cy="4560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86000" y="1129910"/>
            <a:ext cx="8820000" cy="4090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ru-RU" sz="2000" b="1" dirty="0" smtClean="0"/>
              <a:t>Переходник МПК </a:t>
            </a: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</a:t>
            </a:r>
            <a:r>
              <a:rPr lang="ru-RU" sz="2000" b="1" dirty="0" smtClean="0"/>
              <a:t> ГРНТИ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dirty="0" smtClean="0"/>
              <a:t>Версия МПК 2025 г. содержит 79 918 индексов. Сопоставление индексов МПК с рубриками ГРНТИ методом интеллектуального анализа выполняется на всю глубину иерархии классификаций. 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dirty="0" smtClean="0"/>
              <a:t>В соответствии с календарным планом исследований переходник </a:t>
            </a:r>
            <a:r>
              <a:rPr lang="ru-RU" dirty="0"/>
              <a:t>МПК </a:t>
            </a:r>
            <a:r>
              <a:rPr lang="ru-RU" dirty="0" smtClean="0"/>
              <a:t>– ГРНТИ построен в части раздела А «Удовлетворение жизненных потребностей человека» </a:t>
            </a:r>
            <a:r>
              <a:rPr lang="ru-RU" dirty="0"/>
              <a:t>(</a:t>
            </a:r>
            <a:r>
              <a:rPr lang="ru-RU" dirty="0" smtClean="0"/>
              <a:t>9976 индексов). Установлено 20188 смысловых связей индексов МПК с рубриками ГРНТИ.</a:t>
            </a:r>
            <a:endParaRPr lang="ru-RU" dirty="0"/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dirty="0" smtClean="0"/>
              <a:t>Построенные совокупности </a:t>
            </a:r>
            <a:r>
              <a:rPr lang="ru-RU" dirty="0"/>
              <a:t>взаимных отражений сопряженных </a:t>
            </a:r>
            <a:r>
              <a:rPr lang="ru-RU" dirty="0" smtClean="0"/>
              <a:t>кодов классификаций будут представлены в издании книжного типа «</a:t>
            </a:r>
            <a:r>
              <a:rPr lang="ru-RU" dirty="0"/>
              <a:t>Система взаимосвязанных классификационных кодов: смысловые связи между индексами МПК (раздел А) и рубриками ГРНТИ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11" name="Номер слайда 4"/>
          <p:cNvSpPr txBox="1">
            <a:spLocks/>
          </p:cNvSpPr>
          <p:nvPr/>
        </p:nvSpPr>
        <p:spPr>
          <a:xfrm>
            <a:off x="11916000" y="6480000"/>
            <a:ext cx="288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B76368D-0A02-4738-B2D1-62DC35798841}" type="slidenum">
              <a:rPr lang="ru-RU" smtClean="0">
                <a:solidFill>
                  <a:srgbClr val="0070C0">
                    <a:alpha val="79000"/>
                  </a:srgbClr>
                </a:solidFill>
              </a:rPr>
              <a:t>9</a:t>
            </a:fld>
            <a:endParaRPr lang="ru-RU" dirty="0">
              <a:solidFill>
                <a:srgbClr val="0070C0">
                  <a:alpha val="79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397301" y="119817"/>
            <a:ext cx="2504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Evolventa"/>
              </a:rPr>
              <a:t>БЕН РАН </a:t>
            </a:r>
            <a:r>
              <a:rPr lang="ru-RU" sz="1400" dirty="0" smtClean="0">
                <a:solidFill>
                  <a:srgbClr val="002060"/>
                </a:solidFill>
                <a:latin typeface="Evolventa"/>
              </a:rPr>
              <a:t>	30 </a:t>
            </a:r>
            <a:r>
              <a:rPr lang="ru-RU" sz="1400" dirty="0">
                <a:solidFill>
                  <a:srgbClr val="002060"/>
                </a:solidFill>
                <a:latin typeface="Evolventa"/>
              </a:rPr>
              <a:t>октября 2025 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B9E24F35-A4E2-D6BF-9672-4930C025668C}"/>
              </a:ext>
            </a:extLst>
          </p:cNvPr>
          <p:cNvCxnSpPr/>
          <p:nvPr/>
        </p:nvCxnSpPr>
        <p:spPr>
          <a:xfrm>
            <a:off x="277007" y="550510"/>
            <a:ext cx="11559393" cy="8290"/>
          </a:xfrm>
          <a:prstGeom prst="line">
            <a:avLst/>
          </a:prstGeom>
          <a:ln>
            <a:solidFill>
              <a:srgbClr val="003F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36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ивиденд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5478</TotalTime>
  <Words>1883</Words>
  <Application>Microsoft Office PowerPoint</Application>
  <PresentationFormat>Широкоэкранный</PresentationFormat>
  <Paragraphs>371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Arial Unicode MS</vt:lpstr>
      <vt:lpstr>Arial</vt:lpstr>
      <vt:lpstr>Arial Narrow</vt:lpstr>
      <vt:lpstr>Calibri</vt:lpstr>
      <vt:lpstr>Consolas</vt:lpstr>
      <vt:lpstr>Evolventa</vt:lpstr>
      <vt:lpstr>Times New Roman</vt:lpstr>
      <vt:lpstr>Verdana</vt:lpstr>
      <vt:lpstr>Wingdings</vt:lpstr>
      <vt:lpstr>Wingdings 2</vt:lpstr>
      <vt:lpstr>Дивиденд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ГПНТБ России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Б. Старцева</dc:creator>
  <cp:lastModifiedBy>Ольга Б. Старцева</cp:lastModifiedBy>
  <cp:revision>331</cp:revision>
  <cp:lastPrinted>2025-10-28T13:54:45Z</cp:lastPrinted>
  <dcterms:created xsi:type="dcterms:W3CDTF">2024-08-23T08:24:43Z</dcterms:created>
  <dcterms:modified xsi:type="dcterms:W3CDTF">2025-10-28T14:30:38Z</dcterms:modified>
</cp:coreProperties>
</file>