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4"/>
  </p:notesMasterIdLst>
  <p:handoutMasterIdLst>
    <p:handoutMasterId r:id="rId15"/>
  </p:handoutMasterIdLst>
  <p:sldIdLst>
    <p:sldId id="387" r:id="rId2"/>
    <p:sldId id="396" r:id="rId3"/>
    <p:sldId id="401" r:id="rId4"/>
    <p:sldId id="385" r:id="rId5"/>
    <p:sldId id="388" r:id="rId6"/>
    <p:sldId id="392" r:id="rId7"/>
    <p:sldId id="393" r:id="rId8"/>
    <p:sldId id="397" r:id="rId9"/>
    <p:sldId id="398" r:id="rId10"/>
    <p:sldId id="394" r:id="rId11"/>
    <p:sldId id="395" r:id="rId12"/>
    <p:sldId id="402" r:id="rId13"/>
  </p:sldIdLst>
  <p:sldSz cx="9144000" cy="5143500" type="screen16x9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B3867"/>
    <a:srgbClr val="0F1C99"/>
    <a:srgbClr val="00508A"/>
    <a:srgbClr val="F27900"/>
    <a:srgbClr val="FF9934"/>
    <a:srgbClr val="FFFFFF"/>
    <a:srgbClr val="FFA347"/>
    <a:srgbClr val="E27100"/>
    <a:srgbClr val="005A7E"/>
    <a:srgbClr val="FFC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857" autoAdjust="0"/>
  </p:normalViewPr>
  <p:slideViewPr>
    <p:cSldViewPr>
      <p:cViewPr varScale="1">
        <p:scale>
          <a:sx n="142" d="100"/>
          <a:sy n="142" d="100"/>
        </p:scale>
        <p:origin x="612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3228" y="-96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90BB36-ECF6-4C52-8D28-B4A2FB91738B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1BB81-C07C-4E14-9EF3-ACD382387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24735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B6A86-A863-4047-B384-7FE5F4B1EEF7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B6CF1-7205-466A-9C09-32454BD114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45940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969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839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346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8653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943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511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926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37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60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7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202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0203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ProsuzhihAA@gpntb.r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03138" y="903148"/>
            <a:ext cx="8753747" cy="100811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sz="3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Отбор фонда ГПНТБ России на примере </a:t>
            </a:r>
            <a:r>
              <a:rPr lang="ru-RU" sz="3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нацпроекта </a:t>
            </a:r>
            <a:r>
              <a:rPr lang="ru-RU" sz="3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«Новые материалы и химия»</a:t>
            </a:r>
          </a:p>
        </p:txBody>
      </p:sp>
      <p:sp>
        <p:nvSpPr>
          <p:cNvPr id="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92079" y="3668332"/>
            <a:ext cx="3619081" cy="919642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ea typeface="Platypi Medium" pitchFamily="34" charset="-122"/>
                <a:cs typeface="Times New Roman" panose="02020603050405020304" pitchFamily="18" charset="0"/>
              </a:rPr>
              <a:t>Просужих </a:t>
            </a: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latypi Medium" pitchFamily="34" charset="-122"/>
                <a:cs typeface="Times New Roman" panose="02020603050405020304" pitchFamily="18" charset="0"/>
              </a:rPr>
              <a:t>Алексей Анатольевич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ea typeface="Platypi Medium" pitchFamily="34" charset="-122"/>
                <a:cs typeface="Times New Roman" panose="02020603050405020304" pitchFamily="18" charset="0"/>
              </a:rPr>
              <a:t>,</a:t>
            </a:r>
            <a:r>
              <a:rPr lang="en-US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latypi Medium" pitchFamily="34" charset="-122"/>
                <a:cs typeface="Times New Roman" panose="02020603050405020304" pitchFamily="18" charset="0"/>
              </a:rPr>
              <a:t/>
            </a:r>
            <a:br>
              <a:rPr lang="en-US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latypi Medium" pitchFamily="34" charset="-122"/>
                <a:cs typeface="Times New Roman" panose="02020603050405020304" pitchFamily="18" charset="0"/>
              </a:rPr>
            </a:br>
            <a:r>
              <a:rPr lang="ru-RU" sz="16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latypi Medium" pitchFamily="34" charset="-122"/>
                <a:cs typeface="Times New Roman" panose="02020603050405020304" pitchFamily="18" charset="0"/>
              </a:rPr>
              <a:t>Первый </a:t>
            </a:r>
            <a:r>
              <a:rPr lang="ru-RU" sz="1600" i="1" dirty="0">
                <a:solidFill>
                  <a:srgbClr val="002060"/>
                </a:solidFill>
                <a:latin typeface="Times New Roman" panose="02020603050405020304" pitchFamily="18" charset="0"/>
                <a:ea typeface="Platypi Medium" pitchFamily="34" charset="-122"/>
                <a:cs typeface="Times New Roman" panose="02020603050405020304" pitchFamily="18" charset="0"/>
              </a:rPr>
              <a:t>заместитель </a:t>
            </a:r>
            <a:r>
              <a:rPr lang="ru-RU" sz="16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latypi Medium" pitchFamily="34" charset="-122"/>
                <a:cs typeface="Times New Roman" panose="02020603050405020304" pitchFamily="18" charset="0"/>
              </a:rPr>
              <a:t>генерального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ru-RU" sz="16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latypi Medium" pitchFamily="34" charset="-122"/>
                <a:cs typeface="Times New Roman" panose="02020603050405020304" pitchFamily="18" charset="0"/>
              </a:rPr>
              <a:t> </a:t>
            </a:r>
            <a:r>
              <a:rPr lang="ru-RU" sz="1600" i="1" dirty="0">
                <a:solidFill>
                  <a:srgbClr val="002060"/>
                </a:solidFill>
                <a:latin typeface="Times New Roman" panose="02020603050405020304" pitchFamily="18" charset="0"/>
                <a:ea typeface="Platypi Medium" pitchFamily="34" charset="-122"/>
                <a:cs typeface="Times New Roman" panose="02020603050405020304" pitchFamily="18" charset="0"/>
              </a:rPr>
              <a:t>директора ГПНТБ </a:t>
            </a:r>
            <a:r>
              <a:rPr lang="ru-RU" sz="16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latypi Medium" pitchFamily="34" charset="-122"/>
                <a:cs typeface="Times New Roman" panose="02020603050405020304" pitchFamily="18" charset="0"/>
              </a:rPr>
              <a:t>России</a:t>
            </a:r>
            <a:endParaRPr lang="ru-RU" sz="900" i="1" dirty="0">
              <a:solidFill>
                <a:srgbClr val="002060"/>
              </a:solidFill>
              <a:latin typeface="Heebo"/>
              <a:ea typeface="Platypi Medium" pitchFamily="34" charset="-122"/>
              <a:cs typeface="Platypi Medium" pitchFamily="34" charset="-12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6BA0A0C0-EA8E-2D4F-9585-36C7D6E03C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40" y="0"/>
            <a:ext cx="792088" cy="699542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05F68911-DBC6-3743-A9A4-76AB6EB882FE}"/>
              </a:ext>
            </a:extLst>
          </p:cNvPr>
          <p:cNvSpPr/>
          <p:nvPr/>
        </p:nvSpPr>
        <p:spPr>
          <a:xfrm>
            <a:off x="282749" y="4876006"/>
            <a:ext cx="8628412" cy="267493"/>
          </a:xfrm>
          <a:prstGeom prst="rect">
            <a:avLst/>
          </a:prstGeom>
          <a:solidFill>
            <a:srgbClr val="1B38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813928" y="2010783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i="1" dirty="0">
                <a:solidFill>
                  <a:srgbClr val="002060"/>
                </a:solidFill>
                <a:latin typeface="Times New Roman" panose="02020603050405020304" pitchFamily="18" charset="0"/>
                <a:ea typeface="Platypi Medium" pitchFamily="34" charset="-122"/>
                <a:cs typeface="Times New Roman" panose="02020603050405020304" pitchFamily="18" charset="0"/>
              </a:rPr>
              <a:t>(на основе тематико-топологических профилей комплектования библиотек, </a:t>
            </a:r>
            <a:br>
              <a:rPr lang="ru-RU" sz="1600" i="1" dirty="0">
                <a:solidFill>
                  <a:srgbClr val="002060"/>
                </a:solidFill>
                <a:latin typeface="Times New Roman" panose="02020603050405020304" pitchFamily="18" charset="0"/>
                <a:ea typeface="Platypi Medium" pitchFamily="34" charset="-122"/>
                <a:cs typeface="Times New Roman" panose="02020603050405020304" pitchFamily="18" charset="0"/>
              </a:rPr>
            </a:br>
            <a:r>
              <a:rPr lang="ru-RU" sz="1600" i="1" dirty="0">
                <a:solidFill>
                  <a:srgbClr val="002060"/>
                </a:solidFill>
                <a:latin typeface="Times New Roman" panose="02020603050405020304" pitchFamily="18" charset="0"/>
                <a:ea typeface="Platypi Medium" pitchFamily="34" charset="-122"/>
                <a:cs typeface="Times New Roman" panose="02020603050405020304" pitchFamily="18" charset="0"/>
              </a:rPr>
              <a:t>индекса государственного рубрикатора научно-технической информации, </a:t>
            </a:r>
            <a:br>
              <a:rPr lang="ru-RU" sz="1600" i="1" dirty="0">
                <a:solidFill>
                  <a:srgbClr val="002060"/>
                </a:solidFill>
                <a:latin typeface="Times New Roman" panose="02020603050405020304" pitchFamily="18" charset="0"/>
                <a:ea typeface="Platypi Medium" pitchFamily="34" charset="-122"/>
                <a:cs typeface="Times New Roman" panose="02020603050405020304" pitchFamily="18" charset="0"/>
              </a:rPr>
            </a:br>
            <a:r>
              <a:rPr lang="ru-RU" sz="1600" i="1" dirty="0">
                <a:solidFill>
                  <a:srgbClr val="002060"/>
                </a:solidFill>
                <a:latin typeface="Times New Roman" panose="02020603050405020304" pitchFamily="18" charset="0"/>
                <a:ea typeface="Platypi Medium" pitchFamily="34" charset="-122"/>
                <a:cs typeface="Times New Roman" panose="02020603050405020304" pitchFamily="18" charset="0"/>
              </a:rPr>
              <a:t>универсальной десятичной классификации)</a:t>
            </a:r>
          </a:p>
        </p:txBody>
      </p:sp>
      <p:pic>
        <p:nvPicPr>
          <p:cNvPr id="7" name="Picture 86"/>
          <p:cNvPicPr/>
          <p:nvPr/>
        </p:nvPicPr>
        <p:blipFill>
          <a:blip r:embed="rId3"/>
          <a:stretch/>
        </p:blipFill>
        <p:spPr>
          <a:xfrm>
            <a:off x="8180990" y="63622"/>
            <a:ext cx="703104" cy="74000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7904" y="-42280"/>
            <a:ext cx="1246327" cy="95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460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96218"/>
            <a:ext cx="7886700" cy="237167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совокупности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сопряженных кодов классификаций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предметных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индексов;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обеспечение совместимости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информационных массивов, систематизированных в соответствии с различными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классификациями;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упрощение поиска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предметной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информации по приоритетам нацпроекта.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5" name="Group 12"/>
          <p:cNvGrpSpPr/>
          <p:nvPr/>
        </p:nvGrpSpPr>
        <p:grpSpPr>
          <a:xfrm>
            <a:off x="1026518" y="252403"/>
            <a:ext cx="7488832" cy="790546"/>
            <a:chOff x="482092" y="871728"/>
            <a:chExt cx="2337816" cy="633984"/>
          </a:xfrm>
          <a:solidFill>
            <a:schemeClr val="accent1">
              <a:lumMod val="75000"/>
            </a:schemeClr>
          </a:solidFill>
        </p:grpSpPr>
        <p:sp>
          <p:nvSpPr>
            <p:cNvPr id="6" name="Rounded Rectangle 10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316992" y="0"/>
                  </a:moveTo>
                  <a:lnTo>
                    <a:pt x="2337816" y="0"/>
                  </a:lnTo>
                  <a:lnTo>
                    <a:pt x="2337816" y="633984"/>
                  </a:lnTo>
                  <a:lnTo>
                    <a:pt x="316992" y="633984"/>
                  </a:lnTo>
                  <a:close/>
                  <a:moveTo>
                    <a:pt x="316992" y="0"/>
                  </a:moveTo>
                  <a:lnTo>
                    <a:pt x="316992" y="633984"/>
                  </a:ln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7" name="Rounded Rectangle 11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2337816" y="0"/>
                  </a:moveTo>
                  <a:lnTo>
                    <a:pt x="316992" y="0"/>
                  </a:lnTo>
                  <a:moveTo>
                    <a:pt x="2337816" y="633984"/>
                  </a:moveTo>
                  <a:lnTo>
                    <a:pt x="316992" y="633984"/>
                  </a:lnTo>
                  <a:moveTo>
                    <a:pt x="316992" y="633984"/>
                  </a:move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moveTo>
                    <a:pt x="2337816" y="633984"/>
                  </a:moveTo>
                  <a:lnTo>
                    <a:pt x="2337816" y="0"/>
                  </a:lnTo>
                </a:path>
              </a:pathLst>
            </a:custGeom>
            <a:grpFill/>
            <a:ln w="9906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2262354" y="395588"/>
            <a:ext cx="344966" cy="339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500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4)</a:t>
            </a:r>
            <a:endParaRPr lang="ru-RU" sz="1500" dirty="0">
              <a:solidFill>
                <a:schemeClr val="bg1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ounded Rectangle 36"/>
          <p:cNvSpPr/>
          <p:nvPr/>
        </p:nvSpPr>
        <p:spPr>
          <a:xfrm>
            <a:off x="1786730" y="432073"/>
            <a:ext cx="241300" cy="222800"/>
          </a:xfrm>
          <a:custGeom>
            <a:avLst/>
            <a:gdLst/>
            <a:ahLst/>
            <a:cxnLst/>
            <a:rect l="0" t="0" r="0" b="0"/>
            <a:pathLst>
              <a:path w="229323" h="229943">
                <a:moveTo>
                  <a:pt x="90640" y="40490"/>
                </a:moveTo>
                <a:lnTo>
                  <a:pt x="90640" y="17707"/>
                </a:lnTo>
                <a:cubicBezTo>
                  <a:pt x="90640" y="11763"/>
                  <a:pt x="94602" y="7801"/>
                  <a:pt x="100545" y="7801"/>
                </a:cubicBezTo>
                <a:lnTo>
                  <a:pt x="195643" y="7801"/>
                </a:lnTo>
                <a:cubicBezTo>
                  <a:pt x="197624" y="7801"/>
                  <a:pt x="200596" y="8791"/>
                  <a:pt x="201587" y="9782"/>
                </a:cubicBezTo>
                <a:lnTo>
                  <a:pt x="225361" y="29594"/>
                </a:lnTo>
                <a:cubicBezTo>
                  <a:pt x="227342" y="31575"/>
                  <a:pt x="229323" y="34547"/>
                  <a:pt x="229323" y="37519"/>
                </a:cubicBezTo>
                <a:lnTo>
                  <a:pt x="229323" y="161344"/>
                </a:lnTo>
                <a:cubicBezTo>
                  <a:pt x="229323" y="167287"/>
                  <a:pt x="225361" y="171250"/>
                  <a:pt x="219417" y="171250"/>
                </a:cubicBezTo>
                <a:lnTo>
                  <a:pt x="145122" y="171250"/>
                </a:lnTo>
                <a:moveTo>
                  <a:pt x="0" y="0"/>
                </a:moveTo>
                <a:moveTo>
                  <a:pt x="130263" y="49406"/>
                </a:moveTo>
                <a:lnTo>
                  <a:pt x="115404" y="64265"/>
                </a:lnTo>
                <a:lnTo>
                  <a:pt x="130263" y="79124"/>
                </a:lnTo>
                <a:moveTo>
                  <a:pt x="0" y="0"/>
                </a:moveTo>
                <a:moveTo>
                  <a:pt x="189699" y="79124"/>
                </a:moveTo>
                <a:lnTo>
                  <a:pt x="204558" y="64265"/>
                </a:lnTo>
                <a:lnTo>
                  <a:pt x="189699" y="49406"/>
                </a:lnTo>
                <a:moveTo>
                  <a:pt x="0" y="0"/>
                </a:moveTo>
                <a:moveTo>
                  <a:pt x="169887" y="39500"/>
                </a:moveTo>
                <a:lnTo>
                  <a:pt x="150075" y="84077"/>
                </a:lnTo>
                <a:moveTo>
                  <a:pt x="8419" y="229943"/>
                </a:moveTo>
                <a:cubicBezTo>
                  <a:pt x="17335" y="204187"/>
                  <a:pt x="43090" y="185366"/>
                  <a:pt x="71818" y="185366"/>
                </a:cubicBezTo>
                <a:cubicBezTo>
                  <a:pt x="100545" y="185366"/>
                  <a:pt x="125310" y="204187"/>
                  <a:pt x="134226" y="229943"/>
                </a:cubicBezTo>
                <a:moveTo>
                  <a:pt x="70827" y="66493"/>
                </a:moveTo>
                <a:lnTo>
                  <a:pt x="70827" y="96211"/>
                </a:lnTo>
                <a:moveTo>
                  <a:pt x="125309" y="124939"/>
                </a:moveTo>
                <a:lnTo>
                  <a:pt x="16343" y="124939"/>
                </a:lnTo>
                <a:moveTo>
                  <a:pt x="30212" y="116024"/>
                </a:moveTo>
                <a:cubicBezTo>
                  <a:pt x="31202" y="94230"/>
                  <a:pt x="49033" y="76399"/>
                  <a:pt x="70826" y="76399"/>
                </a:cubicBezTo>
                <a:cubicBezTo>
                  <a:pt x="93610" y="76399"/>
                  <a:pt x="111441" y="94230"/>
                  <a:pt x="111441" y="117014"/>
                </a:cubicBezTo>
                <a:lnTo>
                  <a:pt x="111441" y="134845"/>
                </a:lnTo>
                <a:cubicBezTo>
                  <a:pt x="111441" y="157629"/>
                  <a:pt x="93610" y="175460"/>
                  <a:pt x="70826" y="175460"/>
                </a:cubicBezTo>
                <a:cubicBezTo>
                  <a:pt x="49033" y="175460"/>
                  <a:pt x="31202" y="157629"/>
                  <a:pt x="30212" y="135836"/>
                </a:cubicBezTo>
                <a:close/>
              </a:path>
            </a:pathLst>
          </a:custGeom>
          <a:noFill/>
          <a:ln w="9906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 sz="135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55776" y="365195"/>
            <a:ext cx="56166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Начата разработка </a:t>
            </a:r>
            <a:r>
              <a:rPr lang="ru-RU" sz="2000" b="1" dirty="0">
                <a:solidFill>
                  <a:srgbClr val="FFFFFF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программного продукта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6BA0A0C0-EA8E-2D4F-9585-36C7D6E03C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" y="0"/>
            <a:ext cx="792088" cy="709791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05F68911-DBC6-3743-A9A4-76AB6EB882FE}"/>
              </a:ext>
            </a:extLst>
          </p:cNvPr>
          <p:cNvSpPr/>
          <p:nvPr/>
        </p:nvSpPr>
        <p:spPr>
          <a:xfrm>
            <a:off x="282749" y="4876006"/>
            <a:ext cx="8628412" cy="267493"/>
          </a:xfrm>
          <a:prstGeom prst="rect">
            <a:avLst/>
          </a:prstGeom>
          <a:solidFill>
            <a:srgbClr val="1B38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009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235973"/>
            <a:ext cx="7886700" cy="32635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 основе разработанного синтетического рубрикатора </a:t>
            </a:r>
            <a:b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 системы переходников: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Разработка и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обучения экспертных систем на основе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Цель: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автоматическая тематическая систематизация </a:t>
            </a:r>
            <a:b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 совместимость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разобщенных информационных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ресурсов </a:t>
            </a:r>
            <a:b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по тематикам приоритетов нацпроекта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;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прощение поиска материалов по тематикам приоритетов нацпроекта.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5" name="Group 12"/>
          <p:cNvGrpSpPr/>
          <p:nvPr/>
        </p:nvGrpSpPr>
        <p:grpSpPr>
          <a:xfrm>
            <a:off x="1459126" y="253098"/>
            <a:ext cx="7028214" cy="635228"/>
            <a:chOff x="482092" y="871728"/>
            <a:chExt cx="2337816" cy="633984"/>
          </a:xfrm>
          <a:solidFill>
            <a:schemeClr val="accent1">
              <a:lumMod val="75000"/>
            </a:schemeClr>
          </a:solidFill>
        </p:grpSpPr>
        <p:sp>
          <p:nvSpPr>
            <p:cNvPr id="6" name="Rounded Rectangle 10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316992" y="0"/>
                  </a:moveTo>
                  <a:lnTo>
                    <a:pt x="2337816" y="0"/>
                  </a:lnTo>
                  <a:lnTo>
                    <a:pt x="2337816" y="633984"/>
                  </a:lnTo>
                  <a:lnTo>
                    <a:pt x="316992" y="633984"/>
                  </a:lnTo>
                  <a:close/>
                  <a:moveTo>
                    <a:pt x="316992" y="0"/>
                  </a:moveTo>
                  <a:lnTo>
                    <a:pt x="316992" y="633984"/>
                  </a:ln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7" name="Rounded Rectangle 11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2337816" y="0"/>
                  </a:moveTo>
                  <a:lnTo>
                    <a:pt x="316992" y="0"/>
                  </a:lnTo>
                  <a:moveTo>
                    <a:pt x="2337816" y="633984"/>
                  </a:moveTo>
                  <a:lnTo>
                    <a:pt x="316992" y="633984"/>
                  </a:lnTo>
                  <a:moveTo>
                    <a:pt x="316992" y="633984"/>
                  </a:move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moveTo>
                    <a:pt x="2337816" y="633984"/>
                  </a:moveTo>
                  <a:lnTo>
                    <a:pt x="2337816" y="0"/>
                  </a:lnTo>
                </a:path>
              </a:pathLst>
            </a:custGeom>
            <a:grpFill/>
            <a:ln w="9906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3415710" y="329893"/>
            <a:ext cx="356188" cy="3380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5)</a:t>
            </a:r>
            <a:endParaRPr lang="ru-RU" sz="1600" dirty="0">
              <a:solidFill>
                <a:schemeClr val="bg1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05F68911-DBC6-3743-A9A4-76AB6EB882FE}"/>
              </a:ext>
            </a:extLst>
          </p:cNvPr>
          <p:cNvSpPr/>
          <p:nvPr/>
        </p:nvSpPr>
        <p:spPr>
          <a:xfrm>
            <a:off x="282749" y="4876006"/>
            <a:ext cx="8628412" cy="267493"/>
          </a:xfrm>
          <a:prstGeom prst="rect">
            <a:avLst/>
          </a:prstGeom>
          <a:solidFill>
            <a:srgbClr val="1B38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Rounded Rectangle 37"/>
          <p:cNvSpPr/>
          <p:nvPr/>
        </p:nvSpPr>
        <p:spPr>
          <a:xfrm>
            <a:off x="3069946" y="369461"/>
            <a:ext cx="227838" cy="227838"/>
          </a:xfrm>
          <a:custGeom>
            <a:avLst/>
            <a:gdLst/>
            <a:ahLst/>
            <a:cxnLst/>
            <a:rect l="0" t="0" r="0" b="0"/>
            <a:pathLst>
              <a:path w="227838" h="227838">
                <a:moveTo>
                  <a:pt x="188214" y="112363"/>
                </a:moveTo>
                <a:lnTo>
                  <a:pt x="155147" y="39624"/>
                </a:lnTo>
                <a:lnTo>
                  <a:pt x="122081" y="112363"/>
                </a:lnTo>
                <a:moveTo>
                  <a:pt x="180883" y="96246"/>
                </a:moveTo>
                <a:lnTo>
                  <a:pt x="129411" y="96246"/>
                </a:lnTo>
                <a:moveTo>
                  <a:pt x="9906" y="110451"/>
                </a:moveTo>
                <a:lnTo>
                  <a:pt x="9906" y="19812"/>
                </a:lnTo>
                <a:cubicBezTo>
                  <a:pt x="9906" y="8870"/>
                  <a:pt x="18776" y="0"/>
                  <a:pt x="29718" y="0"/>
                </a:cubicBezTo>
                <a:lnTo>
                  <a:pt x="208026" y="0"/>
                </a:lnTo>
                <a:cubicBezTo>
                  <a:pt x="218967" y="0"/>
                  <a:pt x="227838" y="8870"/>
                  <a:pt x="227838" y="19812"/>
                </a:cubicBezTo>
                <a:lnTo>
                  <a:pt x="227838" y="148590"/>
                </a:lnTo>
                <a:cubicBezTo>
                  <a:pt x="227838" y="159531"/>
                  <a:pt x="218967" y="168402"/>
                  <a:pt x="208026" y="168402"/>
                </a:cubicBezTo>
                <a:lnTo>
                  <a:pt x="131254" y="168402"/>
                </a:lnTo>
                <a:moveTo>
                  <a:pt x="108966" y="217932"/>
                </a:moveTo>
                <a:cubicBezTo>
                  <a:pt x="108966" y="223402"/>
                  <a:pt x="104530" y="227838"/>
                  <a:pt x="99060" y="227838"/>
                </a:cubicBezTo>
                <a:lnTo>
                  <a:pt x="9906" y="227838"/>
                </a:lnTo>
                <a:cubicBezTo>
                  <a:pt x="4435" y="227838"/>
                  <a:pt x="0" y="223402"/>
                  <a:pt x="0" y="217932"/>
                </a:cubicBezTo>
                <a:lnTo>
                  <a:pt x="0" y="183261"/>
                </a:lnTo>
                <a:cubicBezTo>
                  <a:pt x="0" y="153170"/>
                  <a:pt x="24392" y="128778"/>
                  <a:pt x="54483" y="128778"/>
                </a:cubicBezTo>
                <a:cubicBezTo>
                  <a:pt x="84573" y="128778"/>
                  <a:pt x="108966" y="153170"/>
                  <a:pt x="108966" y="183261"/>
                </a:cubicBezTo>
                <a:close/>
                <a:moveTo>
                  <a:pt x="108966" y="198120"/>
                </a:moveTo>
                <a:lnTo>
                  <a:pt x="0" y="198120"/>
                </a:lnTo>
                <a:moveTo>
                  <a:pt x="29718" y="170878"/>
                </a:moveTo>
                <a:cubicBezTo>
                  <a:pt x="29718" y="172246"/>
                  <a:pt x="30826" y="173355"/>
                  <a:pt x="32194" y="173355"/>
                </a:cubicBezTo>
                <a:cubicBezTo>
                  <a:pt x="33562" y="173355"/>
                  <a:pt x="34671" y="172246"/>
                  <a:pt x="34671" y="170878"/>
                </a:cubicBezTo>
                <a:cubicBezTo>
                  <a:pt x="34671" y="169510"/>
                  <a:pt x="33562" y="168402"/>
                  <a:pt x="32194" y="168402"/>
                </a:cubicBezTo>
                <a:cubicBezTo>
                  <a:pt x="30826" y="168402"/>
                  <a:pt x="29718" y="169510"/>
                  <a:pt x="29718" y="170878"/>
                </a:cubicBezTo>
                <a:moveTo>
                  <a:pt x="74295" y="170878"/>
                </a:moveTo>
                <a:cubicBezTo>
                  <a:pt x="74295" y="172246"/>
                  <a:pt x="75403" y="173355"/>
                  <a:pt x="76771" y="173355"/>
                </a:cubicBezTo>
                <a:cubicBezTo>
                  <a:pt x="78139" y="173355"/>
                  <a:pt x="79248" y="172246"/>
                  <a:pt x="79248" y="170878"/>
                </a:cubicBezTo>
                <a:cubicBezTo>
                  <a:pt x="79248" y="169510"/>
                  <a:pt x="78139" y="168402"/>
                  <a:pt x="76771" y="168402"/>
                </a:cubicBezTo>
                <a:cubicBezTo>
                  <a:pt x="75403" y="168402"/>
                  <a:pt x="74295" y="169510"/>
                  <a:pt x="74295" y="170878"/>
                </a:cubicBezTo>
                <a:moveTo>
                  <a:pt x="54483" y="128778"/>
                </a:moveTo>
                <a:lnTo>
                  <a:pt x="54483" y="108966"/>
                </a:lnTo>
                <a:moveTo>
                  <a:pt x="39624" y="94107"/>
                </a:moveTo>
                <a:cubicBezTo>
                  <a:pt x="39624" y="102313"/>
                  <a:pt x="46276" y="108966"/>
                  <a:pt x="54483" y="108966"/>
                </a:cubicBezTo>
                <a:cubicBezTo>
                  <a:pt x="62689" y="108966"/>
                  <a:pt x="69342" y="102313"/>
                  <a:pt x="69342" y="94107"/>
                </a:cubicBezTo>
                <a:cubicBezTo>
                  <a:pt x="69342" y="85900"/>
                  <a:pt x="62689" y="79248"/>
                  <a:pt x="54483" y="79248"/>
                </a:cubicBezTo>
                <a:cubicBezTo>
                  <a:pt x="46276" y="79248"/>
                  <a:pt x="39624" y="85900"/>
                  <a:pt x="39624" y="94107"/>
                </a:cubicBezTo>
              </a:path>
            </a:pathLst>
          </a:custGeom>
          <a:noFill/>
          <a:ln w="9906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79912" y="343486"/>
            <a:ext cx="2628797" cy="30777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lang="ru-RU" sz="20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Обучение системы ИИ</a:t>
            </a:r>
            <a:endParaRPr sz="2000" b="1" dirty="0">
              <a:solidFill>
                <a:srgbClr val="FFFFFF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6BA0A0C0-EA8E-2D4F-9585-36C7D6E03C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" y="0"/>
            <a:ext cx="792088" cy="709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32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384849" y="994227"/>
            <a:ext cx="4699201" cy="1224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Platypi Medium" pitchFamily="34" charset="-122"/>
                <a:cs typeface="Times New Roman" panose="02020603050405020304" pitchFamily="18" charset="0"/>
              </a:rPr>
              <a:t>Спасибо за внимание!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endParaRPr lang="x-none" sz="3200" b="1" dirty="0">
              <a:solidFill>
                <a:srgbClr val="001962"/>
              </a:solidFill>
              <a:effectLst/>
              <a:latin typeface="Heebo"/>
              <a:ea typeface="Verdana" panose="020B0604030504040204" pitchFamily="34" charset="0"/>
              <a:cs typeface="Arial Black" panose="020B0604020202020204" pitchFamily="34" charset="0"/>
            </a:endParaRP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xmlns="" id="{B9E24F35-A4E2-D6BF-9672-4930C025668C}"/>
              </a:ext>
            </a:extLst>
          </p:cNvPr>
          <p:cNvCxnSpPr/>
          <p:nvPr/>
        </p:nvCxnSpPr>
        <p:spPr>
          <a:xfrm>
            <a:off x="420244" y="995958"/>
            <a:ext cx="8628412" cy="0"/>
          </a:xfrm>
          <a:prstGeom prst="line">
            <a:avLst/>
          </a:prstGeom>
          <a:ln>
            <a:solidFill>
              <a:srgbClr val="003F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9D06B7EA-0ECC-BC43-876C-0C25226B2890}"/>
              </a:ext>
            </a:extLst>
          </p:cNvPr>
          <p:cNvSpPr txBox="1"/>
          <p:nvPr/>
        </p:nvSpPr>
        <p:spPr>
          <a:xfrm>
            <a:off x="971600" y="220053"/>
            <a:ext cx="2090654" cy="516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ru-RU" sz="1200" kern="100" dirty="0">
                <a:solidFill>
                  <a:srgbClr val="001F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публичная </a:t>
            </a:r>
          </a:p>
          <a:p>
            <a:pPr>
              <a:lnSpc>
                <a:spcPts val="1100"/>
              </a:lnSpc>
            </a:pPr>
            <a:r>
              <a:rPr lang="ru-RU" sz="1200" kern="100" dirty="0">
                <a:solidFill>
                  <a:srgbClr val="001F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научно-техническая </a:t>
            </a:r>
          </a:p>
          <a:p>
            <a:pPr>
              <a:lnSpc>
                <a:spcPts val="1100"/>
              </a:lnSpc>
            </a:pPr>
            <a:r>
              <a:rPr lang="ru-RU" sz="1200" kern="100" dirty="0">
                <a:solidFill>
                  <a:srgbClr val="001F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библиотека России</a:t>
            </a: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6BA0A0C0-EA8E-2D4F-9585-36C7D6E03C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973"/>
            <a:ext cx="971600" cy="846531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05F68911-DBC6-3743-A9A4-76AB6EB882FE}"/>
              </a:ext>
            </a:extLst>
          </p:cNvPr>
          <p:cNvSpPr/>
          <p:nvPr/>
        </p:nvSpPr>
        <p:spPr>
          <a:xfrm>
            <a:off x="282749" y="4587974"/>
            <a:ext cx="8628412" cy="555525"/>
          </a:xfrm>
          <a:prstGeom prst="rect">
            <a:avLst/>
          </a:prstGeom>
          <a:solidFill>
            <a:srgbClr val="1B38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Heebo"/>
            </a:endParaRPr>
          </a:p>
        </p:txBody>
      </p:sp>
      <p:sp>
        <p:nvSpPr>
          <p:cNvPr id="9" name="Shape 549"/>
          <p:cNvSpPr/>
          <p:nvPr/>
        </p:nvSpPr>
        <p:spPr>
          <a:xfrm>
            <a:off x="611560" y="2030562"/>
            <a:ext cx="3744416" cy="1600452"/>
          </a:xfrm>
          <a:prstGeom prst="rect">
            <a:avLst/>
          </a:prstGeom>
          <a:noFill/>
          <a:ln>
            <a:noFill/>
          </a:ln>
        </p:spPr>
        <p:txBody>
          <a:bodyPr wrap="square" lIns="60967" tIns="60967" rIns="60967" bIns="60967" anchor="t">
            <a:spAutoFit/>
          </a:bodyPr>
          <a:lstStyle/>
          <a:p>
            <a:pPr marL="0"/>
            <a:r>
              <a:rPr lang="ru-RU" sz="1600" kern="100" dirty="0" smtClean="0">
                <a:solidFill>
                  <a:srgbClr val="001F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заместитель </a:t>
            </a:r>
            <a:br>
              <a:rPr lang="ru-RU" sz="1600" kern="100" dirty="0" smtClean="0">
                <a:solidFill>
                  <a:srgbClr val="001F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sz="1600" kern="100" dirty="0" err="1" smtClean="0">
                <a:solidFill>
                  <a:srgbClr val="001F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генерального</a:t>
            </a:r>
            <a:r>
              <a:rPr sz="1600" kern="100" dirty="0" smtClean="0">
                <a:solidFill>
                  <a:srgbClr val="001F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kern="100" dirty="0" err="1">
                <a:solidFill>
                  <a:srgbClr val="001F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директора</a:t>
            </a:r>
            <a:r>
              <a:rPr sz="1600" kern="100" dirty="0">
                <a:solidFill>
                  <a:srgbClr val="001F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ГПНТБ </a:t>
            </a:r>
            <a:r>
              <a:rPr sz="1600" kern="100" dirty="0" err="1">
                <a:solidFill>
                  <a:srgbClr val="001F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</a:t>
            </a:r>
            <a:endParaRPr sz="1600" kern="100" dirty="0">
              <a:solidFill>
                <a:srgbClr val="001F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/>
            <a:r>
              <a:rPr lang="ru-RU" sz="1600" b="1" kern="100" dirty="0" err="1" smtClean="0">
                <a:solidFill>
                  <a:srgbClr val="001F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Просужих</a:t>
            </a:r>
            <a:r>
              <a:rPr lang="ru-RU" sz="1600" b="1" kern="100" dirty="0" smtClean="0">
                <a:solidFill>
                  <a:srgbClr val="001F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Алексей Анатольевич</a:t>
            </a:r>
            <a:endParaRPr sz="1600" b="1" kern="100" dirty="0">
              <a:solidFill>
                <a:srgbClr val="001F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solidFill>
                  <a:srgbClr val="2066B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ProsuzhihAA@gpntb.ru</a:t>
            </a:r>
            <a:endParaRPr lang="ru-RU" sz="1600" dirty="0" smtClean="0">
              <a:solidFill>
                <a:srgbClr val="2066B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1600" kern="100" dirty="0" smtClean="0">
                <a:solidFill>
                  <a:srgbClr val="001F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+7 </a:t>
            </a:r>
            <a:r>
              <a:rPr sz="1600" kern="100" dirty="0">
                <a:solidFill>
                  <a:srgbClr val="001F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(495) 625-92-88,</a:t>
            </a:r>
          </a:p>
          <a:p>
            <a:pPr marL="0"/>
            <a:r>
              <a:rPr sz="1600" kern="100" dirty="0">
                <a:solidFill>
                  <a:srgbClr val="001F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gpntb.ru</a:t>
            </a: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6" r="25228"/>
          <a:stretch/>
        </p:blipFill>
        <p:spPr bwMode="auto">
          <a:xfrm>
            <a:off x="5148064" y="1760106"/>
            <a:ext cx="2840933" cy="2510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535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324" y="75116"/>
            <a:ext cx="7886700" cy="6144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Фонд ГПНТБ России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0104" y="915566"/>
            <a:ext cx="8280920" cy="350113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&gt;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57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тыс. единиц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хранения по направлению «Химия».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&gt;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52 тыс. единиц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хранения по направлению «Химическая технология» . 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&gt;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300 тыс. записей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по химической тематике в имидж-каталоге.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По договору дарения между ГПНТБ России и АО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«Научно-исследовательский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институт им. Л.Я.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Карпова»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от 06.03.2024 г. №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2/П</a:t>
            </a:r>
            <a:b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 2024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получена библиотека Института (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91300 экз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- 1950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коробок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 составе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</a:p>
          <a:p>
            <a:pPr marL="522287" indent="-342900" algn="just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Иностранные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журналы с 1847 г. по 1996 г. –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43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537 томов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включая 314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томов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1847 г. по 1924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г.).</a:t>
            </a:r>
          </a:p>
          <a:p>
            <a:pPr marL="522287" indent="-342900" algn="just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Отечественные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журналы с 1918 г. по 1989 г. –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28 041 единиц.</a:t>
            </a:r>
          </a:p>
          <a:p>
            <a:pPr marL="522287" indent="-342900" algn="just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Книги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отечественные и иностранные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1836 г. по 2013 г. –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20219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томов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2111 – иностранные,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18108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– отечественные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5F68911-DBC6-3743-A9A4-76AB6EB882FE}"/>
              </a:ext>
            </a:extLst>
          </p:cNvPr>
          <p:cNvSpPr/>
          <p:nvPr/>
        </p:nvSpPr>
        <p:spPr>
          <a:xfrm>
            <a:off x="282749" y="4876006"/>
            <a:ext cx="8628412" cy="267493"/>
          </a:xfrm>
          <a:prstGeom prst="rect">
            <a:avLst/>
          </a:prstGeom>
          <a:solidFill>
            <a:srgbClr val="1B38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BA0A0C0-EA8E-2D4F-9585-36C7D6E03C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0"/>
            <a:ext cx="664887" cy="71515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839" y="0"/>
            <a:ext cx="1296144" cy="1098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536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9552" y="51470"/>
            <a:ext cx="31647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роста</a:t>
            </a:r>
          </a:p>
          <a:p>
            <a:pPr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библиотечного фонда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114670"/>
              </p:ext>
            </p:extLst>
          </p:nvPr>
        </p:nvGraphicFramePr>
        <p:xfrm>
          <a:off x="174604" y="986656"/>
          <a:ext cx="3894672" cy="20393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5002"/>
                <a:gridCol w="1198179"/>
                <a:gridCol w="1190297"/>
                <a:gridCol w="801194"/>
              </a:tblGrid>
              <a:tr h="786082">
                <a:tc>
                  <a:txBody>
                    <a:bodyPr/>
                    <a:lstStyle/>
                    <a:p>
                      <a:pPr lvl="1" algn="ctr" fontAlgn="b"/>
                      <a:r>
                        <a:rPr lang="ru-RU" sz="15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5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ctr" fontAlgn="b"/>
                      <a:r>
                        <a:rPr lang="ru-RU" sz="1500" b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5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Химия, химическая технология</a:t>
                      </a:r>
                    </a:p>
                    <a:p>
                      <a:pPr algn="ctr" fontAlgn="b"/>
                      <a:endParaRPr lang="ru-RU" sz="15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5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6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1958 г.</a:t>
                      </a:r>
                      <a:endParaRPr lang="ru-RU" sz="1500" b="1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1,14 млн. ед.</a:t>
                      </a:r>
                      <a:endParaRPr lang="ru-RU" sz="15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595 ед.</a:t>
                      </a:r>
                      <a:endParaRPr lang="ru-RU" sz="15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0,05%</a:t>
                      </a:r>
                      <a:endParaRPr lang="ru-RU" sz="15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6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г.</a:t>
                      </a:r>
                      <a:endParaRPr lang="ru-RU" sz="1500" b="1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8,11 мл. ед.</a:t>
                      </a:r>
                      <a:endParaRPr lang="ru-RU" sz="15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 тыс. ед.</a:t>
                      </a:r>
                      <a:endParaRPr lang="ru-RU" sz="15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1,40</a:t>
                      </a:r>
                      <a:r>
                        <a:rPr lang="ru-RU" sz="15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5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044379" y="634794"/>
            <a:ext cx="396043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Основу библиотечного ГПНТБ СССР</a:t>
            </a:r>
          </a:p>
          <a:p>
            <a:pPr algn="just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составил 3 экз. 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научной библиотеки,</a:t>
            </a:r>
          </a:p>
          <a:p>
            <a:pPr algn="just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издания, переданные</a:t>
            </a:r>
          </a:p>
          <a:p>
            <a:pPr algn="just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других библиотек.</a:t>
            </a:r>
          </a:p>
          <a:p>
            <a:pPr algn="just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ГНБ получено:</a:t>
            </a:r>
          </a:p>
          <a:p>
            <a:pPr algn="just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253.733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печ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ед.,</a:t>
            </a:r>
          </a:p>
          <a:p>
            <a:pPr algn="just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числе которых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500 изданий</a:t>
            </a:r>
          </a:p>
          <a:p>
            <a:pPr algn="just"/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химическим наукам до 1917 г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35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220072" y="123478"/>
            <a:ext cx="3363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Историческая справка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219822"/>
            <a:ext cx="1817786" cy="1803796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171" y="3219822"/>
            <a:ext cx="1800200" cy="1803796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7370" y="3598962"/>
            <a:ext cx="1678942" cy="1445139"/>
          </a:xfrm>
          <a:prstGeom prst="rect">
            <a:avLst/>
          </a:prstGeom>
        </p:spPr>
      </p:pic>
      <p:pic>
        <p:nvPicPr>
          <p:cNvPr id="12" name="Объект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24599" y="3598962"/>
            <a:ext cx="1728192" cy="1490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4982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8977" y="256874"/>
            <a:ext cx="7560840" cy="1270189"/>
          </a:xfrm>
        </p:spPr>
        <p:txBody>
          <a:bodyPr>
            <a:noAutofit/>
          </a:bodyPr>
          <a:lstStyle/>
          <a:p>
            <a:pPr algn="just"/>
            <a:r>
              <a:rPr lang="ru-RU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Задача нацпроекта «Новые материалы и химия» по работе </a:t>
            </a:r>
            <a:br>
              <a:rPr lang="ru-RU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 информационными массивами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создание эффективного решение по поиску научно-технической информации по темам приоритетов (</a:t>
            </a:r>
            <a:r>
              <a:rPr lang="ru-RU" sz="1800" dirty="0" err="1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подотраслей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химии), обозначенных национальным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проектом.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BA0A0C0-EA8E-2D4F-9585-36C7D6E03C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1831"/>
            <a:ext cx="656422" cy="421687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05F68911-DBC6-3743-A9A4-76AB6EB882FE}"/>
              </a:ext>
            </a:extLst>
          </p:cNvPr>
          <p:cNvSpPr/>
          <p:nvPr/>
        </p:nvSpPr>
        <p:spPr>
          <a:xfrm>
            <a:off x="282749" y="4876006"/>
            <a:ext cx="8628412" cy="267493"/>
          </a:xfrm>
          <a:prstGeom prst="rect">
            <a:avLst/>
          </a:prstGeom>
          <a:solidFill>
            <a:srgbClr val="1B38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8153" y="1527063"/>
            <a:ext cx="6257603" cy="2916054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507723" y="4156526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9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Источник: презентационный материал Инжинирингового химико-технологического центра (ИХТЦ) «Стратегия развития химического  </a:t>
            </a:r>
            <a:r>
              <a:rPr lang="ru-RU" sz="9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комплекса </a:t>
            </a:r>
            <a:r>
              <a:rPr lang="ru-RU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Российской Федерации до 2035 года»</a:t>
            </a:r>
            <a:endParaRPr lang="ru-RU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712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978" y="1393976"/>
            <a:ext cx="8172450" cy="2218532"/>
          </a:xfrm>
        </p:spPr>
        <p:txBody>
          <a:bodyPr>
            <a:normAutofit/>
          </a:bodyPr>
          <a:lstStyle/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Формирование предложений по развитию в структуре ГРНТИ тематических классов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31 Химия и 61 Химическая технология. Химическая промышленность с учетом приоритетных направлений для достижения технологического лидерства РФ в отраслях производства химической продукции и новых композитных материалов. </a:t>
            </a:r>
            <a:endParaRPr lang="en-US" sz="1600" dirty="0">
              <a:solidFill>
                <a:srgbClr val="002060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Экспертиза и согласование этих предложений с Методическим советом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по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классификационным системам НТИ.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64006"/>
            <a:ext cx="2387600" cy="273050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Предлагаемые решения</a:t>
            </a:r>
          </a:p>
        </p:txBody>
      </p:sp>
      <p:grpSp>
        <p:nvGrpSpPr>
          <p:cNvPr id="5" name="Group 12"/>
          <p:cNvGrpSpPr/>
          <p:nvPr/>
        </p:nvGrpSpPr>
        <p:grpSpPr>
          <a:xfrm>
            <a:off x="543200" y="662327"/>
            <a:ext cx="7615930" cy="572716"/>
            <a:chOff x="482092" y="871728"/>
            <a:chExt cx="2337816" cy="633984"/>
          </a:xfrm>
          <a:solidFill>
            <a:schemeClr val="accent1">
              <a:lumMod val="75000"/>
            </a:schemeClr>
          </a:solidFill>
        </p:grpSpPr>
        <p:sp>
          <p:nvSpPr>
            <p:cNvPr id="6" name="Rounded Rectangle 10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316992" y="0"/>
                  </a:moveTo>
                  <a:lnTo>
                    <a:pt x="2337816" y="0"/>
                  </a:lnTo>
                  <a:lnTo>
                    <a:pt x="2337816" y="633984"/>
                  </a:lnTo>
                  <a:lnTo>
                    <a:pt x="316992" y="633984"/>
                  </a:lnTo>
                  <a:close/>
                  <a:moveTo>
                    <a:pt x="316992" y="0"/>
                  </a:moveTo>
                  <a:lnTo>
                    <a:pt x="316992" y="633984"/>
                  </a:ln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7" name="Rounded Rectangle 11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2337816" y="0"/>
                  </a:moveTo>
                  <a:lnTo>
                    <a:pt x="316992" y="0"/>
                  </a:lnTo>
                  <a:moveTo>
                    <a:pt x="2337816" y="633984"/>
                  </a:moveTo>
                  <a:lnTo>
                    <a:pt x="316992" y="633984"/>
                  </a:lnTo>
                  <a:moveTo>
                    <a:pt x="316992" y="633984"/>
                  </a:move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moveTo>
                    <a:pt x="2337816" y="633984"/>
                  </a:moveTo>
                  <a:lnTo>
                    <a:pt x="2337816" y="0"/>
                  </a:lnTo>
                </a:path>
              </a:pathLst>
            </a:custGeom>
            <a:grpFill/>
            <a:ln w="9906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641138" y="733241"/>
            <a:ext cx="5657036" cy="4924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Развитие и актуализация тематического </a:t>
            </a: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содержания эталонной </a:t>
            </a: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версии ГРНТИ</a:t>
            </a:r>
            <a:endParaRPr sz="1600" b="1" dirty="0">
              <a:solidFill>
                <a:srgbClr val="FFFFFF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35"/>
          <p:cNvSpPr/>
          <p:nvPr/>
        </p:nvSpPr>
        <p:spPr>
          <a:xfrm>
            <a:off x="672620" y="863245"/>
            <a:ext cx="170900" cy="170879"/>
          </a:xfrm>
          <a:custGeom>
            <a:avLst/>
            <a:gdLst/>
            <a:ahLst/>
            <a:cxnLst/>
            <a:rect l="0" t="0" r="0" b="0"/>
            <a:pathLst>
              <a:path w="227867" h="227838">
                <a:moveTo>
                  <a:pt x="118901" y="138684"/>
                </a:moveTo>
                <a:cubicBezTo>
                  <a:pt x="118901" y="144154"/>
                  <a:pt x="114466" y="148590"/>
                  <a:pt x="108995" y="148590"/>
                </a:cubicBezTo>
                <a:lnTo>
                  <a:pt x="7429" y="148590"/>
                </a:lnTo>
                <a:cubicBezTo>
                  <a:pt x="3326" y="148590"/>
                  <a:pt x="0" y="145263"/>
                  <a:pt x="0" y="141160"/>
                </a:cubicBezTo>
                <a:lnTo>
                  <a:pt x="0" y="27241"/>
                </a:lnTo>
                <a:cubicBezTo>
                  <a:pt x="0" y="23138"/>
                  <a:pt x="3326" y="19812"/>
                  <a:pt x="7429" y="19812"/>
                </a:cubicBezTo>
                <a:lnTo>
                  <a:pt x="111442" y="19812"/>
                </a:lnTo>
                <a:cubicBezTo>
                  <a:pt x="115545" y="19812"/>
                  <a:pt x="118872" y="23138"/>
                  <a:pt x="118872" y="27241"/>
                </a:cubicBezTo>
                <a:close/>
                <a:moveTo>
                  <a:pt x="29718" y="34671"/>
                </a:moveTo>
                <a:lnTo>
                  <a:pt x="29718" y="0"/>
                </a:lnTo>
                <a:moveTo>
                  <a:pt x="59436" y="34671"/>
                </a:moveTo>
                <a:lnTo>
                  <a:pt x="59436" y="0"/>
                </a:lnTo>
                <a:moveTo>
                  <a:pt x="89154" y="34671"/>
                </a:moveTo>
                <a:lnTo>
                  <a:pt x="89154" y="0"/>
                </a:lnTo>
                <a:moveTo>
                  <a:pt x="148619" y="34671"/>
                </a:moveTo>
                <a:lnTo>
                  <a:pt x="168431" y="34671"/>
                </a:lnTo>
                <a:cubicBezTo>
                  <a:pt x="179373" y="34671"/>
                  <a:pt x="188243" y="43541"/>
                  <a:pt x="188243" y="54483"/>
                </a:cubicBezTo>
                <a:lnTo>
                  <a:pt x="188243" y="99060"/>
                </a:lnTo>
                <a:moveTo>
                  <a:pt x="163449" y="74295"/>
                </a:moveTo>
                <a:lnTo>
                  <a:pt x="188214" y="99060"/>
                </a:lnTo>
                <a:lnTo>
                  <a:pt x="212979" y="74295"/>
                </a:lnTo>
                <a:moveTo>
                  <a:pt x="156168" y="139813"/>
                </a:moveTo>
                <a:cubicBezTo>
                  <a:pt x="171591" y="155725"/>
                  <a:pt x="195228" y="160479"/>
                  <a:pt x="215604" y="151769"/>
                </a:cubicBezTo>
                <a:moveTo>
                  <a:pt x="151631" y="156059"/>
                </a:moveTo>
                <a:cubicBezTo>
                  <a:pt x="151631" y="138278"/>
                  <a:pt x="166045" y="123864"/>
                  <a:pt x="183825" y="123864"/>
                </a:cubicBezTo>
                <a:cubicBezTo>
                  <a:pt x="201606" y="123864"/>
                  <a:pt x="216020" y="138278"/>
                  <a:pt x="216020" y="156059"/>
                </a:cubicBezTo>
                <a:cubicBezTo>
                  <a:pt x="216020" y="173839"/>
                  <a:pt x="201606" y="188253"/>
                  <a:pt x="183825" y="188253"/>
                </a:cubicBezTo>
                <a:cubicBezTo>
                  <a:pt x="166045" y="188253"/>
                  <a:pt x="151631" y="173839"/>
                  <a:pt x="151631" y="156059"/>
                </a:cubicBezTo>
                <a:moveTo>
                  <a:pt x="138713" y="227838"/>
                </a:moveTo>
                <a:cubicBezTo>
                  <a:pt x="148523" y="212753"/>
                  <a:pt x="165297" y="203654"/>
                  <a:pt x="183290" y="203654"/>
                </a:cubicBezTo>
                <a:cubicBezTo>
                  <a:pt x="201284" y="203654"/>
                  <a:pt x="218057" y="212753"/>
                  <a:pt x="227867" y="227838"/>
                </a:cubicBezTo>
                <a:moveTo>
                  <a:pt x="29718" y="59436"/>
                </a:moveTo>
                <a:lnTo>
                  <a:pt x="69342" y="59436"/>
                </a:lnTo>
                <a:moveTo>
                  <a:pt x="79248" y="89154"/>
                </a:moveTo>
                <a:lnTo>
                  <a:pt x="29718" y="89154"/>
                </a:lnTo>
                <a:moveTo>
                  <a:pt x="89154" y="118872"/>
                </a:moveTo>
                <a:lnTo>
                  <a:pt x="29718" y="118872"/>
                </a:lnTo>
              </a:path>
            </a:pathLst>
          </a:custGeom>
          <a:noFill/>
          <a:ln w="9906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 sz="135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43398" y="791366"/>
            <a:ext cx="346570" cy="3146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35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1)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431" y="3224729"/>
            <a:ext cx="5166862" cy="126404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9890" y="2715766"/>
            <a:ext cx="3969171" cy="2047559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="" xmlns:a16="http://schemas.microsoft.com/office/drawing/2014/main" id="{6BA0A0C0-EA8E-2D4F-9585-36C7D6E03CE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821"/>
            <a:ext cx="792088" cy="693360"/>
          </a:xfrm>
          <a:prstGeom prst="rect">
            <a:avLst/>
          </a:prstGeom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05F68911-DBC6-3743-A9A4-76AB6EB882FE}"/>
              </a:ext>
            </a:extLst>
          </p:cNvPr>
          <p:cNvSpPr/>
          <p:nvPr/>
        </p:nvSpPr>
        <p:spPr>
          <a:xfrm>
            <a:off x="282749" y="4876006"/>
            <a:ext cx="8628412" cy="267493"/>
          </a:xfrm>
          <a:prstGeom prst="rect">
            <a:avLst/>
          </a:prstGeom>
          <a:solidFill>
            <a:srgbClr val="1B38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352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Цель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построение поисковых образов заданных тематик 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для упрощения поиска материалов по приоритетам нацпроекта.</a:t>
            </a:r>
          </a:p>
          <a:p>
            <a:pPr marL="0" indent="0" algn="just">
              <a:buNone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Формирование структурированных массивов предметных индексов в виде устойчивых слов и словосочетаний </a:t>
            </a:r>
            <a:b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по приоритетам нацпроекта ( включая стандартизованные термины: термины, зафиксированные в отраслевых стандартах, национальных стандартах, межгосударственных стандартах).</a:t>
            </a:r>
          </a:p>
        </p:txBody>
      </p:sp>
      <p:grpSp>
        <p:nvGrpSpPr>
          <p:cNvPr id="5" name="Group 12"/>
          <p:cNvGrpSpPr/>
          <p:nvPr/>
        </p:nvGrpSpPr>
        <p:grpSpPr>
          <a:xfrm>
            <a:off x="827232" y="186021"/>
            <a:ext cx="7313587" cy="616828"/>
            <a:chOff x="482092" y="871728"/>
            <a:chExt cx="2337816" cy="633984"/>
          </a:xfrm>
          <a:solidFill>
            <a:schemeClr val="accent1">
              <a:lumMod val="75000"/>
            </a:schemeClr>
          </a:solidFill>
        </p:grpSpPr>
        <p:sp>
          <p:nvSpPr>
            <p:cNvPr id="6" name="Rounded Rectangle 10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316992" y="0"/>
                  </a:moveTo>
                  <a:lnTo>
                    <a:pt x="2337816" y="0"/>
                  </a:lnTo>
                  <a:lnTo>
                    <a:pt x="2337816" y="633984"/>
                  </a:lnTo>
                  <a:lnTo>
                    <a:pt x="316992" y="633984"/>
                  </a:lnTo>
                  <a:close/>
                  <a:moveTo>
                    <a:pt x="316992" y="0"/>
                  </a:moveTo>
                  <a:lnTo>
                    <a:pt x="316992" y="633984"/>
                  </a:ln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7" name="Rounded Rectangle 11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2337816" y="0"/>
                  </a:moveTo>
                  <a:lnTo>
                    <a:pt x="316992" y="0"/>
                  </a:lnTo>
                  <a:moveTo>
                    <a:pt x="2337816" y="633984"/>
                  </a:moveTo>
                  <a:lnTo>
                    <a:pt x="316992" y="633984"/>
                  </a:lnTo>
                  <a:moveTo>
                    <a:pt x="316992" y="633984"/>
                  </a:move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moveTo>
                    <a:pt x="2337816" y="633984"/>
                  </a:moveTo>
                  <a:lnTo>
                    <a:pt x="2337816" y="0"/>
                  </a:lnTo>
                </a:path>
              </a:pathLst>
            </a:custGeom>
            <a:grpFill/>
            <a:ln w="9906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678796" y="333377"/>
            <a:ext cx="5859708" cy="4924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структурированных массивов  </a:t>
            </a: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устойчивых слов и словосочетаний </a:t>
            </a: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по приоритетам </a:t>
            </a: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нацпроекта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461030" y="332280"/>
            <a:ext cx="364202" cy="3213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5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2)</a:t>
            </a:r>
            <a:endParaRPr lang="ru-RU" sz="15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34"/>
          <p:cNvSpPr/>
          <p:nvPr/>
        </p:nvSpPr>
        <p:spPr>
          <a:xfrm>
            <a:off x="900713" y="420206"/>
            <a:ext cx="170884" cy="170328"/>
          </a:xfrm>
          <a:custGeom>
            <a:avLst/>
            <a:gdLst/>
            <a:ahLst/>
            <a:cxnLst/>
            <a:rect l="0" t="0" r="0" b="0"/>
            <a:pathLst>
              <a:path w="227845" h="227104">
                <a:moveTo>
                  <a:pt x="95018" y="172433"/>
                </a:moveTo>
                <a:lnTo>
                  <a:pt x="20901" y="172433"/>
                </a:lnTo>
                <a:cubicBezTo>
                  <a:pt x="9358" y="172433"/>
                  <a:pt x="0" y="163075"/>
                  <a:pt x="0" y="151532"/>
                </a:cubicBezTo>
                <a:lnTo>
                  <a:pt x="0" y="20901"/>
                </a:lnTo>
                <a:cubicBezTo>
                  <a:pt x="0" y="9358"/>
                  <a:pt x="9358" y="0"/>
                  <a:pt x="20901" y="0"/>
                </a:cubicBezTo>
                <a:lnTo>
                  <a:pt x="177664" y="0"/>
                </a:lnTo>
                <a:cubicBezTo>
                  <a:pt x="189207" y="0"/>
                  <a:pt x="198565" y="9358"/>
                  <a:pt x="198565" y="20901"/>
                </a:cubicBezTo>
                <a:lnTo>
                  <a:pt x="198565" y="94651"/>
                </a:lnTo>
                <a:moveTo>
                  <a:pt x="198565" y="40812"/>
                </a:moveTo>
                <a:lnTo>
                  <a:pt x="0" y="40812"/>
                </a:lnTo>
                <a:moveTo>
                  <a:pt x="95018" y="127549"/>
                </a:moveTo>
                <a:lnTo>
                  <a:pt x="0" y="127549"/>
                </a:lnTo>
                <a:moveTo>
                  <a:pt x="198565" y="84250"/>
                </a:moveTo>
                <a:lnTo>
                  <a:pt x="0" y="84250"/>
                </a:lnTo>
                <a:moveTo>
                  <a:pt x="81100" y="40812"/>
                </a:moveTo>
                <a:lnTo>
                  <a:pt x="81100" y="172433"/>
                </a:lnTo>
                <a:moveTo>
                  <a:pt x="139248" y="91957"/>
                </a:moveTo>
                <a:lnTo>
                  <a:pt x="139248" y="40812"/>
                </a:lnTo>
                <a:moveTo>
                  <a:pt x="124003" y="130699"/>
                </a:moveTo>
                <a:cubicBezTo>
                  <a:pt x="123995" y="142989"/>
                  <a:pt x="147241" y="152954"/>
                  <a:pt x="175920" y="152954"/>
                </a:cubicBezTo>
                <a:cubicBezTo>
                  <a:pt x="204599" y="152954"/>
                  <a:pt x="227845" y="142989"/>
                  <a:pt x="227838" y="130699"/>
                </a:cubicBezTo>
                <a:cubicBezTo>
                  <a:pt x="227845" y="118409"/>
                  <a:pt x="204599" y="108444"/>
                  <a:pt x="175920" y="108444"/>
                </a:cubicBezTo>
                <a:cubicBezTo>
                  <a:pt x="147241" y="108444"/>
                  <a:pt x="123995" y="118409"/>
                  <a:pt x="124003" y="130699"/>
                </a:cubicBezTo>
                <a:moveTo>
                  <a:pt x="227838" y="130689"/>
                </a:moveTo>
                <a:lnTo>
                  <a:pt x="227838" y="167777"/>
                </a:lnTo>
                <a:cubicBezTo>
                  <a:pt x="227838" y="180061"/>
                  <a:pt x="204588" y="190026"/>
                  <a:pt x="175920" y="190026"/>
                </a:cubicBezTo>
                <a:cubicBezTo>
                  <a:pt x="147252" y="190026"/>
                  <a:pt x="124003" y="180051"/>
                  <a:pt x="124003" y="167777"/>
                </a:cubicBezTo>
                <a:lnTo>
                  <a:pt x="124003" y="130689"/>
                </a:lnTo>
                <a:moveTo>
                  <a:pt x="227838" y="167777"/>
                </a:moveTo>
                <a:lnTo>
                  <a:pt x="227838" y="204856"/>
                </a:lnTo>
                <a:cubicBezTo>
                  <a:pt x="227838" y="217149"/>
                  <a:pt x="204588" y="227104"/>
                  <a:pt x="175920" y="227104"/>
                </a:cubicBezTo>
                <a:cubicBezTo>
                  <a:pt x="147252" y="227104"/>
                  <a:pt x="124003" y="217139"/>
                  <a:pt x="124003" y="204856"/>
                </a:cubicBezTo>
                <a:lnTo>
                  <a:pt x="124003" y="167777"/>
                </a:lnTo>
              </a:path>
            </a:pathLst>
          </a:custGeom>
          <a:noFill/>
          <a:ln w="9906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 sz="135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6BA0A0C0-EA8E-2D4F-9585-36C7D6E03C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67"/>
            <a:ext cx="792088" cy="690975"/>
          </a:xfrm>
          <a:prstGeom prst="rect">
            <a:avLst/>
          </a:prstGeom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05F68911-DBC6-3743-A9A4-76AB6EB882FE}"/>
              </a:ext>
            </a:extLst>
          </p:cNvPr>
          <p:cNvSpPr/>
          <p:nvPr/>
        </p:nvSpPr>
        <p:spPr>
          <a:xfrm>
            <a:off x="282749" y="4876006"/>
            <a:ext cx="8628412" cy="267493"/>
          </a:xfrm>
          <a:prstGeom prst="rect">
            <a:avLst/>
          </a:prstGeom>
          <a:solidFill>
            <a:srgbClr val="1B38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325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96218"/>
            <a:ext cx="7886700" cy="16515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 основании разработанного синтетического рубрикатора отбирается массив фонда ГПНТБ России по тематикам приоритетов нацпроекта с целью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донастройки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поисковой системы с учетом разработанных синтетического рубрикатора и системы переходников.</a:t>
            </a:r>
            <a:endParaRPr lang="ru-RU" b="0" dirty="0" smtClean="0">
              <a:solidFill>
                <a:srgbClr val="002060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5" name="Group 12"/>
          <p:cNvGrpSpPr/>
          <p:nvPr/>
        </p:nvGrpSpPr>
        <p:grpSpPr>
          <a:xfrm>
            <a:off x="879202" y="254419"/>
            <a:ext cx="7385595" cy="740790"/>
            <a:chOff x="482092" y="871728"/>
            <a:chExt cx="2337816" cy="633984"/>
          </a:xfrm>
          <a:solidFill>
            <a:schemeClr val="accent1">
              <a:lumMod val="75000"/>
            </a:schemeClr>
          </a:solidFill>
        </p:grpSpPr>
        <p:sp>
          <p:nvSpPr>
            <p:cNvPr id="6" name="Rounded Rectangle 10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316992" y="0"/>
                  </a:moveTo>
                  <a:lnTo>
                    <a:pt x="2337816" y="0"/>
                  </a:lnTo>
                  <a:lnTo>
                    <a:pt x="2337816" y="633984"/>
                  </a:lnTo>
                  <a:lnTo>
                    <a:pt x="316992" y="633984"/>
                  </a:lnTo>
                  <a:close/>
                  <a:moveTo>
                    <a:pt x="316992" y="0"/>
                  </a:moveTo>
                  <a:lnTo>
                    <a:pt x="316992" y="633984"/>
                  </a:ln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7" name="Rounded Rectangle 11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2337816" y="0"/>
                  </a:moveTo>
                  <a:lnTo>
                    <a:pt x="316992" y="0"/>
                  </a:lnTo>
                  <a:moveTo>
                    <a:pt x="2337816" y="633984"/>
                  </a:moveTo>
                  <a:lnTo>
                    <a:pt x="316992" y="633984"/>
                  </a:lnTo>
                  <a:moveTo>
                    <a:pt x="316992" y="633984"/>
                  </a:move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moveTo>
                    <a:pt x="2337816" y="633984"/>
                  </a:moveTo>
                  <a:lnTo>
                    <a:pt x="2337816" y="0"/>
                  </a:lnTo>
                </a:path>
              </a:pathLst>
            </a:custGeom>
            <a:grpFill/>
            <a:ln w="9906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123728" y="414886"/>
            <a:ext cx="5256584" cy="4924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Произведен отбор </a:t>
            </a:r>
            <a:r>
              <a:rPr lang="ru-RU" sz="1600" b="1" dirty="0">
                <a:solidFill>
                  <a:srgbClr val="FFFFFF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фондов ГПНТБ по </a:t>
            </a:r>
            <a:r>
              <a:rPr lang="ru-RU" sz="16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приоритетам нацпроекта</a:t>
            </a:r>
            <a:endParaRPr lang="ru-RU" sz="1600" b="1" dirty="0">
              <a:solidFill>
                <a:srgbClr val="FFFFFF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032403" y="339177"/>
            <a:ext cx="344966" cy="339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500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3)</a:t>
            </a:r>
            <a:endParaRPr lang="ru-RU" sz="1500" dirty="0">
              <a:solidFill>
                <a:schemeClr val="bg1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34"/>
          <p:cNvSpPr/>
          <p:nvPr/>
        </p:nvSpPr>
        <p:spPr>
          <a:xfrm>
            <a:off x="1330581" y="490779"/>
            <a:ext cx="170884" cy="170328"/>
          </a:xfrm>
          <a:custGeom>
            <a:avLst/>
            <a:gdLst/>
            <a:ahLst/>
            <a:cxnLst/>
            <a:rect l="0" t="0" r="0" b="0"/>
            <a:pathLst>
              <a:path w="227845" h="227104">
                <a:moveTo>
                  <a:pt x="95018" y="172433"/>
                </a:moveTo>
                <a:lnTo>
                  <a:pt x="20901" y="172433"/>
                </a:lnTo>
                <a:cubicBezTo>
                  <a:pt x="9358" y="172433"/>
                  <a:pt x="0" y="163075"/>
                  <a:pt x="0" y="151532"/>
                </a:cubicBezTo>
                <a:lnTo>
                  <a:pt x="0" y="20901"/>
                </a:lnTo>
                <a:cubicBezTo>
                  <a:pt x="0" y="9358"/>
                  <a:pt x="9358" y="0"/>
                  <a:pt x="20901" y="0"/>
                </a:cubicBezTo>
                <a:lnTo>
                  <a:pt x="177664" y="0"/>
                </a:lnTo>
                <a:cubicBezTo>
                  <a:pt x="189207" y="0"/>
                  <a:pt x="198565" y="9358"/>
                  <a:pt x="198565" y="20901"/>
                </a:cubicBezTo>
                <a:lnTo>
                  <a:pt x="198565" y="94651"/>
                </a:lnTo>
                <a:moveTo>
                  <a:pt x="198565" y="40812"/>
                </a:moveTo>
                <a:lnTo>
                  <a:pt x="0" y="40812"/>
                </a:lnTo>
                <a:moveTo>
                  <a:pt x="95018" y="127549"/>
                </a:moveTo>
                <a:lnTo>
                  <a:pt x="0" y="127549"/>
                </a:lnTo>
                <a:moveTo>
                  <a:pt x="198565" y="84250"/>
                </a:moveTo>
                <a:lnTo>
                  <a:pt x="0" y="84250"/>
                </a:lnTo>
                <a:moveTo>
                  <a:pt x="81100" y="40812"/>
                </a:moveTo>
                <a:lnTo>
                  <a:pt x="81100" y="172433"/>
                </a:lnTo>
                <a:moveTo>
                  <a:pt x="139248" y="91957"/>
                </a:moveTo>
                <a:lnTo>
                  <a:pt x="139248" y="40812"/>
                </a:lnTo>
                <a:moveTo>
                  <a:pt x="124003" y="130699"/>
                </a:moveTo>
                <a:cubicBezTo>
                  <a:pt x="123995" y="142989"/>
                  <a:pt x="147241" y="152954"/>
                  <a:pt x="175920" y="152954"/>
                </a:cubicBezTo>
                <a:cubicBezTo>
                  <a:pt x="204599" y="152954"/>
                  <a:pt x="227845" y="142989"/>
                  <a:pt x="227838" y="130699"/>
                </a:cubicBezTo>
                <a:cubicBezTo>
                  <a:pt x="227845" y="118409"/>
                  <a:pt x="204599" y="108444"/>
                  <a:pt x="175920" y="108444"/>
                </a:cubicBezTo>
                <a:cubicBezTo>
                  <a:pt x="147241" y="108444"/>
                  <a:pt x="123995" y="118409"/>
                  <a:pt x="124003" y="130699"/>
                </a:cubicBezTo>
                <a:moveTo>
                  <a:pt x="227838" y="130689"/>
                </a:moveTo>
                <a:lnTo>
                  <a:pt x="227838" y="167777"/>
                </a:lnTo>
                <a:cubicBezTo>
                  <a:pt x="227838" y="180061"/>
                  <a:pt x="204588" y="190026"/>
                  <a:pt x="175920" y="190026"/>
                </a:cubicBezTo>
                <a:cubicBezTo>
                  <a:pt x="147252" y="190026"/>
                  <a:pt x="124003" y="180051"/>
                  <a:pt x="124003" y="167777"/>
                </a:cubicBezTo>
                <a:lnTo>
                  <a:pt x="124003" y="130689"/>
                </a:lnTo>
                <a:moveTo>
                  <a:pt x="227838" y="167777"/>
                </a:moveTo>
                <a:lnTo>
                  <a:pt x="227838" y="204856"/>
                </a:lnTo>
                <a:cubicBezTo>
                  <a:pt x="227838" y="217149"/>
                  <a:pt x="204588" y="227104"/>
                  <a:pt x="175920" y="227104"/>
                </a:cubicBezTo>
                <a:cubicBezTo>
                  <a:pt x="147252" y="227104"/>
                  <a:pt x="124003" y="217139"/>
                  <a:pt x="124003" y="204856"/>
                </a:cubicBezTo>
                <a:lnTo>
                  <a:pt x="124003" y="167777"/>
                </a:lnTo>
              </a:path>
            </a:pathLst>
          </a:custGeom>
          <a:noFill/>
          <a:ln w="9906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 sz="135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6BA0A0C0-EA8E-2D4F-9585-36C7D6E03C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11" y="0"/>
            <a:ext cx="792088" cy="678501"/>
          </a:xfrm>
          <a:prstGeom prst="rect">
            <a:avLst/>
          </a:prstGeom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05F68911-DBC6-3743-A9A4-76AB6EB882FE}"/>
              </a:ext>
            </a:extLst>
          </p:cNvPr>
          <p:cNvSpPr/>
          <p:nvPr/>
        </p:nvSpPr>
        <p:spPr>
          <a:xfrm>
            <a:off x="282749" y="4876006"/>
            <a:ext cx="8628412" cy="267493"/>
          </a:xfrm>
          <a:prstGeom prst="rect">
            <a:avLst/>
          </a:prstGeom>
          <a:solidFill>
            <a:srgbClr val="1B38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730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95486"/>
            <a:ext cx="7886700" cy="56971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Приоритетные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направления развития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химической отрасли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901988"/>
              </p:ext>
            </p:extLst>
          </p:nvPr>
        </p:nvGraphicFramePr>
        <p:xfrm>
          <a:off x="395537" y="875185"/>
          <a:ext cx="8496943" cy="41603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1463"/>
                <a:gridCol w="2080824"/>
                <a:gridCol w="792088"/>
                <a:gridCol w="1152128"/>
                <a:gridCol w="792088"/>
                <a:gridCol w="864096"/>
                <a:gridCol w="792088"/>
                <a:gridCol w="1512168"/>
              </a:tblGrid>
              <a:tr h="8044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№№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Авторефераты диссертаций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Журналы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пособия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Учебники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Монографии, материалы конференций и другие книги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 anchor="ctr"/>
                </a:tc>
              </a:tr>
              <a:tr h="2032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Пластмассы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2791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2032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Изделия из пластмасс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3980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Синтетический каучук в первичных формах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2818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2032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Шины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3980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РТИ (резино-технические изделия)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2032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Удобрения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469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ХСЗР (химические средства защиты растений)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2032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ЛКМ, клеи, герметики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469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Бытовая химия, парфюмерия, косметика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2032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Химические волокна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313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Нефтехимические продукты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5096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2754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BA0A0C0-EA8E-2D4F-9585-36C7D6E03C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11" y="0"/>
            <a:ext cx="792088" cy="678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55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358295"/>
              </p:ext>
            </p:extLst>
          </p:nvPr>
        </p:nvGraphicFramePr>
        <p:xfrm>
          <a:off x="269522" y="1024624"/>
          <a:ext cx="8532948" cy="38646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7799"/>
                <a:gridCol w="2721716"/>
                <a:gridCol w="662039"/>
                <a:gridCol w="1176958"/>
                <a:gridCol w="809159"/>
                <a:gridCol w="748388"/>
                <a:gridCol w="786749"/>
                <a:gridCol w="1260140"/>
              </a:tblGrid>
              <a:tr h="827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№№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Авторефераты диссертаций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Журналы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пособия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Учебники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Монографии, материалы конференций и другие книги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 anchor="ctr"/>
                </a:tc>
              </a:tr>
              <a:tr h="5431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Масла и СОЖ (смазки, гидравлические и охлаждающие жидкости)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</a:tr>
              <a:tr h="208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Строительная химия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3706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</a:tr>
              <a:tr h="208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Газы промышленные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</a:tr>
              <a:tr h="2509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Фармацевтическая химия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1523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</a:tr>
              <a:tr h="3571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 для пищевой промышленности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</a:tr>
              <a:tr h="501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 для кормовых продуктов животноводческого комплекса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</a:tr>
              <a:tr h="208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Катализаторы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</a:tr>
              <a:tr h="5431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Группа неорганических соединений, кроме солей редкоземельных металлов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2374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</a:tr>
              <a:tr h="208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25239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14769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2224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8084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11560" y="267494"/>
            <a:ext cx="7848872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lnSpc>
                <a:spcPct val="90000"/>
              </a:lnSpc>
              <a:spcBef>
                <a:spcPct val="0"/>
              </a:spcBef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Приоритетные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направления развития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химической отрасли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6BA0A0C0-EA8E-2D4F-9585-36C7D6E03C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11" y="0"/>
            <a:ext cx="792088" cy="678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4684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Шаблон презентации_2.pptx" id="{8208C549-E05F-48AA-B5D4-08C82CC514FD}" vid="{07DC00EE-C852-4F67-B7F6-78CCB34FA1A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2122</TotalTime>
  <Words>547</Words>
  <Application>Microsoft Office PowerPoint</Application>
  <PresentationFormat>Экран (16:9)</PresentationFormat>
  <Paragraphs>251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3" baseType="lpstr">
      <vt:lpstr>Arial</vt:lpstr>
      <vt:lpstr>Arial Black</vt:lpstr>
      <vt:lpstr>Calibri</vt:lpstr>
      <vt:lpstr>Calibri Light</vt:lpstr>
      <vt:lpstr>Cambria</vt:lpstr>
      <vt:lpstr>Heebo</vt:lpstr>
      <vt:lpstr>Platypi Medium</vt:lpstr>
      <vt:lpstr>Times New Roman</vt:lpstr>
      <vt:lpstr>Verdana</vt:lpstr>
      <vt:lpstr>Wingdings</vt:lpstr>
      <vt:lpstr>Тема Office</vt:lpstr>
      <vt:lpstr> Отбор фонда ГПНТБ России на примере нацпроекта  «Новые материалы и химия»</vt:lpstr>
      <vt:lpstr>Фонд ГПНТБ России </vt:lpstr>
      <vt:lpstr>Презентация PowerPoint</vt:lpstr>
      <vt:lpstr>Задача нацпроекта «Новые материалы и химия» по работе  с информационными массивами - создание эффективного решение по поиску научно-технической информации по темам приоритетов (подотраслей химии), обозначенных национальным проектом.  </vt:lpstr>
      <vt:lpstr>Презентация PowerPoint</vt:lpstr>
      <vt:lpstr>Презентация PowerPoint</vt:lpstr>
      <vt:lpstr>Презентация PowerPoint</vt:lpstr>
      <vt:lpstr>Приоритетные направления развития  химической отрасли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ГПНТБ России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Дарья Сергеевна Мосеева</dc:creator>
  <cp:lastModifiedBy>Юлия Г. Горянова</cp:lastModifiedBy>
  <cp:revision>49</cp:revision>
  <cp:lastPrinted>2025-07-02T08:43:24Z</cp:lastPrinted>
  <dcterms:created xsi:type="dcterms:W3CDTF">2021-05-28T11:37:03Z</dcterms:created>
  <dcterms:modified xsi:type="dcterms:W3CDTF">2025-10-24T13:43:07Z</dcterms:modified>
</cp:coreProperties>
</file>